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6"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60"/>
  </p:normalViewPr>
  <p:slideViewPr>
    <p:cSldViewPr showGuides="1">
      <p:cViewPr varScale="1">
        <p:scale>
          <a:sx n="69" d="100"/>
          <a:sy n="69" d="100"/>
        </p:scale>
        <p:origin x="-111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016DBA-BBF3-4384-8FA3-0F36E8E0038F}" type="datetimeFigureOut">
              <a:rPr lang="en-US" smtClean="0"/>
              <a:t>12/3/2016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5AAF98-F5B6-4751-BE13-2291C2780965}" type="slidenum">
              <a:rPr lang="en-US" smtClean="0"/>
              <a:t>‹#›</a:t>
            </a:fld>
            <a:endParaRPr lang="en-US"/>
          </a:p>
        </p:txBody>
      </p:sp>
    </p:spTree>
    <p:extLst>
      <p:ext uri="{BB962C8B-B14F-4D97-AF65-F5344CB8AC3E}">
        <p14:creationId xmlns:p14="http://schemas.microsoft.com/office/powerpoint/2010/main" val="62162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AAF98-F5B6-4751-BE13-2291C2780965}" type="slidenum">
              <a:rPr lang="en-US" smtClean="0"/>
              <a:t>3</a:t>
            </a:fld>
            <a:endParaRPr lang="en-US"/>
          </a:p>
        </p:txBody>
      </p:sp>
    </p:spTree>
    <p:extLst>
      <p:ext uri="{BB962C8B-B14F-4D97-AF65-F5344CB8AC3E}">
        <p14:creationId xmlns:p14="http://schemas.microsoft.com/office/powerpoint/2010/main" val="414113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5AAF98-F5B6-4751-BE13-2291C2780965}" type="slidenum">
              <a:rPr lang="en-US" smtClean="0"/>
              <a:t>23</a:t>
            </a:fld>
            <a:endParaRPr lang="en-US"/>
          </a:p>
        </p:txBody>
      </p:sp>
    </p:spTree>
    <p:extLst>
      <p:ext uri="{BB962C8B-B14F-4D97-AF65-F5344CB8AC3E}">
        <p14:creationId xmlns:p14="http://schemas.microsoft.com/office/powerpoint/2010/main" val="397554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6BBD78-E982-449F-886C-A2F9159352B9}" type="datetimeFigureOut">
              <a:rPr lang="en-US" smtClean="0"/>
              <a:t>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C6035-F752-48CC-9DAF-BD305FC3B2C9}" type="slidenum">
              <a:rPr lang="en-US" smtClean="0"/>
              <a:t>‹#›</a:t>
            </a:fld>
            <a:endParaRPr lang="en-US"/>
          </a:p>
        </p:txBody>
      </p:sp>
    </p:spTree>
    <p:extLst>
      <p:ext uri="{BB962C8B-B14F-4D97-AF65-F5344CB8AC3E}">
        <p14:creationId xmlns:p14="http://schemas.microsoft.com/office/powerpoint/2010/main" val="404225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6BBD78-E982-449F-886C-A2F9159352B9}" type="datetimeFigureOut">
              <a:rPr lang="en-US" smtClean="0"/>
              <a:t>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C6035-F752-48CC-9DAF-BD305FC3B2C9}" type="slidenum">
              <a:rPr lang="en-US" smtClean="0"/>
              <a:t>‹#›</a:t>
            </a:fld>
            <a:endParaRPr lang="en-US"/>
          </a:p>
        </p:txBody>
      </p:sp>
    </p:spTree>
    <p:extLst>
      <p:ext uri="{BB962C8B-B14F-4D97-AF65-F5344CB8AC3E}">
        <p14:creationId xmlns:p14="http://schemas.microsoft.com/office/powerpoint/2010/main" val="3775978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6BBD78-E982-449F-886C-A2F9159352B9}" type="datetimeFigureOut">
              <a:rPr lang="en-US" smtClean="0"/>
              <a:t>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C6035-F752-48CC-9DAF-BD305FC3B2C9}" type="slidenum">
              <a:rPr lang="en-US" smtClean="0"/>
              <a:t>‹#›</a:t>
            </a:fld>
            <a:endParaRPr lang="en-US"/>
          </a:p>
        </p:txBody>
      </p:sp>
    </p:spTree>
    <p:extLst>
      <p:ext uri="{BB962C8B-B14F-4D97-AF65-F5344CB8AC3E}">
        <p14:creationId xmlns:p14="http://schemas.microsoft.com/office/powerpoint/2010/main" val="307977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6BBD78-E982-449F-886C-A2F9159352B9}" type="datetimeFigureOut">
              <a:rPr lang="en-US" smtClean="0"/>
              <a:t>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C6035-F752-48CC-9DAF-BD305FC3B2C9}" type="slidenum">
              <a:rPr lang="en-US" smtClean="0"/>
              <a:t>‹#›</a:t>
            </a:fld>
            <a:endParaRPr lang="en-US"/>
          </a:p>
        </p:txBody>
      </p:sp>
    </p:spTree>
    <p:extLst>
      <p:ext uri="{BB962C8B-B14F-4D97-AF65-F5344CB8AC3E}">
        <p14:creationId xmlns:p14="http://schemas.microsoft.com/office/powerpoint/2010/main" val="408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6BBD78-E982-449F-886C-A2F9159352B9}" type="datetimeFigureOut">
              <a:rPr lang="en-US" smtClean="0"/>
              <a:t>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C6035-F752-48CC-9DAF-BD305FC3B2C9}" type="slidenum">
              <a:rPr lang="en-US" smtClean="0"/>
              <a:t>‹#›</a:t>
            </a:fld>
            <a:endParaRPr lang="en-US"/>
          </a:p>
        </p:txBody>
      </p:sp>
    </p:spTree>
    <p:extLst>
      <p:ext uri="{BB962C8B-B14F-4D97-AF65-F5344CB8AC3E}">
        <p14:creationId xmlns:p14="http://schemas.microsoft.com/office/powerpoint/2010/main" val="350539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6BBD78-E982-449F-886C-A2F9159352B9}" type="datetimeFigureOut">
              <a:rPr lang="en-US" smtClean="0"/>
              <a:t>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C6035-F752-48CC-9DAF-BD305FC3B2C9}" type="slidenum">
              <a:rPr lang="en-US" smtClean="0"/>
              <a:t>‹#›</a:t>
            </a:fld>
            <a:endParaRPr lang="en-US"/>
          </a:p>
        </p:txBody>
      </p:sp>
    </p:spTree>
    <p:extLst>
      <p:ext uri="{BB962C8B-B14F-4D97-AF65-F5344CB8AC3E}">
        <p14:creationId xmlns:p14="http://schemas.microsoft.com/office/powerpoint/2010/main" val="387617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6BBD78-E982-449F-886C-A2F9159352B9}" type="datetimeFigureOut">
              <a:rPr lang="en-US" smtClean="0"/>
              <a:t>12/3/2016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6C6035-F752-48CC-9DAF-BD305FC3B2C9}" type="slidenum">
              <a:rPr lang="en-US" smtClean="0"/>
              <a:t>‹#›</a:t>
            </a:fld>
            <a:endParaRPr lang="en-US"/>
          </a:p>
        </p:txBody>
      </p:sp>
    </p:spTree>
    <p:extLst>
      <p:ext uri="{BB962C8B-B14F-4D97-AF65-F5344CB8AC3E}">
        <p14:creationId xmlns:p14="http://schemas.microsoft.com/office/powerpoint/2010/main" val="42680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6BBD78-E982-449F-886C-A2F9159352B9}" type="datetimeFigureOut">
              <a:rPr lang="en-US" smtClean="0"/>
              <a:t>12/3/2016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6C6035-F752-48CC-9DAF-BD305FC3B2C9}" type="slidenum">
              <a:rPr lang="en-US" smtClean="0"/>
              <a:t>‹#›</a:t>
            </a:fld>
            <a:endParaRPr lang="en-US"/>
          </a:p>
        </p:txBody>
      </p:sp>
    </p:spTree>
    <p:extLst>
      <p:ext uri="{BB962C8B-B14F-4D97-AF65-F5344CB8AC3E}">
        <p14:creationId xmlns:p14="http://schemas.microsoft.com/office/powerpoint/2010/main" val="2881512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BBD78-E982-449F-886C-A2F9159352B9}" type="datetimeFigureOut">
              <a:rPr lang="en-US" smtClean="0"/>
              <a:t>12/3/2016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6C6035-F752-48CC-9DAF-BD305FC3B2C9}" type="slidenum">
              <a:rPr lang="en-US" smtClean="0"/>
              <a:t>‹#›</a:t>
            </a:fld>
            <a:endParaRPr lang="en-US"/>
          </a:p>
        </p:txBody>
      </p:sp>
    </p:spTree>
    <p:extLst>
      <p:ext uri="{BB962C8B-B14F-4D97-AF65-F5344CB8AC3E}">
        <p14:creationId xmlns:p14="http://schemas.microsoft.com/office/powerpoint/2010/main" val="2499512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6BBD78-E982-449F-886C-A2F9159352B9}" type="datetimeFigureOut">
              <a:rPr lang="en-US" smtClean="0"/>
              <a:t>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C6035-F752-48CC-9DAF-BD305FC3B2C9}" type="slidenum">
              <a:rPr lang="en-US" smtClean="0"/>
              <a:t>‹#›</a:t>
            </a:fld>
            <a:endParaRPr lang="en-US"/>
          </a:p>
        </p:txBody>
      </p:sp>
    </p:spTree>
    <p:extLst>
      <p:ext uri="{BB962C8B-B14F-4D97-AF65-F5344CB8AC3E}">
        <p14:creationId xmlns:p14="http://schemas.microsoft.com/office/powerpoint/2010/main" val="64934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6BBD78-E982-449F-886C-A2F9159352B9}" type="datetimeFigureOut">
              <a:rPr lang="en-US" smtClean="0"/>
              <a:t>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C6035-F752-48CC-9DAF-BD305FC3B2C9}" type="slidenum">
              <a:rPr lang="en-US" smtClean="0"/>
              <a:t>‹#›</a:t>
            </a:fld>
            <a:endParaRPr lang="en-US"/>
          </a:p>
        </p:txBody>
      </p:sp>
    </p:spTree>
    <p:extLst>
      <p:ext uri="{BB962C8B-B14F-4D97-AF65-F5344CB8AC3E}">
        <p14:creationId xmlns:p14="http://schemas.microsoft.com/office/powerpoint/2010/main" val="2053615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BBD78-E982-449F-886C-A2F9159352B9}" type="datetimeFigureOut">
              <a:rPr lang="en-US" smtClean="0"/>
              <a:t>12/3/2016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C6035-F752-48CC-9DAF-BD305FC3B2C9}" type="slidenum">
              <a:rPr lang="en-US" smtClean="0"/>
              <a:t>‹#›</a:t>
            </a:fld>
            <a:endParaRPr lang="en-US"/>
          </a:p>
        </p:txBody>
      </p:sp>
    </p:spTree>
    <p:extLst>
      <p:ext uri="{BB962C8B-B14F-4D97-AF65-F5344CB8AC3E}">
        <p14:creationId xmlns:p14="http://schemas.microsoft.com/office/powerpoint/2010/main" val="89668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25193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1440"/>
            <a:ext cx="5889321" cy="661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71009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1"/>
            <a:ext cx="424188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val="0"/>
              </a:ext>
            </a:extLst>
          </a:blip>
          <a:srcRect r="39713"/>
          <a:stretch/>
        </p:blipFill>
        <p:spPr bwMode="auto">
          <a:xfrm>
            <a:off x="4571999" y="152400"/>
            <a:ext cx="4419601" cy="32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81400"/>
            <a:ext cx="8763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74667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08" y="100445"/>
            <a:ext cx="8887584" cy="665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7924570"/>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8839201"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77869" y="2967335"/>
            <a:ext cx="8188268" cy="1107996"/>
          </a:xfrm>
          <a:prstGeom prst="rect">
            <a:avLst/>
          </a:prstGeom>
          <a:solidFill>
            <a:schemeClr val="accent4">
              <a:lumMod val="60000"/>
              <a:lumOff val="40000"/>
              <a:alpha val="74000"/>
            </a:schemeClr>
          </a:solid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600" b="1" cap="none" spc="150" dirty="0" smtClean="0">
                <a:ln w="11430"/>
                <a:solidFill>
                  <a:srgbClr val="FF0000"/>
                </a:solidFill>
                <a:effectLst>
                  <a:outerShdw blurRad="25400" algn="tl" rotWithShape="0">
                    <a:srgbClr val="000000">
                      <a:alpha val="43000"/>
                    </a:srgbClr>
                  </a:outerShdw>
                </a:effectLst>
                <a:latin typeface="Constantia" panose="02030602050306030303" pitchFamily="18" charset="0"/>
              </a:rPr>
              <a:t>Members of Christ!</a:t>
            </a:r>
            <a:endParaRPr lang="en-US" sz="6600" b="1" cap="none" spc="150" dirty="0">
              <a:ln w="11430"/>
              <a:solidFill>
                <a:srgbClr val="FF0000"/>
              </a:solidFill>
              <a:effectLst>
                <a:outerShdw blurRad="25400" algn="tl" rotWithShape="0">
                  <a:srgbClr val="000000">
                    <a:alpha val="43000"/>
                  </a:srgbClr>
                </a:outerShdw>
              </a:effectLst>
              <a:latin typeface="Constantia" panose="02030602050306030303" pitchFamily="18" charset="0"/>
            </a:endParaRPr>
          </a:p>
        </p:txBody>
      </p:sp>
    </p:spTree>
    <p:extLst>
      <p:ext uri="{BB962C8B-B14F-4D97-AF65-F5344CB8AC3E}">
        <p14:creationId xmlns:p14="http://schemas.microsoft.com/office/powerpoint/2010/main" val="2293036099"/>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58" y="96982"/>
            <a:ext cx="8716242" cy="638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916917"/>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152399" y="85724"/>
            <a:ext cx="8814861" cy="6696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685800"/>
            <a:ext cx="7391400" cy="5632311"/>
          </a:xfrm>
          <a:prstGeom prst="rect">
            <a:avLst/>
          </a:prstGeom>
          <a:noFill/>
        </p:spPr>
        <p:txBody>
          <a:bodyPr wrap="square" rtlCol="0">
            <a:spAutoFit/>
          </a:bodyPr>
          <a:lstStyle/>
          <a:p>
            <a:pPr algn="ctr"/>
            <a:r>
              <a:rPr lang="en-US" sz="3600" b="1" baseline="30000" dirty="0">
                <a:solidFill>
                  <a:schemeClr val="bg1"/>
                </a:solidFill>
                <a:effectLst>
                  <a:outerShdw blurRad="38100" dist="38100" dir="2700000" algn="tl">
                    <a:srgbClr val="000000">
                      <a:alpha val="43137"/>
                    </a:srgbClr>
                  </a:outerShdw>
                </a:effectLst>
                <a:latin typeface="Constantia" panose="02030602050306030303" pitchFamily="18" charset="0"/>
              </a:rPr>
              <a:t>9 </a:t>
            </a:r>
            <a:r>
              <a:rPr lang="en-US" sz="3600" b="1" dirty="0">
                <a:solidFill>
                  <a:schemeClr val="bg1"/>
                </a:solidFill>
                <a:effectLst>
                  <a:outerShdw blurRad="38100" dist="38100" dir="2700000" algn="tl">
                    <a:srgbClr val="000000">
                      <a:alpha val="43137"/>
                    </a:srgbClr>
                  </a:outerShdw>
                </a:effectLst>
                <a:latin typeface="Constantia" panose="02030602050306030303" pitchFamily="18" charset="0"/>
              </a:rPr>
              <a:t>Or do you not know that the unrighteous will not inherit the kingdom of God? Do not be deceived: neither the sexually immoral, nor idolaters, nor adulterers, nor men who practice homosexuality, </a:t>
            </a:r>
            <a:r>
              <a:rPr lang="en-US" sz="3600" b="1" baseline="30000" dirty="0">
                <a:solidFill>
                  <a:schemeClr val="bg1"/>
                </a:solidFill>
                <a:effectLst>
                  <a:outerShdw blurRad="38100" dist="38100" dir="2700000" algn="tl">
                    <a:srgbClr val="000000">
                      <a:alpha val="43137"/>
                    </a:srgbClr>
                  </a:outerShdw>
                </a:effectLst>
                <a:latin typeface="Constantia" panose="02030602050306030303" pitchFamily="18" charset="0"/>
              </a:rPr>
              <a:t>10 </a:t>
            </a:r>
            <a:r>
              <a:rPr lang="en-US" sz="3600" b="1" dirty="0">
                <a:solidFill>
                  <a:schemeClr val="bg1"/>
                </a:solidFill>
                <a:effectLst>
                  <a:outerShdw blurRad="38100" dist="38100" dir="2700000" algn="tl">
                    <a:srgbClr val="000000">
                      <a:alpha val="43137"/>
                    </a:srgbClr>
                  </a:outerShdw>
                </a:effectLst>
                <a:latin typeface="Constantia" panose="02030602050306030303" pitchFamily="18" charset="0"/>
              </a:rPr>
              <a:t>nor thieves, nor the greedy, nor drunkards, nor revilers, nor swindlers will inherit the kingdom of God</a:t>
            </a:r>
            <a:r>
              <a:rPr lang="en-US" sz="3600" b="1" dirty="0" smtClean="0">
                <a:solidFill>
                  <a:schemeClr val="bg1"/>
                </a:solidFill>
                <a:effectLst>
                  <a:outerShdw blurRad="38100" dist="38100" dir="2700000" algn="tl">
                    <a:srgbClr val="000000">
                      <a:alpha val="43137"/>
                    </a:srgbClr>
                  </a:outerShdw>
                </a:effectLst>
                <a:latin typeface="Constantia" panose="02030602050306030303" pitchFamily="18" charset="0"/>
              </a:rPr>
              <a:t>.</a:t>
            </a:r>
            <a:endParaRPr lang="en-US" sz="3600" b="1" dirty="0">
              <a:solidFill>
                <a:schemeClr val="bg1"/>
              </a:solidFill>
              <a:effectLst>
                <a:outerShdw blurRad="38100" dist="38100" dir="2700000" algn="tl">
                  <a:srgbClr val="000000">
                    <a:alpha val="43137"/>
                  </a:srgbClr>
                </a:outerShdw>
              </a:effectLst>
              <a:latin typeface="Constantia" panose="02030602050306030303" pitchFamily="18" charset="0"/>
            </a:endParaRPr>
          </a:p>
        </p:txBody>
      </p:sp>
    </p:spTree>
    <p:extLst>
      <p:ext uri="{BB962C8B-B14F-4D97-AF65-F5344CB8AC3E}">
        <p14:creationId xmlns:p14="http://schemas.microsoft.com/office/powerpoint/2010/main" val="33984714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152399" y="85724"/>
            <a:ext cx="8814861" cy="6696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76300" y="2002601"/>
            <a:ext cx="7391400" cy="2862322"/>
          </a:xfrm>
          <a:prstGeom prst="rect">
            <a:avLst/>
          </a:prstGeom>
          <a:noFill/>
        </p:spPr>
        <p:txBody>
          <a:bodyPr wrap="square" rtlCol="0">
            <a:spAutoFit/>
          </a:bodyPr>
          <a:lstStyle/>
          <a:p>
            <a:pPr algn="ctr"/>
            <a:r>
              <a:rPr lang="en-US" sz="2800" b="1" dirty="0" smtClean="0">
                <a:solidFill>
                  <a:schemeClr val="bg1"/>
                </a:solidFill>
                <a:effectLst>
                  <a:outerShdw blurRad="38100" dist="38100" dir="2700000" algn="tl">
                    <a:srgbClr val="000000">
                      <a:alpha val="43137"/>
                    </a:srgbClr>
                  </a:outerShdw>
                </a:effectLst>
                <a:latin typeface="Constantia" panose="02030602050306030303" pitchFamily="18" charset="0"/>
              </a:rPr>
              <a:t>.</a:t>
            </a:r>
            <a:r>
              <a:rPr lang="en-US" sz="3600" b="1"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1" baseline="30000" dirty="0">
                <a:solidFill>
                  <a:schemeClr val="bg1"/>
                </a:solidFill>
                <a:effectLst>
                  <a:outerShdw blurRad="38100" dist="38100" dir="2700000" algn="tl">
                    <a:srgbClr val="000000">
                      <a:alpha val="43137"/>
                    </a:srgbClr>
                  </a:outerShdw>
                </a:effectLst>
                <a:latin typeface="Constantia" panose="02030602050306030303" pitchFamily="18" charset="0"/>
              </a:rPr>
              <a:t>11 </a:t>
            </a:r>
            <a:r>
              <a:rPr lang="en-US" sz="3600" b="1" dirty="0">
                <a:solidFill>
                  <a:schemeClr val="bg1"/>
                </a:solidFill>
                <a:effectLst>
                  <a:outerShdw blurRad="38100" dist="38100" dir="2700000" algn="tl">
                    <a:srgbClr val="000000">
                      <a:alpha val="43137"/>
                    </a:srgbClr>
                  </a:outerShdw>
                </a:effectLst>
                <a:latin typeface="Constantia" panose="02030602050306030303" pitchFamily="18" charset="0"/>
              </a:rPr>
              <a:t>And such were some of you. But you were washed, you were sanctified, you were justified in the name of the Lord Jesus Christ and by the Spirit of our God.</a:t>
            </a:r>
          </a:p>
        </p:txBody>
      </p:sp>
    </p:spTree>
    <p:extLst>
      <p:ext uri="{BB962C8B-B14F-4D97-AF65-F5344CB8AC3E}">
        <p14:creationId xmlns:p14="http://schemas.microsoft.com/office/powerpoint/2010/main" val="797179770"/>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152400"/>
            <a:ext cx="8534400" cy="6924973"/>
          </a:xfrm>
          <a:prstGeom prst="rect">
            <a:avLst/>
          </a:prstGeom>
        </p:spPr>
        <p:txBody>
          <a:bodyPr wrap="square">
            <a:spAutoFit/>
          </a:bodyPr>
          <a:lstStyle/>
          <a:p>
            <a:pPr algn="ctr"/>
            <a:r>
              <a:rPr lang="en-US" sz="2000" b="1" u="sng" dirty="0" smtClean="0">
                <a:effectLst>
                  <a:outerShdw blurRad="38100" dist="38100" dir="2700000" algn="tl">
                    <a:srgbClr val="000000">
                      <a:alpha val="43137"/>
                    </a:srgbClr>
                  </a:outerShdw>
                </a:effectLst>
                <a:latin typeface="Constantia" panose="02030602050306030303" pitchFamily="18" charset="0"/>
              </a:rPr>
              <a:t>1 CORINTHIANS 6:15-20</a:t>
            </a:r>
          </a:p>
          <a:p>
            <a:pPr algn="ctr"/>
            <a:r>
              <a:rPr lang="en-US" sz="2400" b="1" i="1" baseline="30000"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15</a:t>
            </a:r>
            <a:r>
              <a:rPr lang="en-US" sz="2400" b="1" i="1"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Do </a:t>
            </a:r>
            <a:r>
              <a:rPr lang="en-US" sz="2400" b="1" i="1" dirty="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you not know that your bodies are members of Christ? Shall I then take the members of Christ and make them members of a prostitute? Never! </a:t>
            </a:r>
            <a:endParaRPr lang="en-US" sz="2400" b="1" i="1"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endParaRPr>
          </a:p>
          <a:p>
            <a:pPr algn="ctr"/>
            <a:r>
              <a:rPr lang="en-US" sz="2400" b="1" i="1" baseline="30000"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16</a:t>
            </a:r>
            <a:r>
              <a:rPr lang="en-US" sz="2400" b="1" i="1"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Or </a:t>
            </a:r>
            <a:r>
              <a:rPr lang="en-US" sz="2400" b="1" i="1" dirty="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do you not know that he who is joined to a prostitute becomes one body with her? For, as it is written, “The two will become one flesh.” </a:t>
            </a:r>
            <a:endParaRPr lang="en-US" sz="2400" b="1" i="1"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endParaRPr>
          </a:p>
          <a:p>
            <a:pPr algn="ctr"/>
            <a:r>
              <a:rPr lang="en-US" sz="3200" b="1" i="1" baseline="30000" dirty="0" smtClean="0">
                <a:effectLst>
                  <a:outerShdw blurRad="38100" dist="38100" dir="2700000" algn="tl">
                    <a:srgbClr val="000000">
                      <a:alpha val="43137"/>
                    </a:srgbClr>
                  </a:outerShdw>
                </a:effectLst>
                <a:latin typeface="Constantia" panose="02030602050306030303" pitchFamily="18" charset="0"/>
              </a:rPr>
              <a:t>17</a:t>
            </a:r>
            <a:r>
              <a:rPr lang="en-US" sz="3200" b="1" i="1" dirty="0" smtClean="0">
                <a:effectLst>
                  <a:outerShdw blurRad="38100" dist="38100" dir="2700000" algn="tl">
                    <a:srgbClr val="000000">
                      <a:alpha val="43137"/>
                    </a:srgbClr>
                  </a:outerShdw>
                </a:effectLst>
                <a:latin typeface="Constantia" panose="02030602050306030303" pitchFamily="18" charset="0"/>
              </a:rPr>
              <a:t>But </a:t>
            </a:r>
            <a:r>
              <a:rPr lang="en-US" sz="3200" b="1" i="1" dirty="0">
                <a:effectLst>
                  <a:outerShdw blurRad="38100" dist="38100" dir="2700000" algn="tl">
                    <a:srgbClr val="000000">
                      <a:alpha val="43137"/>
                    </a:srgbClr>
                  </a:outerShdw>
                </a:effectLst>
                <a:latin typeface="Constantia" panose="02030602050306030303" pitchFamily="18" charset="0"/>
              </a:rPr>
              <a:t>he who is joined to the Lord becomes one spirit with him. </a:t>
            </a:r>
            <a:endParaRPr lang="en-US" sz="3200" b="1" i="1" dirty="0" smtClean="0">
              <a:effectLst>
                <a:outerShdw blurRad="38100" dist="38100" dir="2700000" algn="tl">
                  <a:srgbClr val="000000">
                    <a:alpha val="43137"/>
                  </a:srgbClr>
                </a:outerShdw>
              </a:effectLst>
              <a:latin typeface="Constantia" panose="02030602050306030303" pitchFamily="18" charset="0"/>
            </a:endParaRPr>
          </a:p>
          <a:p>
            <a:pPr algn="ctr"/>
            <a:r>
              <a:rPr lang="en-US" sz="2400" b="1" i="1" baseline="30000"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18</a:t>
            </a:r>
            <a:r>
              <a:rPr lang="en-US" sz="2400" b="1" i="1"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Flee </a:t>
            </a:r>
            <a:r>
              <a:rPr lang="en-US" sz="2400" b="1" i="1" dirty="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from sexual immorality. Every other sin a person commits is outside the body, but the sexually immoral person sins against his own body. </a:t>
            </a:r>
            <a:endParaRPr lang="en-US" sz="2400" b="1" i="1"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endParaRPr>
          </a:p>
          <a:p>
            <a:pPr algn="ctr"/>
            <a:r>
              <a:rPr lang="en-US" sz="2400" b="1" i="1" baseline="30000"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19</a:t>
            </a:r>
            <a:r>
              <a:rPr lang="en-US" sz="2400" b="1" i="1"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Or </a:t>
            </a:r>
            <a:r>
              <a:rPr lang="en-US" sz="2400" b="1" i="1" dirty="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do you not know that your body is a temple of the Holy Spirit within you, whom you have from God? You are not your own, </a:t>
            </a:r>
            <a:endParaRPr lang="en-US" sz="2400" b="1" i="1"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endParaRPr>
          </a:p>
          <a:p>
            <a:pPr algn="ctr"/>
            <a:r>
              <a:rPr lang="en-US" sz="2400" b="1" i="1" baseline="30000"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20</a:t>
            </a:r>
            <a:r>
              <a:rPr lang="en-US" sz="2400" b="1" i="1" dirty="0" smtClean="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for </a:t>
            </a:r>
            <a:r>
              <a:rPr lang="en-US" sz="2400" b="1" i="1" dirty="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you were bought with a price. So glorify God in your body.</a:t>
            </a:r>
          </a:p>
          <a:p>
            <a:pPr algn="ctr"/>
            <a:r>
              <a:rPr lang="en-US" sz="2400" b="1" i="1" dirty="0">
                <a:solidFill>
                  <a:schemeClr val="bg2">
                    <a:lumMod val="50000"/>
                  </a:schemeClr>
                </a:solidFill>
                <a:effectLst>
                  <a:outerShdw blurRad="38100" dist="38100" dir="2700000" algn="tl">
                    <a:srgbClr val="000000">
                      <a:alpha val="43137"/>
                    </a:srgbClr>
                  </a:outerShdw>
                </a:effectLst>
                <a:latin typeface="Constantia" panose="02030602050306030303" pitchFamily="18" charset="0"/>
              </a:rPr>
              <a:t> </a:t>
            </a:r>
          </a:p>
        </p:txBody>
      </p:sp>
    </p:spTree>
    <p:extLst>
      <p:ext uri="{BB962C8B-B14F-4D97-AF65-F5344CB8AC3E}">
        <p14:creationId xmlns:p14="http://schemas.microsoft.com/office/powerpoint/2010/main" val="87946358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203489"/>
            <a:ext cx="8727730" cy="6425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116389"/>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05191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736" y="390729"/>
            <a:ext cx="4426527" cy="6076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11865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719" b="7438"/>
          <a:stretch/>
        </p:blipFill>
        <p:spPr bwMode="auto">
          <a:xfrm>
            <a:off x="99446" y="155864"/>
            <a:ext cx="8986671"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770398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6412818"/>
      </p:ext>
    </p:extLst>
  </p:cSld>
  <p:clrMapOvr>
    <a:masterClrMapping/>
  </p:clrMapOvr>
  <mc:AlternateContent xmlns:mc="http://schemas.openxmlformats.org/markup-compatibility/2006" xmlns:p14="http://schemas.microsoft.com/office/powerpoint/2010/main">
    <mc:Choice Requires="p14">
      <p:transition spd="slow" p14:dur="3000">
        <p:plus/>
      </p:transition>
    </mc:Choice>
    <mc:Fallback xmlns="">
      <p:transition spd="slow">
        <p:plu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3" y="114300"/>
            <a:ext cx="880533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41654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630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4866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38" r="19217"/>
          <a:stretch/>
        </p:blipFill>
        <p:spPr bwMode="auto">
          <a:xfrm>
            <a:off x="533400" y="341601"/>
            <a:ext cx="3574473"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82614" y="1447800"/>
            <a:ext cx="5061386" cy="3416320"/>
          </a:xfrm>
          <a:prstGeom prst="rect">
            <a:avLst/>
          </a:prstGeom>
          <a:noFill/>
        </p:spPr>
        <p:txBody>
          <a:bodyPr wrap="none" lIns="91440" tIns="45720" rIns="91440" bIns="45720">
            <a:spAutoFit/>
          </a:bodyPr>
          <a:lstStyle/>
          <a:p>
            <a:pPr algn="ctr"/>
            <a:r>
              <a:rPr lang="en-US" sz="5400" b="1" i="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Constantia" panose="02030602050306030303" pitchFamily="18" charset="0"/>
              </a:rPr>
              <a:t>Our Physical </a:t>
            </a:r>
          </a:p>
          <a:p>
            <a:pPr algn="ctr"/>
            <a:r>
              <a:rPr lang="en-US" sz="5400" b="1" i="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Constantia" panose="02030602050306030303" pitchFamily="18" charset="0"/>
              </a:rPr>
              <a:t>Body – is a Key </a:t>
            </a:r>
          </a:p>
          <a:p>
            <a:pPr algn="ctr"/>
            <a:r>
              <a:rPr lang="en-US" sz="5400" b="1" i="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Constantia" panose="02030602050306030303" pitchFamily="18" charset="0"/>
              </a:rPr>
              <a:t>Part of our </a:t>
            </a:r>
          </a:p>
          <a:p>
            <a:pPr algn="ctr"/>
            <a:r>
              <a:rPr lang="en-US" sz="5400" b="1" i="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Constantia" panose="02030602050306030303" pitchFamily="18" charset="0"/>
              </a:rPr>
              <a:t>Spirituality!</a:t>
            </a:r>
            <a:endParaRPr lang="en-US" sz="5400" b="1" i="1" dirty="0">
              <a:ln w="12700">
                <a:solidFill>
                  <a:schemeClr val="tx2">
                    <a:satMod val="155000"/>
                  </a:schemeClr>
                </a:solidFill>
                <a:prstDash val="solid"/>
              </a:ln>
              <a:effectLst>
                <a:outerShdw blurRad="41275" dist="20320" dir="1800000" algn="tl" rotWithShape="0">
                  <a:srgbClr val="000000">
                    <a:alpha val="40000"/>
                  </a:srgbClr>
                </a:outerShdw>
              </a:effectLst>
              <a:latin typeface="Constantia" panose="02030602050306030303" pitchFamily="18" charset="0"/>
            </a:endParaRPr>
          </a:p>
        </p:txBody>
      </p:sp>
    </p:spTree>
    <p:extLst>
      <p:ext uri="{BB962C8B-B14F-4D97-AF65-F5344CB8AC3E}">
        <p14:creationId xmlns:p14="http://schemas.microsoft.com/office/powerpoint/2010/main" val="387994013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995829"/>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228600"/>
            <a:ext cx="4267201"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927" y="228599"/>
            <a:ext cx="4412673"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8" y="3429000"/>
            <a:ext cx="4267201"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2783" y="3442854"/>
            <a:ext cx="4398818" cy="326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2491768"/>
            <a:ext cx="8991600" cy="1569660"/>
          </a:xfrm>
          <a:prstGeom prst="rect">
            <a:avLst/>
          </a:prstGeom>
          <a:solidFill>
            <a:schemeClr val="tx1">
              <a:alpha val="54000"/>
            </a:schemeClr>
          </a:solidFill>
        </p:spPr>
        <p:txBody>
          <a:bodyPr wrap="square" lIns="91440" tIns="45720" rIns="91440" bIns="45720">
            <a:spAutoFit/>
          </a:bodyPr>
          <a:lstStyle/>
          <a:p>
            <a:pPr algn="ctr"/>
            <a:r>
              <a:rPr lang="en-US" sz="96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onstantia" panose="02030602050306030303" pitchFamily="18" charset="0"/>
              </a:rPr>
              <a:t>Spiritual Things</a:t>
            </a:r>
            <a:endParaRPr lang="en-US" sz="9600" b="0" cap="none" spc="0" dirty="0">
              <a:ln w="10160">
                <a:solidFill>
                  <a:schemeClr val="accent1"/>
                </a:solidFill>
                <a:prstDash val="solid"/>
              </a:ln>
              <a:solidFill>
                <a:srgbClr val="FFFFFF"/>
              </a:solidFill>
              <a:effectLst>
                <a:outerShdw blurRad="38100" dist="32000" dir="5400000" algn="tl">
                  <a:srgbClr val="000000">
                    <a:alpha val="30000"/>
                  </a:srgbClr>
                </a:outerShdw>
              </a:effectLst>
              <a:latin typeface="Constantia" panose="02030602050306030303" pitchFamily="18" charset="0"/>
            </a:endParaRPr>
          </a:p>
        </p:txBody>
      </p:sp>
    </p:spTree>
    <p:extLst>
      <p:ext uri="{BB962C8B-B14F-4D97-AF65-F5344CB8AC3E}">
        <p14:creationId xmlns:p14="http://schemas.microsoft.com/office/powerpoint/2010/main" val="41803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1000"/>
                                        <p:tgtEl>
                                          <p:spTgt spid="205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1000"/>
                                        <p:tgtEl>
                                          <p:spTgt spid="205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1000"/>
                                        <p:tgtEl>
                                          <p:spTgt spid="2053"/>
                                        </p:tgtEl>
                                      </p:cBhvr>
                                    </p:animEffect>
                                  </p:childTnLst>
                                </p:cTn>
                              </p:par>
                            </p:childTnLst>
                          </p:cTn>
                        </p:par>
                        <p:par>
                          <p:cTn id="20" fill="hold">
                            <p:stCondLst>
                              <p:cond delay="40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38" r="19217"/>
          <a:stretch/>
        </p:blipFill>
        <p:spPr bwMode="auto">
          <a:xfrm>
            <a:off x="533400" y="341601"/>
            <a:ext cx="3574473"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82614" y="1447800"/>
            <a:ext cx="5061386" cy="3416320"/>
          </a:xfrm>
          <a:prstGeom prst="rect">
            <a:avLst/>
          </a:prstGeom>
          <a:noFill/>
        </p:spPr>
        <p:txBody>
          <a:bodyPr wrap="none" lIns="91440" tIns="45720" rIns="91440" bIns="45720">
            <a:spAutoFit/>
          </a:bodyPr>
          <a:lstStyle/>
          <a:p>
            <a:pPr algn="ctr"/>
            <a:r>
              <a:rPr lang="en-US" sz="5400" b="1" i="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Constantia" panose="02030602050306030303" pitchFamily="18" charset="0"/>
              </a:rPr>
              <a:t>Our Physical </a:t>
            </a:r>
          </a:p>
          <a:p>
            <a:pPr algn="ctr"/>
            <a:r>
              <a:rPr lang="en-US" sz="5400" b="1" i="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Constantia" panose="02030602050306030303" pitchFamily="18" charset="0"/>
              </a:rPr>
              <a:t>Body – is a Key </a:t>
            </a:r>
          </a:p>
          <a:p>
            <a:pPr algn="ctr"/>
            <a:r>
              <a:rPr lang="en-US" sz="5400" b="1" i="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Constantia" panose="02030602050306030303" pitchFamily="18" charset="0"/>
              </a:rPr>
              <a:t>Part of our </a:t>
            </a:r>
          </a:p>
          <a:p>
            <a:pPr algn="ctr"/>
            <a:r>
              <a:rPr lang="en-US" sz="5400" b="1" i="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Constantia" panose="02030602050306030303" pitchFamily="18" charset="0"/>
              </a:rPr>
              <a:t>Spirituality!</a:t>
            </a:r>
            <a:endParaRPr lang="en-US" sz="5400" b="1" i="1" dirty="0">
              <a:ln w="12700">
                <a:solidFill>
                  <a:schemeClr val="tx2">
                    <a:satMod val="155000"/>
                  </a:schemeClr>
                </a:solidFill>
                <a:prstDash val="solid"/>
              </a:ln>
              <a:effectLst>
                <a:outerShdw blurRad="41275" dist="20320" dir="1800000" algn="tl" rotWithShape="0">
                  <a:srgbClr val="000000">
                    <a:alpha val="40000"/>
                  </a:srgbClr>
                </a:outerShdw>
              </a:effectLst>
              <a:latin typeface="Constantia" panose="02030602050306030303" pitchFamily="18" charset="0"/>
            </a:endParaRPr>
          </a:p>
        </p:txBody>
      </p:sp>
    </p:spTree>
    <p:extLst>
      <p:ext uri="{BB962C8B-B14F-4D97-AF65-F5344CB8AC3E}">
        <p14:creationId xmlns:p14="http://schemas.microsoft.com/office/powerpoint/2010/main" val="2400952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5701" b="21088"/>
          <a:stretch/>
        </p:blipFill>
        <p:spPr bwMode="auto">
          <a:xfrm>
            <a:off x="425053" y="252153"/>
            <a:ext cx="8293894" cy="3169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3657600"/>
            <a:ext cx="8686800" cy="2677656"/>
          </a:xfrm>
          <a:prstGeom prst="rect">
            <a:avLst/>
          </a:prstGeom>
          <a:noFill/>
        </p:spPr>
        <p:txBody>
          <a:bodyPr wrap="square" rtlCol="0">
            <a:spAutoFit/>
          </a:bodyPr>
          <a:lstStyle/>
          <a:p>
            <a:pPr algn="ctr"/>
            <a:r>
              <a:rPr lang="en-US" sz="2400" b="1" i="1" baseline="30000" dirty="0">
                <a:latin typeface="Constantia" panose="02030602050306030303" pitchFamily="18" charset="0"/>
              </a:rPr>
              <a:t>5 </a:t>
            </a:r>
            <a:r>
              <a:rPr lang="en-US" sz="2400" b="1" i="1" dirty="0">
                <a:latin typeface="Constantia" panose="02030602050306030303" pitchFamily="18" charset="0"/>
              </a:rPr>
              <a:t>For those who live according to the flesh set their minds on the things of the flesh, but those who live according to the Spirit set their minds on the things of the Spirit. </a:t>
            </a:r>
            <a:r>
              <a:rPr lang="en-US" sz="2400" dirty="0">
                <a:latin typeface="Constantia" panose="02030602050306030303" pitchFamily="18" charset="0"/>
              </a:rPr>
              <a:t> </a:t>
            </a:r>
            <a:endParaRPr lang="en-US" sz="2400" dirty="0" smtClean="0">
              <a:latin typeface="Constantia" panose="02030602050306030303" pitchFamily="18" charset="0"/>
            </a:endParaRPr>
          </a:p>
          <a:p>
            <a:pPr algn="ctr"/>
            <a:r>
              <a:rPr lang="en-US" sz="2400" b="1" i="1" baseline="30000" dirty="0" smtClean="0">
                <a:latin typeface="Constantia" panose="02030602050306030303" pitchFamily="18" charset="0"/>
              </a:rPr>
              <a:t>6</a:t>
            </a:r>
            <a:r>
              <a:rPr lang="en-US" sz="2400" b="1" i="1" baseline="30000" dirty="0">
                <a:latin typeface="Constantia" panose="02030602050306030303" pitchFamily="18" charset="0"/>
              </a:rPr>
              <a:t> </a:t>
            </a:r>
            <a:r>
              <a:rPr lang="en-US" sz="2400" b="1" i="1" dirty="0">
                <a:latin typeface="Constantia" panose="02030602050306030303" pitchFamily="18" charset="0"/>
              </a:rPr>
              <a:t>For to set the mind on the flesh is death, but to set the mind on the Spirit is life and peace. </a:t>
            </a:r>
            <a:r>
              <a:rPr lang="en-US" sz="2400" dirty="0">
                <a:latin typeface="Constantia" panose="02030602050306030303" pitchFamily="18" charset="0"/>
              </a:rPr>
              <a:t> </a:t>
            </a:r>
            <a:endParaRPr lang="en-US" sz="2400" dirty="0" smtClean="0">
              <a:latin typeface="Constantia" panose="02030602050306030303" pitchFamily="18" charset="0"/>
            </a:endParaRPr>
          </a:p>
          <a:p>
            <a:pPr algn="ctr"/>
            <a:r>
              <a:rPr lang="en-US" sz="2400" b="1" i="1" baseline="30000" dirty="0" smtClean="0">
                <a:latin typeface="Constantia" panose="02030602050306030303" pitchFamily="18" charset="0"/>
              </a:rPr>
              <a:t>7</a:t>
            </a:r>
            <a:r>
              <a:rPr lang="en-US" sz="2400" b="1" i="1" baseline="30000" dirty="0">
                <a:latin typeface="Constantia" panose="02030602050306030303" pitchFamily="18" charset="0"/>
              </a:rPr>
              <a:t> </a:t>
            </a:r>
            <a:r>
              <a:rPr lang="en-US" sz="2400" b="1" i="1" dirty="0">
                <a:latin typeface="Constantia" panose="02030602050306030303" pitchFamily="18" charset="0"/>
              </a:rPr>
              <a:t>For the mind that is set on the flesh is hostile to God, for it does not submit to God's law; indeed, it cannot. </a:t>
            </a:r>
            <a:r>
              <a:rPr lang="en-US" sz="2400" dirty="0">
                <a:latin typeface="Constantia" panose="02030602050306030303" pitchFamily="18" charset="0"/>
              </a:rPr>
              <a:t> </a:t>
            </a:r>
          </a:p>
        </p:txBody>
      </p:sp>
    </p:spTree>
    <p:extLst>
      <p:ext uri="{BB962C8B-B14F-4D97-AF65-F5344CB8AC3E}">
        <p14:creationId xmlns:p14="http://schemas.microsoft.com/office/powerpoint/2010/main" val="4000366926"/>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5701" b="21088"/>
          <a:stretch/>
        </p:blipFill>
        <p:spPr bwMode="auto">
          <a:xfrm>
            <a:off x="425053" y="252153"/>
            <a:ext cx="8293894" cy="3169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3657600"/>
            <a:ext cx="8686800" cy="2308324"/>
          </a:xfrm>
          <a:prstGeom prst="rect">
            <a:avLst/>
          </a:prstGeom>
          <a:noFill/>
        </p:spPr>
        <p:txBody>
          <a:bodyPr wrap="square" rtlCol="0">
            <a:spAutoFit/>
          </a:bodyPr>
          <a:lstStyle/>
          <a:p>
            <a:pPr algn="ctr"/>
            <a:r>
              <a:rPr lang="en-US" sz="2400" b="1" i="1" baseline="30000" dirty="0">
                <a:latin typeface="Constantia" panose="02030602050306030303" pitchFamily="18" charset="0"/>
              </a:rPr>
              <a:t>8 </a:t>
            </a:r>
            <a:r>
              <a:rPr lang="en-US" sz="2400" b="1" i="1" dirty="0">
                <a:latin typeface="Constantia" panose="02030602050306030303" pitchFamily="18" charset="0"/>
              </a:rPr>
              <a:t>Those who are in the flesh cannot please God.</a:t>
            </a:r>
            <a:endParaRPr lang="en-US" sz="2400" dirty="0">
              <a:latin typeface="Constantia" panose="02030602050306030303" pitchFamily="18" charset="0"/>
            </a:endParaRPr>
          </a:p>
          <a:p>
            <a:pPr algn="ctr"/>
            <a:r>
              <a:rPr lang="en-US" sz="2400" b="1" i="1" baseline="30000" dirty="0">
                <a:latin typeface="Constantia" panose="02030602050306030303" pitchFamily="18" charset="0"/>
              </a:rPr>
              <a:t>9 </a:t>
            </a:r>
            <a:r>
              <a:rPr lang="en-US" sz="2400" b="1" i="1" dirty="0">
                <a:latin typeface="Constantia" panose="02030602050306030303" pitchFamily="18" charset="0"/>
              </a:rPr>
              <a:t>You, however, are not in the flesh but in the Spirit, if in fact the Spirit of God dwells in you. Anyone who does not have the Spirit of Christ does not belong to him. </a:t>
            </a:r>
            <a:r>
              <a:rPr lang="en-US" sz="2400" dirty="0">
                <a:latin typeface="Constantia" panose="02030602050306030303" pitchFamily="18" charset="0"/>
              </a:rPr>
              <a:t> </a:t>
            </a:r>
            <a:endParaRPr lang="en-US" sz="2400" dirty="0" smtClean="0">
              <a:latin typeface="Constantia" panose="02030602050306030303" pitchFamily="18" charset="0"/>
            </a:endParaRPr>
          </a:p>
          <a:p>
            <a:pPr algn="ctr"/>
            <a:r>
              <a:rPr lang="en-US" sz="2400" b="1" i="1" baseline="30000" dirty="0" smtClean="0">
                <a:latin typeface="Constantia" panose="02030602050306030303" pitchFamily="18" charset="0"/>
              </a:rPr>
              <a:t>10</a:t>
            </a:r>
            <a:r>
              <a:rPr lang="en-US" sz="2400" b="1" i="1" baseline="30000" dirty="0">
                <a:latin typeface="Constantia" panose="02030602050306030303" pitchFamily="18" charset="0"/>
              </a:rPr>
              <a:t> </a:t>
            </a:r>
            <a:r>
              <a:rPr lang="en-US" sz="2400" b="1" i="1" dirty="0">
                <a:latin typeface="Constantia" panose="02030602050306030303" pitchFamily="18" charset="0"/>
              </a:rPr>
              <a:t>But if Christ is in you, although the body is dead because of sin, the Spirit is life because of righteousness. </a:t>
            </a:r>
            <a:endParaRPr lang="en-US" sz="2400" dirty="0">
              <a:latin typeface="Constantia" panose="02030602050306030303" pitchFamily="18" charset="0"/>
            </a:endParaRPr>
          </a:p>
        </p:txBody>
      </p:sp>
    </p:spTree>
    <p:extLst>
      <p:ext uri="{BB962C8B-B14F-4D97-AF65-F5344CB8AC3E}">
        <p14:creationId xmlns:p14="http://schemas.microsoft.com/office/powerpoint/2010/main" val="4145939120"/>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42713"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871694"/>
      </p:ext>
    </p:extLst>
  </p:cSld>
  <p:clrMapOvr>
    <a:masterClrMapping/>
  </p:clrMapOvr>
  <mc:AlternateContent xmlns:mc="http://schemas.openxmlformats.org/markup-compatibility/2006" xmlns:p14="http://schemas.microsoft.com/office/powerpoint/2010/main">
    <mc:Choice Requires="p14">
      <p:transition spd="slow" p14:dur="225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28600"/>
            <a:ext cx="879157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86086" y="533400"/>
            <a:ext cx="6962739"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i="1" cap="none" spc="50" dirty="0" smtClean="0">
                <a:ln w="11430"/>
                <a:solidFill>
                  <a:srgbClr val="C00000"/>
                </a:solidFill>
                <a:effectLst>
                  <a:outerShdw blurRad="76200" dist="50800" dir="5400000" algn="tl" rotWithShape="0">
                    <a:srgbClr val="000000">
                      <a:alpha val="65000"/>
                    </a:srgbClr>
                  </a:outerShdw>
                </a:effectLst>
                <a:latin typeface="Constantia" panose="02030602050306030303" pitchFamily="18" charset="0"/>
              </a:rPr>
              <a:t>“Do you not know </a:t>
            </a:r>
          </a:p>
          <a:p>
            <a:pPr algn="ctr"/>
            <a:r>
              <a:rPr lang="en-US" sz="5400" b="1" i="1" cap="none" spc="50" dirty="0" smtClean="0">
                <a:ln w="11430"/>
                <a:solidFill>
                  <a:srgbClr val="C00000"/>
                </a:solidFill>
                <a:effectLst>
                  <a:outerShdw blurRad="76200" dist="50800" dir="5400000" algn="tl" rotWithShape="0">
                    <a:srgbClr val="000000">
                      <a:alpha val="65000"/>
                    </a:srgbClr>
                  </a:outerShdw>
                </a:effectLst>
                <a:latin typeface="Constantia" panose="02030602050306030303" pitchFamily="18" charset="0"/>
              </a:rPr>
              <a:t>that your bodies are </a:t>
            </a:r>
          </a:p>
          <a:p>
            <a:pPr algn="ctr"/>
            <a:r>
              <a:rPr lang="en-US" sz="5400" b="1" i="1" cap="none" spc="50" dirty="0" smtClean="0">
                <a:ln w="11430"/>
                <a:solidFill>
                  <a:srgbClr val="C00000"/>
                </a:solidFill>
                <a:effectLst>
                  <a:outerShdw blurRad="76200" dist="50800" dir="5400000" algn="tl" rotWithShape="0">
                    <a:srgbClr val="000000">
                      <a:alpha val="65000"/>
                    </a:srgbClr>
                  </a:outerShdw>
                </a:effectLst>
                <a:latin typeface="Constantia" panose="02030602050306030303" pitchFamily="18" charset="0"/>
              </a:rPr>
              <a:t>members of Christ?”</a:t>
            </a:r>
            <a:endParaRPr lang="en-US" sz="5400" b="1" i="1" cap="none" spc="50" dirty="0">
              <a:ln w="11430"/>
              <a:solidFill>
                <a:srgbClr val="C00000"/>
              </a:solidFill>
              <a:effectLst>
                <a:outerShdw blurRad="76200" dist="50800" dir="5400000" algn="tl" rotWithShape="0">
                  <a:srgbClr val="000000">
                    <a:alpha val="65000"/>
                  </a:srgbClr>
                </a:outerShdw>
              </a:effectLst>
              <a:latin typeface="Constantia" panose="02030602050306030303" pitchFamily="18" charset="0"/>
            </a:endParaRPr>
          </a:p>
        </p:txBody>
      </p:sp>
    </p:spTree>
    <p:extLst>
      <p:ext uri="{BB962C8B-B14F-4D97-AF65-F5344CB8AC3E}">
        <p14:creationId xmlns:p14="http://schemas.microsoft.com/office/powerpoint/2010/main" val="2784882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152400"/>
            <a:ext cx="8534400" cy="6678751"/>
          </a:xfrm>
          <a:prstGeom prst="rect">
            <a:avLst/>
          </a:prstGeom>
        </p:spPr>
        <p:txBody>
          <a:bodyPr wrap="square">
            <a:spAutoFit/>
          </a:bodyPr>
          <a:lstStyle/>
          <a:p>
            <a:pPr algn="ctr"/>
            <a:r>
              <a:rPr lang="en-US" sz="2000" b="1" u="sng" dirty="0" smtClean="0">
                <a:effectLst>
                  <a:outerShdw blurRad="38100" dist="38100" dir="2700000" algn="tl">
                    <a:srgbClr val="000000">
                      <a:alpha val="43137"/>
                    </a:srgbClr>
                  </a:outerShdw>
                </a:effectLst>
                <a:latin typeface="Constantia" panose="02030602050306030303" pitchFamily="18" charset="0"/>
              </a:rPr>
              <a:t>1 CORINTHIANS 6:15-20</a:t>
            </a:r>
          </a:p>
          <a:p>
            <a:pPr algn="ctr"/>
            <a:r>
              <a:rPr lang="en-US" sz="2400" b="1" i="1" baseline="30000" dirty="0" smtClean="0">
                <a:effectLst>
                  <a:outerShdw blurRad="38100" dist="38100" dir="2700000" algn="tl">
                    <a:srgbClr val="000000">
                      <a:alpha val="43137"/>
                    </a:srgbClr>
                  </a:outerShdw>
                </a:effectLst>
                <a:latin typeface="Constantia" panose="02030602050306030303" pitchFamily="18" charset="0"/>
              </a:rPr>
              <a:t>15</a:t>
            </a:r>
            <a:r>
              <a:rPr lang="en-US" sz="2400" b="1" i="1" dirty="0" smtClean="0">
                <a:effectLst>
                  <a:outerShdw blurRad="38100" dist="38100" dir="2700000" algn="tl">
                    <a:srgbClr val="000000">
                      <a:alpha val="43137"/>
                    </a:srgbClr>
                  </a:outerShdw>
                </a:effectLst>
                <a:latin typeface="Constantia" panose="02030602050306030303" pitchFamily="18" charset="0"/>
              </a:rPr>
              <a:t>Do </a:t>
            </a:r>
            <a:r>
              <a:rPr lang="en-US" sz="2400" b="1" i="1" dirty="0">
                <a:effectLst>
                  <a:outerShdw blurRad="38100" dist="38100" dir="2700000" algn="tl">
                    <a:srgbClr val="000000">
                      <a:alpha val="43137"/>
                    </a:srgbClr>
                  </a:outerShdw>
                </a:effectLst>
                <a:latin typeface="Constantia" panose="02030602050306030303" pitchFamily="18" charset="0"/>
              </a:rPr>
              <a:t>you not know that your bodies are members of Christ? Shall I then take the members of Christ and make them members of a prostitute? Never! </a:t>
            </a:r>
            <a:endParaRPr lang="en-US" sz="2400" b="1" i="1" dirty="0" smtClean="0">
              <a:effectLst>
                <a:outerShdw blurRad="38100" dist="38100" dir="2700000" algn="tl">
                  <a:srgbClr val="000000">
                    <a:alpha val="43137"/>
                  </a:srgbClr>
                </a:outerShdw>
              </a:effectLst>
              <a:latin typeface="Constantia" panose="02030602050306030303" pitchFamily="18" charset="0"/>
            </a:endParaRPr>
          </a:p>
          <a:p>
            <a:pPr algn="ctr"/>
            <a:r>
              <a:rPr lang="en-US" sz="2400" b="1" i="1" baseline="30000" dirty="0" smtClean="0">
                <a:effectLst>
                  <a:outerShdw blurRad="38100" dist="38100" dir="2700000" algn="tl">
                    <a:srgbClr val="000000">
                      <a:alpha val="43137"/>
                    </a:srgbClr>
                  </a:outerShdw>
                </a:effectLst>
                <a:latin typeface="Constantia" panose="02030602050306030303" pitchFamily="18" charset="0"/>
              </a:rPr>
              <a:t>16</a:t>
            </a:r>
            <a:r>
              <a:rPr lang="en-US" sz="2400" b="1" i="1" dirty="0" smtClean="0">
                <a:effectLst>
                  <a:outerShdw blurRad="38100" dist="38100" dir="2700000" algn="tl">
                    <a:srgbClr val="000000">
                      <a:alpha val="43137"/>
                    </a:srgbClr>
                  </a:outerShdw>
                </a:effectLst>
                <a:latin typeface="Constantia" panose="02030602050306030303" pitchFamily="18" charset="0"/>
              </a:rPr>
              <a:t>Or </a:t>
            </a:r>
            <a:r>
              <a:rPr lang="en-US" sz="2400" b="1" i="1" dirty="0">
                <a:effectLst>
                  <a:outerShdw blurRad="38100" dist="38100" dir="2700000" algn="tl">
                    <a:srgbClr val="000000">
                      <a:alpha val="43137"/>
                    </a:srgbClr>
                  </a:outerShdw>
                </a:effectLst>
                <a:latin typeface="Constantia" panose="02030602050306030303" pitchFamily="18" charset="0"/>
              </a:rPr>
              <a:t>do you not know that he who is joined to a prostitute becomes one body with her? For, as it is written, “The two will become one flesh.” </a:t>
            </a:r>
            <a:endParaRPr lang="en-US" sz="2400" b="1" i="1" dirty="0" smtClean="0">
              <a:effectLst>
                <a:outerShdw blurRad="38100" dist="38100" dir="2700000" algn="tl">
                  <a:srgbClr val="000000">
                    <a:alpha val="43137"/>
                  </a:srgbClr>
                </a:outerShdw>
              </a:effectLst>
              <a:latin typeface="Constantia" panose="02030602050306030303" pitchFamily="18" charset="0"/>
            </a:endParaRPr>
          </a:p>
          <a:p>
            <a:pPr algn="ctr"/>
            <a:r>
              <a:rPr lang="en-US" sz="2400" b="1" i="1" baseline="30000" dirty="0" smtClean="0">
                <a:effectLst>
                  <a:outerShdw blurRad="38100" dist="38100" dir="2700000" algn="tl">
                    <a:srgbClr val="000000">
                      <a:alpha val="43137"/>
                    </a:srgbClr>
                  </a:outerShdw>
                </a:effectLst>
                <a:latin typeface="Constantia" panose="02030602050306030303" pitchFamily="18" charset="0"/>
              </a:rPr>
              <a:t>17</a:t>
            </a:r>
            <a:r>
              <a:rPr lang="en-US" sz="2400" b="1" i="1" dirty="0" smtClean="0">
                <a:effectLst>
                  <a:outerShdw blurRad="38100" dist="38100" dir="2700000" algn="tl">
                    <a:srgbClr val="000000">
                      <a:alpha val="43137"/>
                    </a:srgbClr>
                  </a:outerShdw>
                </a:effectLst>
                <a:latin typeface="Constantia" panose="02030602050306030303" pitchFamily="18" charset="0"/>
              </a:rPr>
              <a:t>But </a:t>
            </a:r>
            <a:r>
              <a:rPr lang="en-US" sz="2400" b="1" i="1" dirty="0">
                <a:effectLst>
                  <a:outerShdw blurRad="38100" dist="38100" dir="2700000" algn="tl">
                    <a:srgbClr val="000000">
                      <a:alpha val="43137"/>
                    </a:srgbClr>
                  </a:outerShdw>
                </a:effectLst>
                <a:latin typeface="Constantia" panose="02030602050306030303" pitchFamily="18" charset="0"/>
              </a:rPr>
              <a:t>he who is joined to the Lord becomes one spirit with him. </a:t>
            </a:r>
            <a:endParaRPr lang="en-US" sz="2400" b="1" i="1" dirty="0" smtClean="0">
              <a:effectLst>
                <a:outerShdw blurRad="38100" dist="38100" dir="2700000" algn="tl">
                  <a:srgbClr val="000000">
                    <a:alpha val="43137"/>
                  </a:srgbClr>
                </a:outerShdw>
              </a:effectLst>
              <a:latin typeface="Constantia" panose="02030602050306030303" pitchFamily="18" charset="0"/>
            </a:endParaRPr>
          </a:p>
          <a:p>
            <a:pPr algn="ctr"/>
            <a:r>
              <a:rPr lang="en-US" sz="2400" b="1" i="1" baseline="30000" dirty="0" smtClean="0">
                <a:effectLst>
                  <a:outerShdw blurRad="38100" dist="38100" dir="2700000" algn="tl">
                    <a:srgbClr val="000000">
                      <a:alpha val="43137"/>
                    </a:srgbClr>
                  </a:outerShdw>
                </a:effectLst>
                <a:latin typeface="Constantia" panose="02030602050306030303" pitchFamily="18" charset="0"/>
              </a:rPr>
              <a:t>18</a:t>
            </a:r>
            <a:r>
              <a:rPr lang="en-US" sz="2400" b="1" i="1" dirty="0" smtClean="0">
                <a:effectLst>
                  <a:outerShdw blurRad="38100" dist="38100" dir="2700000" algn="tl">
                    <a:srgbClr val="000000">
                      <a:alpha val="43137"/>
                    </a:srgbClr>
                  </a:outerShdw>
                </a:effectLst>
                <a:latin typeface="Constantia" panose="02030602050306030303" pitchFamily="18" charset="0"/>
              </a:rPr>
              <a:t>Flee </a:t>
            </a:r>
            <a:r>
              <a:rPr lang="en-US" sz="2400" b="1" i="1" dirty="0">
                <a:effectLst>
                  <a:outerShdw blurRad="38100" dist="38100" dir="2700000" algn="tl">
                    <a:srgbClr val="000000">
                      <a:alpha val="43137"/>
                    </a:srgbClr>
                  </a:outerShdw>
                </a:effectLst>
                <a:latin typeface="Constantia" panose="02030602050306030303" pitchFamily="18" charset="0"/>
              </a:rPr>
              <a:t>from sexual immorality. Every other sin a person commits is outside the body, but the sexually immoral person sins against his own body. </a:t>
            </a:r>
            <a:endParaRPr lang="en-US" sz="2400" b="1" i="1" dirty="0" smtClean="0">
              <a:effectLst>
                <a:outerShdw blurRad="38100" dist="38100" dir="2700000" algn="tl">
                  <a:srgbClr val="000000">
                    <a:alpha val="43137"/>
                  </a:srgbClr>
                </a:outerShdw>
              </a:effectLst>
              <a:latin typeface="Constantia" panose="02030602050306030303" pitchFamily="18" charset="0"/>
            </a:endParaRPr>
          </a:p>
          <a:p>
            <a:pPr algn="ctr"/>
            <a:r>
              <a:rPr lang="en-US" sz="2400" b="1" i="1" baseline="30000" dirty="0" smtClean="0">
                <a:effectLst>
                  <a:outerShdw blurRad="38100" dist="38100" dir="2700000" algn="tl">
                    <a:srgbClr val="000000">
                      <a:alpha val="43137"/>
                    </a:srgbClr>
                  </a:outerShdw>
                </a:effectLst>
                <a:latin typeface="Constantia" panose="02030602050306030303" pitchFamily="18" charset="0"/>
              </a:rPr>
              <a:t>19</a:t>
            </a:r>
            <a:r>
              <a:rPr lang="en-US" sz="2400" b="1" i="1" dirty="0" smtClean="0">
                <a:effectLst>
                  <a:outerShdw blurRad="38100" dist="38100" dir="2700000" algn="tl">
                    <a:srgbClr val="000000">
                      <a:alpha val="43137"/>
                    </a:srgbClr>
                  </a:outerShdw>
                </a:effectLst>
                <a:latin typeface="Constantia" panose="02030602050306030303" pitchFamily="18" charset="0"/>
              </a:rPr>
              <a:t>Or </a:t>
            </a:r>
            <a:r>
              <a:rPr lang="en-US" sz="2400" b="1" i="1" dirty="0">
                <a:effectLst>
                  <a:outerShdw blurRad="38100" dist="38100" dir="2700000" algn="tl">
                    <a:srgbClr val="000000">
                      <a:alpha val="43137"/>
                    </a:srgbClr>
                  </a:outerShdw>
                </a:effectLst>
                <a:latin typeface="Constantia" panose="02030602050306030303" pitchFamily="18" charset="0"/>
              </a:rPr>
              <a:t>do you not know that your body is a temple of the Holy Spirit within you, whom you have from God? You are not your own, </a:t>
            </a:r>
            <a:endParaRPr lang="en-US" sz="2400" b="1" i="1" dirty="0" smtClean="0">
              <a:effectLst>
                <a:outerShdw blurRad="38100" dist="38100" dir="2700000" algn="tl">
                  <a:srgbClr val="000000">
                    <a:alpha val="43137"/>
                  </a:srgbClr>
                </a:outerShdw>
              </a:effectLst>
              <a:latin typeface="Constantia" panose="02030602050306030303" pitchFamily="18" charset="0"/>
            </a:endParaRPr>
          </a:p>
          <a:p>
            <a:pPr algn="ctr"/>
            <a:r>
              <a:rPr lang="en-US" sz="2400" b="1" i="1" baseline="30000" dirty="0" smtClean="0">
                <a:effectLst>
                  <a:outerShdw blurRad="38100" dist="38100" dir="2700000" algn="tl">
                    <a:srgbClr val="000000">
                      <a:alpha val="43137"/>
                    </a:srgbClr>
                  </a:outerShdw>
                </a:effectLst>
                <a:latin typeface="Constantia" panose="02030602050306030303" pitchFamily="18" charset="0"/>
              </a:rPr>
              <a:t>20</a:t>
            </a:r>
            <a:r>
              <a:rPr lang="en-US" sz="2400" b="1" i="1" dirty="0" smtClean="0">
                <a:effectLst>
                  <a:outerShdw blurRad="38100" dist="38100" dir="2700000" algn="tl">
                    <a:srgbClr val="000000">
                      <a:alpha val="43137"/>
                    </a:srgbClr>
                  </a:outerShdw>
                </a:effectLst>
                <a:latin typeface="Constantia" panose="02030602050306030303" pitchFamily="18" charset="0"/>
              </a:rPr>
              <a:t>for </a:t>
            </a:r>
            <a:r>
              <a:rPr lang="en-US" sz="2400" b="1" i="1" dirty="0">
                <a:effectLst>
                  <a:outerShdw blurRad="38100" dist="38100" dir="2700000" algn="tl">
                    <a:srgbClr val="000000">
                      <a:alpha val="43137"/>
                    </a:srgbClr>
                  </a:outerShdw>
                </a:effectLst>
                <a:latin typeface="Constantia" panose="02030602050306030303" pitchFamily="18" charset="0"/>
              </a:rPr>
              <a:t>you were bought with a price. So glorify God in your body.</a:t>
            </a:r>
          </a:p>
          <a:p>
            <a:pPr algn="ctr"/>
            <a:r>
              <a:rPr lang="en-US" sz="2400" b="1" i="1" dirty="0">
                <a:effectLst>
                  <a:outerShdw blurRad="38100" dist="38100" dir="2700000" algn="tl">
                    <a:srgbClr val="000000">
                      <a:alpha val="43137"/>
                    </a:srgbClr>
                  </a:outerShdw>
                </a:effectLst>
                <a:latin typeface="Constantia" panose="02030602050306030303" pitchFamily="18" charset="0"/>
              </a:rPr>
              <a:t> </a:t>
            </a:r>
          </a:p>
        </p:txBody>
      </p:sp>
    </p:spTree>
    <p:extLst>
      <p:ext uri="{BB962C8B-B14F-4D97-AF65-F5344CB8AC3E}">
        <p14:creationId xmlns:p14="http://schemas.microsoft.com/office/powerpoint/2010/main" val="253444159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355</Words>
  <Application>Microsoft Office PowerPoint</Application>
  <PresentationFormat>On-screen Show (4:3)</PresentationFormat>
  <Paragraphs>39</Paragraphs>
  <Slides>25</Slides>
  <Notes>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20</cp:revision>
  <dcterms:created xsi:type="dcterms:W3CDTF">2016-12-03T00:14:39Z</dcterms:created>
  <dcterms:modified xsi:type="dcterms:W3CDTF">2016-12-04T01:55:45Z</dcterms:modified>
</cp:coreProperties>
</file>