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257" r:id="rId3"/>
    <p:sldId id="258" r:id="rId4"/>
    <p:sldId id="259" r:id="rId5"/>
    <p:sldId id="260" r:id="rId6"/>
    <p:sldId id="261" r:id="rId7"/>
    <p:sldId id="262" r:id="rId8"/>
    <p:sldId id="263" r:id="rId9"/>
    <p:sldId id="264" r:id="rId10"/>
    <p:sldId id="265" r:id="rId11"/>
    <p:sldId id="266" r:id="rId12"/>
    <p:sldId id="276" r:id="rId13"/>
    <p:sldId id="268" r:id="rId14"/>
    <p:sldId id="269" r:id="rId15"/>
    <p:sldId id="270" r:id="rId16"/>
    <p:sldId id="271" r:id="rId17"/>
    <p:sldId id="272" r:id="rId18"/>
    <p:sldId id="273" r:id="rId19"/>
    <p:sldId id="274" r:id="rId20"/>
    <p:sldId id="275" r:id="rId21"/>
    <p:sldId id="277" r:id="rId22"/>
    <p:sldId id="278" r:id="rId23"/>
    <p:sldId id="279" r:id="rId24"/>
    <p:sldId id="280" r:id="rId25"/>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55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DFA1673C-D91C-4B79-907C-84E3B46EAEF5}" type="datetimeFigureOut">
              <a:rPr lang="en-US" smtClean="0"/>
              <a:t>3/18/2017</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FAE8EEE4-9102-4E5F-817B-B6CCC2900B01}" type="slidenum">
              <a:rPr lang="en-US" smtClean="0"/>
              <a:t>‹#›</a:t>
            </a:fld>
            <a:endParaRPr lang="en-US"/>
          </a:p>
        </p:txBody>
      </p:sp>
    </p:spTree>
    <p:extLst>
      <p:ext uri="{BB962C8B-B14F-4D97-AF65-F5344CB8AC3E}">
        <p14:creationId xmlns:p14="http://schemas.microsoft.com/office/powerpoint/2010/main" val="3193675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DDC441E1-A93E-4B1A-8D1B-38C85BA09FBF}" type="datetimeFigureOut">
              <a:rPr lang="en-US" smtClean="0"/>
              <a:t>3/18/2017</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FDD17943-A83E-43D6-9D19-0870C3E2DE7E}" type="slidenum">
              <a:rPr lang="en-US" smtClean="0"/>
              <a:t>‹#›</a:t>
            </a:fld>
            <a:endParaRPr lang="en-US"/>
          </a:p>
        </p:txBody>
      </p:sp>
    </p:spTree>
    <p:extLst>
      <p:ext uri="{BB962C8B-B14F-4D97-AF65-F5344CB8AC3E}">
        <p14:creationId xmlns:p14="http://schemas.microsoft.com/office/powerpoint/2010/main" val="820292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D17943-A83E-43D6-9D19-0870C3E2DE7E}" type="slidenum">
              <a:rPr lang="en-US" smtClean="0"/>
              <a:t>1</a:t>
            </a:fld>
            <a:endParaRPr lang="en-US"/>
          </a:p>
        </p:txBody>
      </p:sp>
    </p:spTree>
    <p:extLst>
      <p:ext uri="{BB962C8B-B14F-4D97-AF65-F5344CB8AC3E}">
        <p14:creationId xmlns:p14="http://schemas.microsoft.com/office/powerpoint/2010/main" val="2615950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D17943-A83E-43D6-9D19-0870C3E2DE7E}" type="slidenum">
              <a:rPr lang="en-US" smtClean="0"/>
              <a:t>5</a:t>
            </a:fld>
            <a:endParaRPr lang="en-US"/>
          </a:p>
        </p:txBody>
      </p:sp>
    </p:spTree>
    <p:extLst>
      <p:ext uri="{BB962C8B-B14F-4D97-AF65-F5344CB8AC3E}">
        <p14:creationId xmlns:p14="http://schemas.microsoft.com/office/powerpoint/2010/main" val="750595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D17943-A83E-43D6-9D19-0870C3E2DE7E}" type="slidenum">
              <a:rPr lang="en-US" smtClean="0"/>
              <a:t>9</a:t>
            </a:fld>
            <a:endParaRPr lang="en-US"/>
          </a:p>
        </p:txBody>
      </p:sp>
    </p:spTree>
    <p:extLst>
      <p:ext uri="{BB962C8B-B14F-4D97-AF65-F5344CB8AC3E}">
        <p14:creationId xmlns:p14="http://schemas.microsoft.com/office/powerpoint/2010/main" val="2734814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D17943-A83E-43D6-9D19-0870C3E2DE7E}" type="slidenum">
              <a:rPr lang="en-US" smtClean="0"/>
              <a:t>18</a:t>
            </a:fld>
            <a:endParaRPr lang="en-US"/>
          </a:p>
        </p:txBody>
      </p:sp>
    </p:spTree>
    <p:extLst>
      <p:ext uri="{BB962C8B-B14F-4D97-AF65-F5344CB8AC3E}">
        <p14:creationId xmlns:p14="http://schemas.microsoft.com/office/powerpoint/2010/main" val="1893539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D17943-A83E-43D6-9D19-0870C3E2DE7E}" type="slidenum">
              <a:rPr lang="en-US" smtClean="0"/>
              <a:t>21</a:t>
            </a:fld>
            <a:endParaRPr lang="en-US"/>
          </a:p>
        </p:txBody>
      </p:sp>
    </p:spTree>
    <p:extLst>
      <p:ext uri="{BB962C8B-B14F-4D97-AF65-F5344CB8AC3E}">
        <p14:creationId xmlns:p14="http://schemas.microsoft.com/office/powerpoint/2010/main" val="1893539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D17943-A83E-43D6-9D19-0870C3E2DE7E}" type="slidenum">
              <a:rPr lang="en-US" smtClean="0"/>
              <a:t>23</a:t>
            </a:fld>
            <a:endParaRPr lang="en-US"/>
          </a:p>
        </p:txBody>
      </p:sp>
    </p:spTree>
    <p:extLst>
      <p:ext uri="{BB962C8B-B14F-4D97-AF65-F5344CB8AC3E}">
        <p14:creationId xmlns:p14="http://schemas.microsoft.com/office/powerpoint/2010/main" val="2503894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75F539-9EDE-453B-867D-85BB51F4FB6F}" type="datetimeFigureOut">
              <a:rPr lang="en-US" smtClean="0"/>
              <a:t>3/18/2017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84D1D-C8FF-4638-B145-67D5F69ED54F}" type="slidenum">
              <a:rPr lang="en-US" smtClean="0"/>
              <a:t>‹#›</a:t>
            </a:fld>
            <a:endParaRPr lang="en-US"/>
          </a:p>
        </p:txBody>
      </p:sp>
    </p:spTree>
    <p:extLst>
      <p:ext uri="{BB962C8B-B14F-4D97-AF65-F5344CB8AC3E}">
        <p14:creationId xmlns:p14="http://schemas.microsoft.com/office/powerpoint/2010/main" val="3337152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75F539-9EDE-453B-867D-85BB51F4FB6F}" type="datetimeFigureOut">
              <a:rPr lang="en-US" smtClean="0"/>
              <a:t>3/18/2017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84D1D-C8FF-4638-B145-67D5F69ED54F}" type="slidenum">
              <a:rPr lang="en-US" smtClean="0"/>
              <a:t>‹#›</a:t>
            </a:fld>
            <a:endParaRPr lang="en-US"/>
          </a:p>
        </p:txBody>
      </p:sp>
    </p:spTree>
    <p:extLst>
      <p:ext uri="{BB962C8B-B14F-4D97-AF65-F5344CB8AC3E}">
        <p14:creationId xmlns:p14="http://schemas.microsoft.com/office/powerpoint/2010/main" val="2201642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75F539-9EDE-453B-867D-85BB51F4FB6F}" type="datetimeFigureOut">
              <a:rPr lang="en-US" smtClean="0"/>
              <a:t>3/18/2017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84D1D-C8FF-4638-B145-67D5F69ED54F}" type="slidenum">
              <a:rPr lang="en-US" smtClean="0"/>
              <a:t>‹#›</a:t>
            </a:fld>
            <a:endParaRPr lang="en-US"/>
          </a:p>
        </p:txBody>
      </p:sp>
    </p:spTree>
    <p:extLst>
      <p:ext uri="{BB962C8B-B14F-4D97-AF65-F5344CB8AC3E}">
        <p14:creationId xmlns:p14="http://schemas.microsoft.com/office/powerpoint/2010/main" val="11662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75F539-9EDE-453B-867D-85BB51F4FB6F}" type="datetimeFigureOut">
              <a:rPr lang="en-US" smtClean="0"/>
              <a:t>3/18/2017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84D1D-C8FF-4638-B145-67D5F69ED54F}" type="slidenum">
              <a:rPr lang="en-US" smtClean="0"/>
              <a:t>‹#›</a:t>
            </a:fld>
            <a:endParaRPr lang="en-US"/>
          </a:p>
        </p:txBody>
      </p:sp>
    </p:spTree>
    <p:extLst>
      <p:ext uri="{BB962C8B-B14F-4D97-AF65-F5344CB8AC3E}">
        <p14:creationId xmlns:p14="http://schemas.microsoft.com/office/powerpoint/2010/main" val="1744984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75F539-9EDE-453B-867D-85BB51F4FB6F}" type="datetimeFigureOut">
              <a:rPr lang="en-US" smtClean="0"/>
              <a:t>3/18/2017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84D1D-C8FF-4638-B145-67D5F69ED54F}" type="slidenum">
              <a:rPr lang="en-US" smtClean="0"/>
              <a:t>‹#›</a:t>
            </a:fld>
            <a:endParaRPr lang="en-US"/>
          </a:p>
        </p:txBody>
      </p:sp>
    </p:spTree>
    <p:extLst>
      <p:ext uri="{BB962C8B-B14F-4D97-AF65-F5344CB8AC3E}">
        <p14:creationId xmlns:p14="http://schemas.microsoft.com/office/powerpoint/2010/main" val="3976533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75F539-9EDE-453B-867D-85BB51F4FB6F}" type="datetimeFigureOut">
              <a:rPr lang="en-US" smtClean="0"/>
              <a:t>3/18/2017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84D1D-C8FF-4638-B145-67D5F69ED54F}" type="slidenum">
              <a:rPr lang="en-US" smtClean="0"/>
              <a:t>‹#›</a:t>
            </a:fld>
            <a:endParaRPr lang="en-US"/>
          </a:p>
        </p:txBody>
      </p:sp>
    </p:spTree>
    <p:extLst>
      <p:ext uri="{BB962C8B-B14F-4D97-AF65-F5344CB8AC3E}">
        <p14:creationId xmlns:p14="http://schemas.microsoft.com/office/powerpoint/2010/main" val="1926534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75F539-9EDE-453B-867D-85BB51F4FB6F}" type="datetimeFigureOut">
              <a:rPr lang="en-US" smtClean="0"/>
              <a:t>3/18/2017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684D1D-C8FF-4638-B145-67D5F69ED54F}" type="slidenum">
              <a:rPr lang="en-US" smtClean="0"/>
              <a:t>‹#›</a:t>
            </a:fld>
            <a:endParaRPr lang="en-US"/>
          </a:p>
        </p:txBody>
      </p:sp>
    </p:spTree>
    <p:extLst>
      <p:ext uri="{BB962C8B-B14F-4D97-AF65-F5344CB8AC3E}">
        <p14:creationId xmlns:p14="http://schemas.microsoft.com/office/powerpoint/2010/main" val="1118695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75F539-9EDE-453B-867D-85BB51F4FB6F}" type="datetimeFigureOut">
              <a:rPr lang="en-US" smtClean="0"/>
              <a:t>3/18/2017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684D1D-C8FF-4638-B145-67D5F69ED54F}" type="slidenum">
              <a:rPr lang="en-US" smtClean="0"/>
              <a:t>‹#›</a:t>
            </a:fld>
            <a:endParaRPr lang="en-US"/>
          </a:p>
        </p:txBody>
      </p:sp>
    </p:spTree>
    <p:extLst>
      <p:ext uri="{BB962C8B-B14F-4D97-AF65-F5344CB8AC3E}">
        <p14:creationId xmlns:p14="http://schemas.microsoft.com/office/powerpoint/2010/main" val="4235654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5F539-9EDE-453B-867D-85BB51F4FB6F}" type="datetimeFigureOut">
              <a:rPr lang="en-US" smtClean="0"/>
              <a:t>3/18/2017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684D1D-C8FF-4638-B145-67D5F69ED54F}" type="slidenum">
              <a:rPr lang="en-US" smtClean="0"/>
              <a:t>‹#›</a:t>
            </a:fld>
            <a:endParaRPr lang="en-US"/>
          </a:p>
        </p:txBody>
      </p:sp>
    </p:spTree>
    <p:extLst>
      <p:ext uri="{BB962C8B-B14F-4D97-AF65-F5344CB8AC3E}">
        <p14:creationId xmlns:p14="http://schemas.microsoft.com/office/powerpoint/2010/main" val="3868869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75F539-9EDE-453B-867D-85BB51F4FB6F}" type="datetimeFigureOut">
              <a:rPr lang="en-US" smtClean="0"/>
              <a:t>3/18/2017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84D1D-C8FF-4638-B145-67D5F69ED54F}" type="slidenum">
              <a:rPr lang="en-US" smtClean="0"/>
              <a:t>‹#›</a:t>
            </a:fld>
            <a:endParaRPr lang="en-US"/>
          </a:p>
        </p:txBody>
      </p:sp>
    </p:spTree>
    <p:extLst>
      <p:ext uri="{BB962C8B-B14F-4D97-AF65-F5344CB8AC3E}">
        <p14:creationId xmlns:p14="http://schemas.microsoft.com/office/powerpoint/2010/main" val="20258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75F539-9EDE-453B-867D-85BB51F4FB6F}" type="datetimeFigureOut">
              <a:rPr lang="en-US" smtClean="0"/>
              <a:t>3/18/2017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84D1D-C8FF-4638-B145-67D5F69ED54F}" type="slidenum">
              <a:rPr lang="en-US" smtClean="0"/>
              <a:t>‹#›</a:t>
            </a:fld>
            <a:endParaRPr lang="en-US"/>
          </a:p>
        </p:txBody>
      </p:sp>
    </p:spTree>
    <p:extLst>
      <p:ext uri="{BB962C8B-B14F-4D97-AF65-F5344CB8AC3E}">
        <p14:creationId xmlns:p14="http://schemas.microsoft.com/office/powerpoint/2010/main" val="1492438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5F539-9EDE-453B-867D-85BB51F4FB6F}" type="datetimeFigureOut">
              <a:rPr lang="en-US" smtClean="0"/>
              <a:t>3/18/2017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84D1D-C8FF-4638-B145-67D5F69ED54F}" type="slidenum">
              <a:rPr lang="en-US" smtClean="0"/>
              <a:t>‹#›</a:t>
            </a:fld>
            <a:endParaRPr lang="en-US"/>
          </a:p>
        </p:txBody>
      </p:sp>
    </p:spTree>
    <p:extLst>
      <p:ext uri="{BB962C8B-B14F-4D97-AF65-F5344CB8AC3E}">
        <p14:creationId xmlns:p14="http://schemas.microsoft.com/office/powerpoint/2010/main" val="199557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17" y="87456"/>
            <a:ext cx="4338783" cy="334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14300"/>
            <a:ext cx="4419600" cy="331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16" y="3581400"/>
            <a:ext cx="4338784"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5064" y="3581400"/>
            <a:ext cx="4402667"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241219" y="6381690"/>
            <a:ext cx="5030356" cy="400110"/>
          </a:xfrm>
          <a:prstGeom prst="rect">
            <a:avLst/>
          </a:prstGeom>
          <a:noFill/>
        </p:spPr>
        <p:txBody>
          <a:bodyPr wrap="square" rtlCol="0">
            <a:spAutoFit/>
          </a:bodyPr>
          <a:lstStyle/>
          <a:p>
            <a:pPr algn="ctr"/>
            <a:r>
              <a:rPr lang="en-US" sz="2000" b="1" dirty="0" smtClean="0">
                <a:solidFill>
                  <a:srgbClr val="FFFF00"/>
                </a:solidFill>
                <a:effectLst>
                  <a:outerShdw blurRad="38100" dist="38100" dir="2700000" algn="tl">
                    <a:srgbClr val="000000">
                      <a:alpha val="43137"/>
                    </a:srgbClr>
                  </a:outerShdw>
                </a:effectLst>
                <a:latin typeface="Century Schoolbook" panose="02040604050505020304" pitchFamily="18" charset="0"/>
              </a:rPr>
              <a:t>“THE FIRST GOSPEL”</a:t>
            </a:r>
            <a:endParaRPr lang="en-US" sz="2000" b="1" dirty="0">
              <a:solidFill>
                <a:srgbClr val="FFFF00"/>
              </a:solidFill>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237345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1000"/>
                                        <p:tgtEl>
                                          <p:spTgt spid="1027"/>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1000"/>
                                        <p:tgtEl>
                                          <p:spTgt spid="1028"/>
                                        </p:tgtEl>
                                      </p:cBhvr>
                                    </p:animEffect>
                                  </p:childTnLst>
                                </p:cTn>
                              </p:par>
                            </p:childTnLst>
                          </p:cTn>
                        </p:par>
                        <p:par>
                          <p:cTn id="16" fill="hold">
                            <p:stCondLst>
                              <p:cond delay="5000"/>
                            </p:stCondLst>
                            <p:childTnLst>
                              <p:par>
                                <p:cTn id="17" presetID="10"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08" y="76200"/>
            <a:ext cx="8805333"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28800" y="1664415"/>
            <a:ext cx="5486400" cy="3529171"/>
          </a:xfrm>
          <a:prstGeom prst="rect">
            <a:avLst/>
          </a:prstGeom>
        </p:spPr>
        <p:txBody>
          <a:bodyPr wrap="square">
            <a:spAutoFit/>
          </a:bodyPr>
          <a:lstStyle/>
          <a:p>
            <a:pPr algn="ctr">
              <a:lnSpc>
                <a:spcPts val="1800"/>
              </a:lnSpc>
              <a:spcAft>
                <a:spcPts val="750"/>
              </a:spcAft>
            </a:pPr>
            <a:r>
              <a:rPr lang="en-US" sz="2000" b="1" i="1" baseline="30000" dirty="0" smtClean="0">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a:cs typeface="Times New Roman"/>
              </a:rPr>
              <a:t>1</a:t>
            </a:r>
            <a:r>
              <a:rPr lang="en-US" sz="2000" b="1" i="1" dirty="0" smtClean="0">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a:cs typeface="Times New Roman"/>
              </a:rPr>
              <a:t>Then I saw a new heaven and a new earth, for the first heaven and the first earth had passed away, and the sea was no more. </a:t>
            </a:r>
            <a:endParaRPr lang="en-US" b="1" i="1" dirty="0">
              <a:effectLst>
                <a:outerShdw blurRad="38100" dist="38100" dir="2700000" algn="tl">
                  <a:srgbClr val="000000">
                    <a:alpha val="43137"/>
                  </a:srgbClr>
                </a:outerShdw>
              </a:effectLst>
              <a:latin typeface="Century Schoolbook" panose="02040604050505020304" pitchFamily="18" charset="0"/>
              <a:ea typeface="Calibri"/>
              <a:cs typeface="Times New Roman"/>
            </a:endParaRPr>
          </a:p>
          <a:p>
            <a:pPr algn="ctr">
              <a:lnSpc>
                <a:spcPts val="1800"/>
              </a:lnSpc>
              <a:spcAft>
                <a:spcPts val="750"/>
              </a:spcAft>
            </a:pPr>
            <a:r>
              <a:rPr lang="en-US" sz="1200" b="1" i="1" baseline="30000" dirty="0" smtClean="0">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a:cs typeface="Times New Roman"/>
              </a:rPr>
              <a:t>2 </a:t>
            </a:r>
            <a:r>
              <a:rPr lang="en-US" sz="2000" b="1" i="1" dirty="0" smtClean="0">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a:cs typeface="Times New Roman"/>
              </a:rPr>
              <a:t>And I saw the holy city, new Jerusalem, coming down out of heaven from God, prepared as a bride adorned for her husband. </a:t>
            </a:r>
            <a:endParaRPr lang="en-US" b="1" i="1" dirty="0">
              <a:effectLst>
                <a:outerShdw blurRad="38100" dist="38100" dir="2700000" algn="tl">
                  <a:srgbClr val="000000">
                    <a:alpha val="43137"/>
                  </a:srgbClr>
                </a:outerShdw>
              </a:effectLst>
              <a:latin typeface="Century Schoolbook" panose="02040604050505020304" pitchFamily="18" charset="0"/>
              <a:ea typeface="Calibri"/>
              <a:cs typeface="Times New Roman"/>
            </a:endParaRPr>
          </a:p>
          <a:p>
            <a:pPr algn="ctr">
              <a:lnSpc>
                <a:spcPts val="1800"/>
              </a:lnSpc>
              <a:spcAft>
                <a:spcPts val="750"/>
              </a:spcAft>
            </a:pPr>
            <a:r>
              <a:rPr lang="en-US" sz="1200" b="1" i="1" baseline="30000" dirty="0" smtClean="0">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a:cs typeface="Times New Roman"/>
              </a:rPr>
              <a:t>3 </a:t>
            </a:r>
            <a:r>
              <a:rPr lang="en-US" sz="2000" b="1" i="1" dirty="0" smtClean="0">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a:cs typeface="Times New Roman"/>
              </a:rPr>
              <a:t>And I heard a loud voice from the throne saying, “Behold, the dwelling place of God is with man. He will dwell with them, and they will be his people, and God himself will be with them as their God. </a:t>
            </a:r>
            <a:endParaRPr lang="en-US" b="1" i="1" dirty="0">
              <a:effectLst>
                <a:outerShdw blurRad="38100" dist="38100" dir="2700000" algn="tl">
                  <a:srgbClr val="000000">
                    <a:alpha val="43137"/>
                  </a:srgbClr>
                </a:outerShdw>
              </a:effectLst>
              <a:latin typeface="Century Schoolbook" panose="02040604050505020304" pitchFamily="18" charset="0"/>
              <a:ea typeface="Calibri"/>
              <a:cs typeface="Times New Roman"/>
            </a:endParaRPr>
          </a:p>
        </p:txBody>
      </p:sp>
    </p:spTree>
    <p:extLst>
      <p:ext uri="{BB962C8B-B14F-4D97-AF65-F5344CB8AC3E}">
        <p14:creationId xmlns:p14="http://schemas.microsoft.com/office/powerpoint/2010/main" val="3875203200"/>
      </p:ext>
    </p:extLst>
  </p:cSld>
  <p:clrMapOvr>
    <a:masterClrMapping/>
  </p:clrMapOvr>
  <mc:AlternateContent xmlns:mc="http://schemas.openxmlformats.org/markup-compatibility/2006">
    <mc:Choice xmlns:p14="http://schemas.microsoft.com/office/powerpoint/2010/main" Requires="p14">
      <p:transition spd="slow" p14:dur="2000">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08" y="76200"/>
            <a:ext cx="8805333"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28800" y="1664415"/>
            <a:ext cx="5486400" cy="2605842"/>
          </a:xfrm>
          <a:prstGeom prst="rect">
            <a:avLst/>
          </a:prstGeom>
        </p:spPr>
        <p:txBody>
          <a:bodyPr wrap="square">
            <a:spAutoFit/>
          </a:bodyPr>
          <a:lstStyle/>
          <a:p>
            <a:pPr algn="ctr">
              <a:lnSpc>
                <a:spcPts val="1800"/>
              </a:lnSpc>
              <a:spcAft>
                <a:spcPts val="750"/>
              </a:spcAft>
            </a:pPr>
            <a:r>
              <a:rPr lang="en-US" sz="2800" b="1" i="1" baseline="30000" dirty="0" smtClean="0">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a:cs typeface="Times New Roman"/>
              </a:rPr>
              <a:t>4 He will wipe away every tear from their eyes, and death shall be no more, neither shall there be mourning, nor crying, nor pain anymore, for the former things have passed away.”</a:t>
            </a:r>
          </a:p>
          <a:p>
            <a:pPr algn="ctr">
              <a:lnSpc>
                <a:spcPts val="1800"/>
              </a:lnSpc>
              <a:spcAft>
                <a:spcPts val="750"/>
              </a:spcAft>
            </a:pPr>
            <a:r>
              <a:rPr lang="en-US" sz="2800" b="1" i="1" baseline="30000" dirty="0" smtClean="0">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a:cs typeface="Times New Roman"/>
              </a:rPr>
              <a:t>5 And he who was seated on the throne said, “Behold, I am making all things new.” Also he said, “Write this down, for these words are trustworthy and true.”</a:t>
            </a:r>
          </a:p>
          <a:p>
            <a:pPr algn="ctr">
              <a:lnSpc>
                <a:spcPts val="1800"/>
              </a:lnSpc>
              <a:spcAft>
                <a:spcPts val="750"/>
              </a:spcAft>
            </a:pPr>
            <a:r>
              <a:rPr lang="en-US" sz="2800" b="1" baseline="30000" dirty="0" smtClean="0">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a:cs typeface="Times New Roman"/>
              </a:rPr>
              <a:t>REVELATION 21:1-5</a:t>
            </a:r>
          </a:p>
        </p:txBody>
      </p:sp>
    </p:spTree>
    <p:extLst>
      <p:ext uri="{BB962C8B-B14F-4D97-AF65-F5344CB8AC3E}">
        <p14:creationId xmlns:p14="http://schemas.microsoft.com/office/powerpoint/2010/main" val="2241183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08" y="76200"/>
            <a:ext cx="8805333"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971800" y="1413063"/>
            <a:ext cx="5562600" cy="4893647"/>
          </a:xfrm>
          <a:prstGeom prst="rect">
            <a:avLst/>
          </a:prstGeom>
        </p:spPr>
        <p:txBody>
          <a:bodyPr wrap="square">
            <a:spAutoFit/>
          </a:bodyPr>
          <a:lstStyle/>
          <a:p>
            <a:r>
              <a:rPr lang="en-US" sz="3200" b="1" i="1" baseline="30000" dirty="0">
                <a:solidFill>
                  <a:schemeClr val="tx2"/>
                </a:solidFill>
                <a:effectLst>
                  <a:outerShdw blurRad="38100" dist="38100" dir="2700000" algn="tl">
                    <a:srgbClr val="000000">
                      <a:alpha val="43137"/>
                    </a:srgbClr>
                  </a:outerShdw>
                </a:effectLst>
                <a:latin typeface="Century Schoolbook" panose="02040604050505020304" pitchFamily="18" charset="0"/>
              </a:rPr>
              <a:t>5 </a:t>
            </a:r>
            <a:r>
              <a:rPr lang="en-US" sz="3200" b="1" i="1" dirty="0">
                <a:solidFill>
                  <a:schemeClr val="tx2"/>
                </a:solidFill>
                <a:effectLst>
                  <a:outerShdw blurRad="38100" dist="38100" dir="2700000" algn="tl">
                    <a:srgbClr val="000000">
                      <a:alpha val="43137"/>
                    </a:srgbClr>
                  </a:outerShdw>
                </a:effectLst>
                <a:latin typeface="Century Schoolbook" panose="02040604050505020304" pitchFamily="18" charset="0"/>
              </a:rPr>
              <a:t>And he who was seated on the throne said, </a:t>
            </a:r>
            <a:r>
              <a:rPr lang="en-US" sz="4000" b="1" i="1" dirty="0">
                <a:solidFill>
                  <a:srgbClr val="FF0000"/>
                </a:solidFill>
                <a:effectLst>
                  <a:outerShdw blurRad="38100" dist="38100" dir="2700000" algn="tl">
                    <a:srgbClr val="000000">
                      <a:alpha val="43137"/>
                    </a:srgbClr>
                  </a:outerShdw>
                </a:effectLst>
                <a:latin typeface="Century Schoolbook" panose="02040604050505020304" pitchFamily="18" charset="0"/>
              </a:rPr>
              <a:t>“Behold, I am making all things new.” </a:t>
            </a:r>
            <a:endParaRPr lang="en-US" sz="3200" b="1" i="1" dirty="0" smtClean="0">
              <a:solidFill>
                <a:srgbClr val="FF0000"/>
              </a:solidFill>
              <a:effectLst>
                <a:outerShdw blurRad="38100" dist="38100" dir="2700000" algn="tl">
                  <a:srgbClr val="000000">
                    <a:alpha val="43137"/>
                  </a:srgbClr>
                </a:outerShdw>
              </a:effectLst>
              <a:latin typeface="Century Schoolbook" panose="02040604050505020304" pitchFamily="18" charset="0"/>
            </a:endParaRPr>
          </a:p>
          <a:p>
            <a:r>
              <a:rPr lang="en-US" sz="3200" b="1" i="1" dirty="0" smtClean="0">
                <a:solidFill>
                  <a:schemeClr val="tx2"/>
                </a:solidFill>
                <a:effectLst>
                  <a:outerShdw blurRad="38100" dist="38100" dir="2700000" algn="tl">
                    <a:srgbClr val="000000">
                      <a:alpha val="43137"/>
                    </a:srgbClr>
                  </a:outerShdw>
                </a:effectLst>
                <a:latin typeface="Century Schoolbook" panose="02040604050505020304" pitchFamily="18" charset="0"/>
              </a:rPr>
              <a:t>Also </a:t>
            </a:r>
            <a:r>
              <a:rPr lang="en-US" sz="3200" b="1" i="1" dirty="0">
                <a:solidFill>
                  <a:schemeClr val="tx2"/>
                </a:solidFill>
                <a:effectLst>
                  <a:outerShdw blurRad="38100" dist="38100" dir="2700000" algn="tl">
                    <a:srgbClr val="000000">
                      <a:alpha val="43137"/>
                    </a:srgbClr>
                  </a:outerShdw>
                </a:effectLst>
                <a:latin typeface="Century Schoolbook" panose="02040604050505020304" pitchFamily="18" charset="0"/>
              </a:rPr>
              <a:t>he said, “Write this down, for these words are trustworthy and true.”</a:t>
            </a:r>
          </a:p>
          <a:p>
            <a:r>
              <a:rPr lang="en-US" sz="3200" b="1" i="1" dirty="0">
                <a:solidFill>
                  <a:schemeClr val="tx2"/>
                </a:solidFill>
                <a:effectLst>
                  <a:outerShdw blurRad="38100" dist="38100" dir="2700000" algn="tl">
                    <a:srgbClr val="000000">
                      <a:alpha val="43137"/>
                    </a:srgbClr>
                  </a:outerShdw>
                </a:effectLst>
                <a:latin typeface="Century Schoolbook" panose="02040604050505020304" pitchFamily="18" charset="0"/>
              </a:rPr>
              <a:t> </a:t>
            </a:r>
          </a:p>
        </p:txBody>
      </p:sp>
    </p:spTree>
    <p:extLst>
      <p:ext uri="{BB962C8B-B14F-4D97-AF65-F5344CB8AC3E}">
        <p14:creationId xmlns:p14="http://schemas.microsoft.com/office/powerpoint/2010/main" val="113511634"/>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35006"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3972673"/>
      </p:ext>
    </p:extLst>
  </p:cSld>
  <p:clrMapOvr>
    <a:masterClrMapping/>
  </p:clrMapOvr>
  <mc:AlternateContent xmlns:mc="http://schemas.openxmlformats.org/markup-compatibility/2006">
    <mc:Choice xmlns:p14="http://schemas.microsoft.com/office/powerpoint/2010/main" Requires="p14">
      <p:transition spd="slow" p14:dur="2000">
        <p:plus/>
      </p:transition>
    </mc:Choice>
    <mc:Fallback>
      <p:transition spd="slow">
        <p:plu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08" y="76200"/>
            <a:ext cx="8805333"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28800" y="1664415"/>
            <a:ext cx="5486400" cy="3529171"/>
          </a:xfrm>
          <a:prstGeom prst="rect">
            <a:avLst/>
          </a:prstGeom>
        </p:spPr>
        <p:txBody>
          <a:bodyPr wrap="square">
            <a:spAutoFit/>
          </a:bodyPr>
          <a:lstStyle/>
          <a:p>
            <a:pPr algn="ctr">
              <a:lnSpc>
                <a:spcPts val="1800"/>
              </a:lnSpc>
              <a:spcAft>
                <a:spcPts val="750"/>
              </a:spcAft>
            </a:pPr>
            <a:r>
              <a:rPr lang="en-US" sz="2000" b="1" i="1" baseline="30000" dirty="0" smtClean="0">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a:cs typeface="Times New Roman"/>
              </a:rPr>
              <a:t>1</a:t>
            </a:r>
            <a:r>
              <a:rPr lang="en-US" sz="2000" b="1" i="1" dirty="0" smtClean="0">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a:cs typeface="Times New Roman"/>
              </a:rPr>
              <a:t>Then I saw a new heaven and a new earth, for the first heaven and the first earth had passed away</a:t>
            </a:r>
            <a:r>
              <a:rPr lang="en-US" sz="2000" b="1" i="1" dirty="0" smtClean="0">
                <a:solidFill>
                  <a:srgbClr val="FF0000"/>
                </a:solidFill>
                <a:effectLst>
                  <a:outerShdw blurRad="38100" dist="38100" dir="2700000" algn="tl">
                    <a:srgbClr val="000000">
                      <a:alpha val="43137"/>
                    </a:srgbClr>
                  </a:outerShdw>
                </a:effectLst>
                <a:latin typeface="Century Schoolbook" panose="02040604050505020304" pitchFamily="18" charset="0"/>
                <a:ea typeface="Times New Roman"/>
                <a:cs typeface="Times New Roman"/>
              </a:rPr>
              <a:t>, </a:t>
            </a:r>
            <a:r>
              <a:rPr lang="en-US" sz="2000" b="1" i="1" u="sng" dirty="0" smtClean="0">
                <a:solidFill>
                  <a:srgbClr val="FF0000"/>
                </a:solidFill>
                <a:effectLst>
                  <a:outerShdw blurRad="38100" dist="38100" dir="2700000" algn="tl">
                    <a:srgbClr val="000000">
                      <a:alpha val="43137"/>
                    </a:srgbClr>
                  </a:outerShdw>
                </a:effectLst>
                <a:latin typeface="Century Schoolbook" panose="02040604050505020304" pitchFamily="18" charset="0"/>
                <a:ea typeface="Times New Roman"/>
                <a:cs typeface="Times New Roman"/>
              </a:rPr>
              <a:t>and the sea was no more. </a:t>
            </a:r>
            <a:endParaRPr lang="en-US" b="1" i="1" u="sng" dirty="0">
              <a:solidFill>
                <a:srgbClr val="FF0000"/>
              </a:solidFill>
              <a:effectLst>
                <a:outerShdw blurRad="38100" dist="38100" dir="2700000" algn="tl">
                  <a:srgbClr val="000000">
                    <a:alpha val="43137"/>
                  </a:srgbClr>
                </a:outerShdw>
              </a:effectLst>
              <a:latin typeface="Century Schoolbook" panose="02040604050505020304" pitchFamily="18" charset="0"/>
              <a:ea typeface="Calibri"/>
              <a:cs typeface="Times New Roman"/>
            </a:endParaRPr>
          </a:p>
          <a:p>
            <a:pPr algn="ctr">
              <a:lnSpc>
                <a:spcPts val="1800"/>
              </a:lnSpc>
              <a:spcAft>
                <a:spcPts val="750"/>
              </a:spcAft>
            </a:pPr>
            <a:r>
              <a:rPr lang="en-US" sz="1200" b="1" i="1" baseline="30000" dirty="0" smtClean="0">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a:cs typeface="Times New Roman"/>
              </a:rPr>
              <a:t>2 </a:t>
            </a:r>
            <a:r>
              <a:rPr lang="en-US" sz="2000" b="1" i="1" dirty="0" smtClean="0">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a:cs typeface="Times New Roman"/>
              </a:rPr>
              <a:t>And I saw the holy city, new Jerusalem, coming down out of heaven from God, prepared as a bride adorned for her husband. </a:t>
            </a:r>
            <a:endParaRPr lang="en-US" b="1" i="1" dirty="0">
              <a:effectLst>
                <a:outerShdw blurRad="38100" dist="38100" dir="2700000" algn="tl">
                  <a:srgbClr val="000000">
                    <a:alpha val="43137"/>
                  </a:srgbClr>
                </a:outerShdw>
              </a:effectLst>
              <a:latin typeface="Century Schoolbook" panose="02040604050505020304" pitchFamily="18" charset="0"/>
              <a:ea typeface="Calibri"/>
              <a:cs typeface="Times New Roman"/>
            </a:endParaRPr>
          </a:p>
          <a:p>
            <a:pPr algn="ctr">
              <a:lnSpc>
                <a:spcPts val="1800"/>
              </a:lnSpc>
              <a:spcAft>
                <a:spcPts val="750"/>
              </a:spcAft>
            </a:pPr>
            <a:r>
              <a:rPr lang="en-US" sz="1200" b="1" i="1" baseline="30000" dirty="0" smtClean="0">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a:cs typeface="Times New Roman"/>
              </a:rPr>
              <a:t>3 </a:t>
            </a:r>
            <a:r>
              <a:rPr lang="en-US" sz="2000" b="1" i="1" dirty="0" smtClean="0">
                <a:solidFill>
                  <a:srgbClr val="000000"/>
                </a:solidFill>
                <a:effectLst>
                  <a:outerShdw blurRad="38100" dist="38100" dir="2700000" algn="tl">
                    <a:srgbClr val="000000">
                      <a:alpha val="43137"/>
                    </a:srgbClr>
                  </a:outerShdw>
                </a:effectLst>
                <a:latin typeface="Century Schoolbook" panose="02040604050505020304" pitchFamily="18" charset="0"/>
                <a:ea typeface="Times New Roman"/>
                <a:cs typeface="Times New Roman"/>
              </a:rPr>
              <a:t>And I heard a loud voice from the throne saying, “Behold, the dwelling place of God is with man. He will dwell with them, and they will be his people, and God himself will be with them as their God. </a:t>
            </a:r>
            <a:endParaRPr lang="en-US" b="1" i="1" dirty="0">
              <a:effectLst>
                <a:outerShdw blurRad="38100" dist="38100" dir="2700000" algn="tl">
                  <a:srgbClr val="000000">
                    <a:alpha val="43137"/>
                  </a:srgbClr>
                </a:outerShdw>
              </a:effectLst>
              <a:latin typeface="Century Schoolbook" panose="02040604050505020304" pitchFamily="18" charset="0"/>
              <a:ea typeface="Calibri"/>
              <a:cs typeface="Times New Roman"/>
            </a:endParaRPr>
          </a:p>
        </p:txBody>
      </p:sp>
    </p:spTree>
    <p:extLst>
      <p:ext uri="{BB962C8B-B14F-4D97-AF65-F5344CB8AC3E}">
        <p14:creationId xmlns:p14="http://schemas.microsoft.com/office/powerpoint/2010/main" val="179377254"/>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55417"/>
            <a:ext cx="9107055" cy="6830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5070831"/>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80660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6564237"/>
      </p:ext>
    </p:extLst>
  </p:cSld>
  <p:clrMapOvr>
    <a:masterClrMapping/>
  </p:clrMapOvr>
  <mc:AlternateContent xmlns:mc="http://schemas.openxmlformats.org/markup-compatibility/2006">
    <mc:Choice xmlns:p14="http://schemas.microsoft.com/office/powerpoint/2010/main" Requires="p14">
      <p:transition spd="slow" p14:dur="4000">
        <p14:doors dir="ver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519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76400" y="2438400"/>
            <a:ext cx="6172200" cy="1446550"/>
          </a:xfrm>
          <a:prstGeom prst="rect">
            <a:avLst/>
          </a:prstGeom>
          <a:noFill/>
        </p:spPr>
        <p:txBody>
          <a:bodyPr wrap="square" rtlCol="0">
            <a:spAutoFit/>
          </a:bodyPr>
          <a:lstStyle/>
          <a:p>
            <a:pPr algn="ctr"/>
            <a:r>
              <a:rPr lang="en-US" sz="4400" b="1" dirty="0" smtClean="0">
                <a:solidFill>
                  <a:srgbClr val="FF0000"/>
                </a:solidFill>
                <a:effectLst>
                  <a:outerShdw blurRad="38100" dist="38100" dir="2700000" algn="tl">
                    <a:srgbClr val="000000">
                      <a:alpha val="43137"/>
                    </a:srgbClr>
                  </a:outerShdw>
                </a:effectLst>
                <a:latin typeface="Century Schoolbook" panose="02040604050505020304" pitchFamily="18" charset="0"/>
              </a:rPr>
              <a:t>“God makes all things NEW”</a:t>
            </a:r>
            <a:endParaRPr lang="en-US" sz="4400" b="1" dirty="0">
              <a:solidFill>
                <a:srgbClr val="FF0000"/>
              </a:solidFill>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1013549802"/>
      </p:ext>
    </p:extLst>
  </p:cSld>
  <p:clrMapOvr>
    <a:masterClrMapping/>
  </p:clrMapOvr>
  <mc:AlternateContent xmlns:mc="http://schemas.openxmlformats.org/markup-compatibility/2006">
    <mc:Choice xmlns:p14="http://schemas.microsoft.com/office/powerpoint/2010/main" Requires="p14">
      <p:transition spd="slow" p14:dur="20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3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30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3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28154"/>
            <a:ext cx="9067800" cy="6601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6797584"/>
      </p:ext>
    </p:extLst>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82"/>
          <a:stretch/>
        </p:blipFill>
        <p:spPr bwMode="auto">
          <a:xfrm>
            <a:off x="-27709" y="0"/>
            <a:ext cx="917170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5837620"/>
      </p:ext>
    </p:extLst>
  </p:cSld>
  <p:clrMapOvr>
    <a:masterClrMapping/>
  </p:clrMapOvr>
  <mc:AlternateContent xmlns:mc="http://schemas.openxmlformats.org/markup-compatibility/2006">
    <mc:Choice xmlns:p14="http://schemas.microsoft.com/office/powerpoint/2010/main" Requires="p14">
      <p:transition spd="slow" p14:dur="2000">
        <p:circle/>
      </p:transition>
    </mc:Choice>
    <mc:Fallback>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
            <a:ext cx="4343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76201"/>
            <a:ext cx="4391025" cy="3200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285" y="3429000"/>
            <a:ext cx="4327515" cy="3317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0574" y="3428999"/>
            <a:ext cx="4374471" cy="3317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069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1000"/>
                                        <p:tgtEl>
                                          <p:spTgt spid="2051"/>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1000"/>
                                        <p:tgtEl>
                                          <p:spTgt spid="2054"/>
                                        </p:tgtEl>
                                      </p:cBhvr>
                                    </p:animEffect>
                                  </p:childTnLst>
                                </p:cTn>
                              </p:par>
                            </p:childTnLst>
                          </p:cTn>
                        </p:par>
                        <p:par>
                          <p:cTn id="16" fill="hold">
                            <p:stCondLst>
                              <p:cond delay="5000"/>
                            </p:stCondLst>
                            <p:childTnLst>
                              <p:par>
                                <p:cTn id="17" presetID="10" presetClass="entr" presetSubtype="0"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08" y="76200"/>
            <a:ext cx="8805333"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971800" y="1413063"/>
            <a:ext cx="5562600" cy="4893647"/>
          </a:xfrm>
          <a:prstGeom prst="rect">
            <a:avLst/>
          </a:prstGeom>
        </p:spPr>
        <p:txBody>
          <a:bodyPr wrap="square">
            <a:spAutoFit/>
          </a:bodyPr>
          <a:lstStyle/>
          <a:p>
            <a:r>
              <a:rPr lang="en-US" sz="3200" b="1" i="1" baseline="30000" dirty="0">
                <a:solidFill>
                  <a:schemeClr val="tx2"/>
                </a:solidFill>
                <a:effectLst>
                  <a:outerShdw blurRad="38100" dist="38100" dir="2700000" algn="tl">
                    <a:srgbClr val="000000">
                      <a:alpha val="43137"/>
                    </a:srgbClr>
                  </a:outerShdw>
                </a:effectLst>
                <a:latin typeface="Century Schoolbook" panose="02040604050505020304" pitchFamily="18" charset="0"/>
              </a:rPr>
              <a:t>5 </a:t>
            </a:r>
            <a:r>
              <a:rPr lang="en-US" sz="3200" b="1" i="1" dirty="0">
                <a:solidFill>
                  <a:schemeClr val="tx2"/>
                </a:solidFill>
                <a:effectLst>
                  <a:outerShdw blurRad="38100" dist="38100" dir="2700000" algn="tl">
                    <a:srgbClr val="000000">
                      <a:alpha val="43137"/>
                    </a:srgbClr>
                  </a:outerShdw>
                </a:effectLst>
                <a:latin typeface="Century Schoolbook" panose="02040604050505020304" pitchFamily="18" charset="0"/>
              </a:rPr>
              <a:t>And he who was seated on the throne said, </a:t>
            </a:r>
            <a:r>
              <a:rPr lang="en-US" sz="4000" b="1" i="1" dirty="0">
                <a:solidFill>
                  <a:srgbClr val="FF0000"/>
                </a:solidFill>
                <a:effectLst>
                  <a:outerShdw blurRad="38100" dist="38100" dir="2700000" algn="tl">
                    <a:srgbClr val="000000">
                      <a:alpha val="43137"/>
                    </a:srgbClr>
                  </a:outerShdw>
                </a:effectLst>
                <a:latin typeface="Century Schoolbook" panose="02040604050505020304" pitchFamily="18" charset="0"/>
              </a:rPr>
              <a:t>“Behold, I am making all things new.” </a:t>
            </a:r>
            <a:endParaRPr lang="en-US" sz="3200" b="1" i="1" dirty="0" smtClean="0">
              <a:solidFill>
                <a:srgbClr val="FF0000"/>
              </a:solidFill>
              <a:effectLst>
                <a:outerShdw blurRad="38100" dist="38100" dir="2700000" algn="tl">
                  <a:srgbClr val="000000">
                    <a:alpha val="43137"/>
                  </a:srgbClr>
                </a:outerShdw>
              </a:effectLst>
              <a:latin typeface="Century Schoolbook" panose="02040604050505020304" pitchFamily="18" charset="0"/>
            </a:endParaRPr>
          </a:p>
          <a:p>
            <a:r>
              <a:rPr lang="en-US" sz="3200" b="1" i="1" dirty="0" smtClean="0">
                <a:solidFill>
                  <a:schemeClr val="tx2"/>
                </a:solidFill>
                <a:effectLst>
                  <a:outerShdw blurRad="38100" dist="38100" dir="2700000" algn="tl">
                    <a:srgbClr val="000000">
                      <a:alpha val="43137"/>
                    </a:srgbClr>
                  </a:outerShdw>
                </a:effectLst>
                <a:latin typeface="Century Schoolbook" panose="02040604050505020304" pitchFamily="18" charset="0"/>
              </a:rPr>
              <a:t>Also </a:t>
            </a:r>
            <a:r>
              <a:rPr lang="en-US" sz="3200" b="1" i="1" dirty="0">
                <a:solidFill>
                  <a:schemeClr val="tx2"/>
                </a:solidFill>
                <a:effectLst>
                  <a:outerShdw blurRad="38100" dist="38100" dir="2700000" algn="tl">
                    <a:srgbClr val="000000">
                      <a:alpha val="43137"/>
                    </a:srgbClr>
                  </a:outerShdw>
                </a:effectLst>
                <a:latin typeface="Century Schoolbook" panose="02040604050505020304" pitchFamily="18" charset="0"/>
              </a:rPr>
              <a:t>he said, “Write this down, for these words are trustworthy and true.”</a:t>
            </a:r>
          </a:p>
          <a:p>
            <a:r>
              <a:rPr lang="en-US" sz="3200" b="1" i="1" dirty="0">
                <a:solidFill>
                  <a:schemeClr val="tx2"/>
                </a:solidFill>
                <a:effectLst>
                  <a:outerShdw blurRad="38100" dist="38100" dir="2700000" algn="tl">
                    <a:srgbClr val="000000">
                      <a:alpha val="43137"/>
                    </a:srgbClr>
                  </a:outerShdw>
                </a:effectLst>
                <a:latin typeface="Century Schoolbook" panose="02040604050505020304" pitchFamily="18" charset="0"/>
              </a:rPr>
              <a:t> </a:t>
            </a:r>
          </a:p>
        </p:txBody>
      </p:sp>
    </p:spTree>
    <p:extLst>
      <p:ext uri="{BB962C8B-B14F-4D97-AF65-F5344CB8AC3E}">
        <p14:creationId xmlns:p14="http://schemas.microsoft.com/office/powerpoint/2010/main" val="2598659666"/>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28154"/>
            <a:ext cx="9067800" cy="6601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9212088"/>
      </p:ext>
    </p:extLst>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519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62100" y="1905000"/>
            <a:ext cx="6019800" cy="2246769"/>
          </a:xfrm>
          <a:prstGeom prst="rect">
            <a:avLst/>
          </a:prstGeom>
        </p:spPr>
        <p:txBody>
          <a:bodyPr wrap="square">
            <a:spAutoFit/>
          </a:bodyPr>
          <a:lstStyle/>
          <a:p>
            <a:r>
              <a:rPr lang="en-US" sz="2800" b="1" i="1" dirty="0" smtClean="0">
                <a:effectLst>
                  <a:outerShdw blurRad="38100" dist="38100" dir="2700000" algn="tl">
                    <a:srgbClr val="000000">
                      <a:alpha val="43137"/>
                    </a:srgbClr>
                  </a:outerShdw>
                </a:effectLst>
                <a:latin typeface="Century Schoolbook" panose="02040604050505020304" pitchFamily="18" charset="0"/>
              </a:rPr>
              <a:t>“Behold, the dwelling place of God is with man. He will dwell with them, and they will be his people, and God himself will be with them as their God.”</a:t>
            </a:r>
            <a:endParaRPr lang="en-US" sz="2800" b="1" i="1" dirty="0">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3227519884"/>
      </p:ext>
    </p:extLst>
  </p:cSld>
  <p:clrMapOvr>
    <a:masterClrMapping/>
  </p:clrMapOvr>
  <mc:AlternateContent xmlns:mc="http://schemas.openxmlformats.org/markup-compatibility/2006">
    <mc:Choice xmlns:p14="http://schemas.microsoft.com/office/powerpoint/2010/main" Requires="p14">
      <p:transition spd="slow" p14:dur="20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883920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28900" y="5486400"/>
            <a:ext cx="3886200" cy="923330"/>
          </a:xfrm>
          <a:prstGeom prst="rect">
            <a:avLst/>
          </a:prstGeom>
          <a:noFill/>
        </p:spPr>
        <p:txBody>
          <a:bodyPr wrap="square" rtlCol="0">
            <a:spAutoFit/>
          </a:bodyPr>
          <a:lstStyle/>
          <a:p>
            <a:pPr algn="ctr"/>
            <a:r>
              <a:rPr lang="en-US" sz="5400" b="1" dirty="0" smtClean="0">
                <a:effectLst>
                  <a:outerShdw blurRad="38100" dist="38100" dir="2700000" algn="tl">
                    <a:srgbClr val="000000">
                      <a:alpha val="43137"/>
                    </a:srgbClr>
                  </a:outerShdw>
                </a:effectLst>
                <a:latin typeface="Century Schoolbook" panose="02040604050505020304" pitchFamily="18" charset="0"/>
              </a:rPr>
              <a:t>HIS Story</a:t>
            </a:r>
            <a:endParaRPr lang="en-US" sz="5400" b="1" dirty="0">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983387280"/>
      </p:ext>
    </p:extLst>
  </p:cSld>
  <p:clrMapOvr>
    <a:masterClrMapping/>
  </p:clrMapOvr>
  <mc:AlternateContent xmlns:mc="http://schemas.openxmlformats.org/markup-compatibility/2006">
    <mc:Choice xmlns:p14="http://schemas.microsoft.com/office/powerpoint/2010/main" Requires="p14">
      <p:transition spd="slow" p14:dur="20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64" presetClass="path" presetSubtype="0" accel="50000" decel="50000" fill="hold" grpId="1" nodeType="afterEffect">
                                  <p:stCondLst>
                                    <p:cond delay="0"/>
                                  </p:stCondLst>
                                  <p:childTnLst>
                                    <p:animMotion origin="layout" path="M 0 -1.11111E-6 L 0 -0.64514 " pathEditMode="relative" rAng="0" ptsTypes="AA">
                                      <p:cBhvr>
                                        <p:cTn id="12" dur="5000" fill="hold"/>
                                        <p:tgtEl>
                                          <p:spTgt spid="2"/>
                                        </p:tgtEl>
                                        <p:attrNameLst>
                                          <p:attrName>ppt_x</p:attrName>
                                          <p:attrName>ppt_y</p:attrName>
                                        </p:attrNameLst>
                                      </p:cBhvr>
                                      <p:rCtr x="0" y="-32269"/>
                                    </p:animMotion>
                                  </p:childTnLst>
                                </p:cTn>
                              </p:par>
                              <p:par>
                                <p:cTn id="13" presetID="6" presetClass="emph" presetSubtype="0" fill="hold" grpId="2" nodeType="withEffect">
                                  <p:stCondLst>
                                    <p:cond delay="0"/>
                                  </p:stCondLst>
                                  <p:childTnLst>
                                    <p:animScale>
                                      <p:cBhvr>
                                        <p:cTn id="14" dur="4000" fill="hold"/>
                                        <p:tgtEl>
                                          <p:spTgt spid="2"/>
                                        </p:tgtEl>
                                      </p:cBhvr>
                                      <p:by x="50000" y="50000"/>
                                    </p:animScale>
                                  </p:childTnLst>
                                </p:cTn>
                              </p:par>
                              <p:par>
                                <p:cTn id="15" presetID="10" presetClass="exit" presetSubtype="0" fill="hold" grpId="3" nodeType="withEffect">
                                  <p:stCondLst>
                                    <p:cond delay="0"/>
                                  </p:stCondLst>
                                  <p:childTnLst>
                                    <p:animEffect transition="out" filter="fade">
                                      <p:cBhvr>
                                        <p:cTn id="16" dur="11000"/>
                                        <p:tgtEl>
                                          <p:spTgt spid="2"/>
                                        </p:tgtEl>
                                      </p:cBhvr>
                                    </p:animEffect>
                                    <p:set>
                                      <p:cBhvr>
                                        <p:cTn id="17" dur="1" fill="hold">
                                          <p:stCondLst>
                                            <p:cond delay="10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524901"/>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855" y="13855"/>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442855"/>
            <a:ext cx="8991600" cy="326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50410"/>
            <a:ext cx="8991600" cy="135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985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1000"/>
                                        <p:tgtEl>
                                          <p:spTgt spid="3075"/>
                                        </p:tgtEl>
                                      </p:cBhvr>
                                    </p:animEffect>
                                    <p:anim calcmode="lin" valueType="num">
                                      <p:cBhvr>
                                        <p:cTn id="13" dur="1000" fill="hold"/>
                                        <p:tgtEl>
                                          <p:spTgt spid="3075"/>
                                        </p:tgtEl>
                                        <p:attrNameLst>
                                          <p:attrName>ppt_x</p:attrName>
                                        </p:attrNameLst>
                                      </p:cBhvr>
                                      <p:tavLst>
                                        <p:tav tm="0">
                                          <p:val>
                                            <p:strVal val="#ppt_x"/>
                                          </p:val>
                                        </p:tav>
                                        <p:tav tm="100000">
                                          <p:val>
                                            <p:strVal val="#ppt_x"/>
                                          </p:val>
                                        </p:tav>
                                      </p:tavLst>
                                    </p:anim>
                                    <p:anim calcmode="lin" valueType="num">
                                      <p:cBhvr>
                                        <p:cTn id="14" dur="1000" fill="hold"/>
                                        <p:tgtEl>
                                          <p:spTgt spid="307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077"/>
                                        </p:tgtEl>
                                        <p:attrNameLst>
                                          <p:attrName>style.visibility</p:attrName>
                                        </p:attrNameLst>
                                      </p:cBhvr>
                                      <p:to>
                                        <p:strVal val="visible"/>
                                      </p:to>
                                    </p:set>
                                    <p:animEffect transition="in" filter="fade">
                                      <p:cBhvr>
                                        <p:cTn id="18" dur="1000"/>
                                        <p:tgtEl>
                                          <p:spTgt spid="3077"/>
                                        </p:tgtEl>
                                      </p:cBhvr>
                                    </p:animEffect>
                                    <p:anim calcmode="lin" valueType="num">
                                      <p:cBhvr>
                                        <p:cTn id="19" dur="1000" fill="hold"/>
                                        <p:tgtEl>
                                          <p:spTgt spid="3077"/>
                                        </p:tgtEl>
                                        <p:attrNameLst>
                                          <p:attrName>ppt_x</p:attrName>
                                        </p:attrNameLst>
                                      </p:cBhvr>
                                      <p:tavLst>
                                        <p:tav tm="0">
                                          <p:val>
                                            <p:strVal val="#ppt_x"/>
                                          </p:val>
                                        </p:tav>
                                        <p:tav tm="100000">
                                          <p:val>
                                            <p:strVal val="#ppt_x"/>
                                          </p:val>
                                        </p:tav>
                                      </p:tavLst>
                                    </p:anim>
                                    <p:anim calcmode="lin" valueType="num">
                                      <p:cBhvr>
                                        <p:cTn id="20" dur="1000" fill="hold"/>
                                        <p:tgtEl>
                                          <p:spTgt spid="307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078"/>
                                        </p:tgtEl>
                                        <p:attrNameLst>
                                          <p:attrName>style.visibility</p:attrName>
                                        </p:attrNameLst>
                                      </p:cBhvr>
                                      <p:to>
                                        <p:strVal val="visible"/>
                                      </p:to>
                                    </p:set>
                                    <p:animEffect transition="in" filter="fade">
                                      <p:cBhvr>
                                        <p:cTn id="23" dur="1000"/>
                                        <p:tgtEl>
                                          <p:spTgt spid="3078"/>
                                        </p:tgtEl>
                                      </p:cBhvr>
                                    </p:animEffect>
                                    <p:anim calcmode="lin" valueType="num">
                                      <p:cBhvr>
                                        <p:cTn id="24" dur="1000" fill="hold"/>
                                        <p:tgtEl>
                                          <p:spTgt spid="3078"/>
                                        </p:tgtEl>
                                        <p:attrNameLst>
                                          <p:attrName>ppt_x</p:attrName>
                                        </p:attrNameLst>
                                      </p:cBhvr>
                                      <p:tavLst>
                                        <p:tav tm="0">
                                          <p:val>
                                            <p:strVal val="#ppt_x"/>
                                          </p:val>
                                        </p:tav>
                                        <p:tav tm="100000">
                                          <p:val>
                                            <p:strVal val="#ppt_x"/>
                                          </p:val>
                                        </p:tav>
                                      </p:tavLst>
                                    </p:anim>
                                    <p:anim calcmode="lin" valueType="num">
                                      <p:cBhvr>
                                        <p:cTn id="25"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8540750"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14400" y="3733800"/>
            <a:ext cx="7239000" cy="1446550"/>
          </a:xfrm>
          <a:prstGeom prst="rect">
            <a:avLst/>
          </a:prstGeom>
          <a:noFill/>
        </p:spPr>
        <p:txBody>
          <a:bodyPr wrap="square" rtlCol="0">
            <a:spAutoFit/>
          </a:bodyPr>
          <a:lstStyle/>
          <a:p>
            <a:pPr algn="ctr"/>
            <a:r>
              <a:rPr lang="en-US" sz="4400" b="1" dirty="0" smtClean="0">
                <a:effectLst>
                  <a:outerShdw blurRad="38100" dist="38100" dir="2700000" algn="tl">
                    <a:srgbClr val="000000">
                      <a:alpha val="43137"/>
                    </a:srgbClr>
                  </a:outerShdw>
                </a:effectLst>
                <a:latin typeface="Century Schoolbook" panose="02040604050505020304" pitchFamily="18" charset="0"/>
              </a:rPr>
              <a:t>“Turning Toward Heaven”</a:t>
            </a:r>
            <a:endParaRPr lang="en-US" sz="4400" b="1" dirty="0">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3456451424"/>
      </p:ext>
    </p:ext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202"/>
          <a:stretch/>
        </p:blipFill>
        <p:spPr bwMode="auto">
          <a:xfrm>
            <a:off x="-1" y="0"/>
            <a:ext cx="913445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14400" y="5173423"/>
            <a:ext cx="7315200" cy="1107996"/>
          </a:xfrm>
          <a:prstGeom prst="rect">
            <a:avLst/>
          </a:prstGeom>
          <a:noFill/>
        </p:spPr>
        <p:txBody>
          <a:bodyPr wrap="square" rtlCol="0">
            <a:spAutoFit/>
          </a:bodyPr>
          <a:lstStyle/>
          <a:p>
            <a:pPr algn="ctr"/>
            <a:r>
              <a:rPr lang="en-US" sz="6600" b="1" dirty="0" smtClean="0">
                <a:solidFill>
                  <a:srgbClr val="FFFF00"/>
                </a:solidFill>
                <a:effectLst>
                  <a:outerShdw blurRad="38100" dist="38100" dir="2700000" algn="tl">
                    <a:srgbClr val="000000">
                      <a:alpha val="43137"/>
                    </a:srgbClr>
                  </a:outerShdw>
                </a:effectLst>
                <a:latin typeface="Century Schoolbook" panose="02040604050505020304" pitchFamily="18" charset="0"/>
              </a:rPr>
              <a:t>is “HIS Story”</a:t>
            </a:r>
            <a:endParaRPr lang="en-US" sz="6600" b="1" dirty="0">
              <a:solidFill>
                <a:srgbClr val="FFFF00"/>
              </a:solidFill>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1188119656"/>
      </p:ext>
    </p:extLst>
  </p:cSld>
  <p:clrMapOvr>
    <a:masterClrMapping/>
  </p:clrMapOvr>
  <mc:AlternateContent xmlns:mc="http://schemas.openxmlformats.org/markup-compatibility/2006">
    <mc:Choice xmlns:p14="http://schemas.microsoft.com/office/powerpoint/2010/main" Requires="p14">
      <p:transition spd="slow" p14:dur="7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282" y="228600"/>
            <a:ext cx="876100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6187065"/>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8503518"/>
      </p:ext>
    </p:extLst>
  </p:cSld>
  <p:clrMapOvr>
    <a:masterClrMapping/>
  </p:clrMapOvr>
  <mc:AlternateContent xmlns:mc="http://schemas.openxmlformats.org/markup-compatibility/2006">
    <mc:Choice xmlns:p14="http://schemas.microsoft.com/office/powerpoint/2010/main" Requires="p14">
      <p:transition spd="slow" p14:dur="3000">
        <p:push dir="r"/>
      </p:transition>
    </mc:Choice>
    <mc:Fallback>
      <p:transition spd="slow">
        <p:push dir="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7135127"/>
      </p:ext>
    </p:extLst>
  </p:cSld>
  <p:clrMapOvr>
    <a:masterClrMapping/>
  </p:clrMapOvr>
  <mc:AlternateContent xmlns:mc="http://schemas.openxmlformats.org/markup-compatibility/2006">
    <mc:Choice xmlns:p14="http://schemas.microsoft.com/office/powerpoint/2010/main" Requires="p14">
      <p:transition spd="slow" p14:dur="2250">
        <p14:flash/>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854" b="9299"/>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7188931"/>
      </p:ext>
    </p:extLst>
  </p:cSld>
  <p:clrMapOvr>
    <a:masterClrMapping/>
  </p:clrMapOvr>
  <mc:AlternateContent xmlns:mc="http://schemas.openxmlformats.org/markup-compatibility/2006">
    <mc:Choice xmlns:p14="http://schemas.microsoft.com/office/powerpoint/2010/main" Requires="p14">
      <p:transition spd="slow" p14:dur="2000">
        <p:circle/>
      </p:transition>
    </mc:Choice>
    <mc:Fallback>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TotalTime>
  <Words>153</Words>
  <Application>Microsoft Office PowerPoint</Application>
  <PresentationFormat>On-screen Show (4:3)</PresentationFormat>
  <Paragraphs>27</Paragraphs>
  <Slides>24</Slides>
  <Notes>6</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22</cp:revision>
  <cp:lastPrinted>2017-03-19T00:21:25Z</cp:lastPrinted>
  <dcterms:created xsi:type="dcterms:W3CDTF">2017-03-18T20:40:59Z</dcterms:created>
  <dcterms:modified xsi:type="dcterms:W3CDTF">2017-03-19T00:59:57Z</dcterms:modified>
</cp:coreProperties>
</file>