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0" r:id="rId2"/>
    <p:sldId id="257" r:id="rId3"/>
    <p:sldId id="258" r:id="rId4"/>
    <p:sldId id="259" r:id="rId5"/>
    <p:sldId id="260" r:id="rId6"/>
    <p:sldId id="261" r:id="rId7"/>
    <p:sldId id="263" r:id="rId8"/>
    <p:sldId id="264" r:id="rId9"/>
    <p:sldId id="265" r:id="rId10"/>
    <p:sldId id="267" r:id="rId11"/>
    <p:sldId id="266" r:id="rId12"/>
    <p:sldId id="268" r:id="rId13"/>
    <p:sldId id="269" r:id="rId14"/>
    <p:sldId id="271" r:id="rId15"/>
    <p:sldId id="272" r:id="rId16"/>
    <p:sldId id="273" r:id="rId17"/>
    <p:sldId id="274" r:id="rId18"/>
    <p:sldId id="275" r:id="rId19"/>
    <p:sldId id="276" r:id="rId20"/>
    <p:sldId id="277" r:id="rId21"/>
    <p:sldId id="278" r:id="rId22"/>
    <p:sldId id="279" r:id="rId23"/>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5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A7D4EB5F-C389-4246-97D7-2842D48B1A3A}" type="datetimeFigureOut">
              <a:rPr lang="en-US" smtClean="0"/>
              <a:t>7/4/2015</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583325E1-1A3F-4B7F-997E-B250135B5C49}" type="slidenum">
              <a:rPr lang="en-US" smtClean="0"/>
              <a:t>‹#›</a:t>
            </a:fld>
            <a:endParaRPr lang="en-US"/>
          </a:p>
        </p:txBody>
      </p:sp>
    </p:spTree>
    <p:extLst>
      <p:ext uri="{BB962C8B-B14F-4D97-AF65-F5344CB8AC3E}">
        <p14:creationId xmlns:p14="http://schemas.microsoft.com/office/powerpoint/2010/main" val="2864944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5FA5D9D-7545-4973-8329-372ACF79D6A3}" type="datetimeFigureOut">
              <a:rPr lang="en-US" smtClean="0"/>
              <a:t>7/4/2015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E40AE56-AEA3-4EE0-BF00-2A482A5EB619}" type="slidenum">
              <a:rPr lang="en-US" smtClean="0"/>
              <a:t>‹#›</a:t>
            </a:fld>
            <a:endParaRPr lang="en-US"/>
          </a:p>
        </p:txBody>
      </p:sp>
    </p:spTree>
    <p:extLst>
      <p:ext uri="{BB962C8B-B14F-4D97-AF65-F5344CB8AC3E}">
        <p14:creationId xmlns:p14="http://schemas.microsoft.com/office/powerpoint/2010/main" val="90866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0AE56-AEA3-4EE0-BF00-2A482A5EB619}" type="slidenum">
              <a:rPr lang="en-US" smtClean="0"/>
              <a:t>17</a:t>
            </a:fld>
            <a:endParaRPr lang="en-US"/>
          </a:p>
        </p:txBody>
      </p:sp>
    </p:spTree>
    <p:extLst>
      <p:ext uri="{BB962C8B-B14F-4D97-AF65-F5344CB8AC3E}">
        <p14:creationId xmlns:p14="http://schemas.microsoft.com/office/powerpoint/2010/main" val="244155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0AE56-AEA3-4EE0-BF00-2A482A5EB619}" type="slidenum">
              <a:rPr lang="en-US" smtClean="0"/>
              <a:t>18</a:t>
            </a:fld>
            <a:endParaRPr lang="en-US"/>
          </a:p>
        </p:txBody>
      </p:sp>
    </p:spTree>
    <p:extLst>
      <p:ext uri="{BB962C8B-B14F-4D97-AF65-F5344CB8AC3E}">
        <p14:creationId xmlns:p14="http://schemas.microsoft.com/office/powerpoint/2010/main" val="244155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40AE56-AEA3-4EE0-BF00-2A482A5EB619}" type="slidenum">
              <a:rPr lang="en-US" smtClean="0"/>
              <a:t>19</a:t>
            </a:fld>
            <a:endParaRPr lang="en-US"/>
          </a:p>
        </p:txBody>
      </p:sp>
    </p:spTree>
    <p:extLst>
      <p:ext uri="{BB962C8B-B14F-4D97-AF65-F5344CB8AC3E}">
        <p14:creationId xmlns:p14="http://schemas.microsoft.com/office/powerpoint/2010/main" val="244155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91EF709-ADFB-448B-801F-DC19FB18537A}"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351205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EF709-ADFB-448B-801F-DC19FB18537A}"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81684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EF709-ADFB-448B-801F-DC19FB18537A}"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30395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EF709-ADFB-448B-801F-DC19FB18537A}"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85403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1EF709-ADFB-448B-801F-DC19FB18537A}" type="datetimeFigureOut">
              <a:rPr lang="en-US" smtClean="0"/>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317698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1EF709-ADFB-448B-801F-DC19FB18537A}"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421050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1EF709-ADFB-448B-801F-DC19FB18537A}" type="datetimeFigureOut">
              <a:rPr lang="en-US" smtClean="0"/>
              <a:t>7/4/2015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36726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1EF709-ADFB-448B-801F-DC19FB18537A}" type="datetimeFigureOut">
              <a:rPr lang="en-US" smtClean="0"/>
              <a:t>7/4/2015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1345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1EF709-ADFB-448B-801F-DC19FB18537A}" type="datetimeFigureOut">
              <a:rPr lang="en-US" smtClean="0"/>
              <a:t>7/4/2015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27679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EF709-ADFB-448B-801F-DC19FB18537A}"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738357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1EF709-ADFB-448B-801F-DC19FB18537A}" type="datetimeFigureOut">
              <a:rPr lang="en-US" smtClean="0"/>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DEF62-F27D-471A-A05C-81E3EB26947F}" type="slidenum">
              <a:rPr lang="en-US" smtClean="0"/>
              <a:t>‹#›</a:t>
            </a:fld>
            <a:endParaRPr lang="en-US"/>
          </a:p>
        </p:txBody>
      </p:sp>
    </p:spTree>
    <p:extLst>
      <p:ext uri="{BB962C8B-B14F-4D97-AF65-F5344CB8AC3E}">
        <p14:creationId xmlns:p14="http://schemas.microsoft.com/office/powerpoint/2010/main" val="232348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EF709-ADFB-448B-801F-DC19FB18537A}" type="datetimeFigureOut">
              <a:rPr lang="en-US" smtClean="0"/>
              <a:t>7/4/2015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DEF62-F27D-471A-A05C-81E3EB26947F}" type="slidenum">
              <a:rPr lang="en-US" smtClean="0"/>
              <a:t>‹#›</a:t>
            </a:fld>
            <a:endParaRPr lang="en-US"/>
          </a:p>
        </p:txBody>
      </p:sp>
    </p:spTree>
    <p:extLst>
      <p:ext uri="{BB962C8B-B14F-4D97-AF65-F5344CB8AC3E}">
        <p14:creationId xmlns:p14="http://schemas.microsoft.com/office/powerpoint/2010/main" val="161974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8" y="112447"/>
            <a:ext cx="4488872" cy="6633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4876800" y="684934"/>
            <a:ext cx="40386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i="1" dirty="0" smtClean="0">
                <a:solidFill>
                  <a:srgbClr val="FF0000"/>
                </a:solidFill>
                <a:latin typeface="Cambria" panose="02040503050406030204" pitchFamily="18" charset="0"/>
              </a:rPr>
              <a:t>“An Old Testament Story of Grace”</a:t>
            </a:r>
            <a:endParaRPr lang="en-US" sz="5400" b="1" i="1" dirty="0">
              <a:solidFill>
                <a:srgbClr val="FF0000"/>
              </a:solidFill>
              <a:latin typeface="Cambria" panose="02040503050406030204" pitchFamily="18" charset="0"/>
            </a:endParaRPr>
          </a:p>
        </p:txBody>
      </p:sp>
      <p:sp>
        <p:nvSpPr>
          <p:cNvPr id="5" name="Subtitle 2"/>
          <p:cNvSpPr txBox="1">
            <a:spLocks/>
          </p:cNvSpPr>
          <p:nvPr/>
        </p:nvSpPr>
        <p:spPr>
          <a:xfrm>
            <a:off x="4876800" y="4114800"/>
            <a:ext cx="4038600" cy="1752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smtClean="0">
                <a:latin typeface="Cambria" panose="02040503050406030204" pitchFamily="18" charset="0"/>
              </a:rPr>
              <a:t>(2 Samuel 9:1-13)</a:t>
            </a:r>
          </a:p>
          <a:p>
            <a:pPr marL="0" indent="0" algn="ctr">
              <a:buNone/>
            </a:pPr>
            <a:r>
              <a:rPr lang="en-US" b="1" dirty="0" smtClean="0">
                <a:latin typeface="Cambria" panose="02040503050406030204" pitchFamily="18" charset="0"/>
              </a:rPr>
              <a:t>Mark Mason                  July 5, 2015</a:t>
            </a:r>
            <a:endParaRPr lang="en-US" b="1" dirty="0">
              <a:latin typeface="Cambria" panose="02040503050406030204" pitchFamily="18" charset="0"/>
            </a:endParaRPr>
          </a:p>
        </p:txBody>
      </p:sp>
    </p:spTree>
    <p:extLst>
      <p:ext uri="{BB962C8B-B14F-4D97-AF65-F5344CB8AC3E}">
        <p14:creationId xmlns:p14="http://schemas.microsoft.com/office/powerpoint/2010/main" val="266855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533400"/>
            <a:ext cx="8763000" cy="5693866"/>
          </a:xfrm>
          <a:prstGeom prst="rect">
            <a:avLst/>
          </a:prstGeom>
        </p:spPr>
        <p:txBody>
          <a:bodyPr wrap="square">
            <a:spAutoFit/>
          </a:bodyPr>
          <a:lstStyle/>
          <a:p>
            <a:pPr algn="ctr"/>
            <a:r>
              <a:rPr lang="en-US" sz="2800" baseline="30000" dirty="0" smtClean="0">
                <a:latin typeface="Cambria" panose="02040503050406030204" pitchFamily="18" charset="0"/>
              </a:rPr>
              <a:t>1</a:t>
            </a:r>
            <a:r>
              <a:rPr lang="en-US" sz="2800" dirty="0" smtClean="0">
                <a:latin typeface="Cambria" panose="02040503050406030204" pitchFamily="18" charset="0"/>
              </a:rPr>
              <a:t>And David said, “Is there still anyone left of the house of Saul, that I may show him kindness for Jonathan's sake?” </a:t>
            </a:r>
          </a:p>
          <a:p>
            <a:pPr algn="ctr"/>
            <a:r>
              <a:rPr lang="en-US" sz="2800" baseline="30000" dirty="0" smtClean="0">
                <a:latin typeface="Cambria" panose="02040503050406030204" pitchFamily="18" charset="0"/>
              </a:rPr>
              <a:t>2</a:t>
            </a:r>
            <a:r>
              <a:rPr lang="en-US" sz="2800" dirty="0" smtClean="0">
                <a:latin typeface="Cambria" panose="02040503050406030204" pitchFamily="18" charset="0"/>
              </a:rPr>
              <a:t>Now there was a servant of the house of Saul whose name was </a:t>
            </a:r>
            <a:r>
              <a:rPr lang="en-US" sz="2800" dirty="0" err="1" smtClean="0">
                <a:latin typeface="Cambria" panose="02040503050406030204" pitchFamily="18" charset="0"/>
              </a:rPr>
              <a:t>Ziba</a:t>
            </a:r>
            <a:r>
              <a:rPr lang="en-US" sz="2800" dirty="0" smtClean="0">
                <a:latin typeface="Cambria" panose="02040503050406030204" pitchFamily="18" charset="0"/>
              </a:rPr>
              <a:t>, and they called him to David. And the king said to him, “Are you </a:t>
            </a:r>
            <a:r>
              <a:rPr lang="en-US" sz="2800" dirty="0" err="1" smtClean="0">
                <a:latin typeface="Cambria" panose="02040503050406030204" pitchFamily="18" charset="0"/>
              </a:rPr>
              <a:t>Ziba</a:t>
            </a:r>
            <a:r>
              <a:rPr lang="en-US" sz="2800" dirty="0" smtClean="0">
                <a:latin typeface="Cambria" panose="02040503050406030204" pitchFamily="18" charset="0"/>
              </a:rPr>
              <a:t>?” And he said, “I am your servant.” </a:t>
            </a:r>
          </a:p>
          <a:p>
            <a:pPr algn="ctr"/>
            <a:r>
              <a:rPr lang="en-US" sz="2800" baseline="30000" dirty="0" smtClean="0">
                <a:latin typeface="Cambria" panose="02040503050406030204" pitchFamily="18" charset="0"/>
              </a:rPr>
              <a:t>3</a:t>
            </a:r>
            <a:r>
              <a:rPr lang="en-US" sz="2800" dirty="0" smtClean="0">
                <a:latin typeface="Cambria" panose="02040503050406030204" pitchFamily="18" charset="0"/>
              </a:rPr>
              <a:t>And the king said, “Is there not still someone of the house of Saul, that I may show the kindness of God to him?” </a:t>
            </a:r>
            <a:r>
              <a:rPr lang="en-US" sz="2800" dirty="0" err="1" smtClean="0">
                <a:latin typeface="Cambria" panose="02040503050406030204" pitchFamily="18" charset="0"/>
              </a:rPr>
              <a:t>Ziba</a:t>
            </a:r>
            <a:r>
              <a:rPr lang="en-US" sz="2800" dirty="0" smtClean="0">
                <a:latin typeface="Cambria" panose="02040503050406030204" pitchFamily="18" charset="0"/>
              </a:rPr>
              <a:t> said to the king, “There is still a son of Jonathan; he is crippled in his feet.” </a:t>
            </a:r>
          </a:p>
          <a:p>
            <a:pPr algn="ctr"/>
            <a:r>
              <a:rPr lang="en-US" sz="2800" baseline="30000" dirty="0" smtClean="0">
                <a:latin typeface="Cambria" panose="02040503050406030204" pitchFamily="18" charset="0"/>
              </a:rPr>
              <a:t>4</a:t>
            </a:r>
            <a:r>
              <a:rPr lang="en-US" sz="2800" dirty="0" smtClean="0">
                <a:latin typeface="Cambria" panose="02040503050406030204" pitchFamily="18" charset="0"/>
              </a:rPr>
              <a:t>The king said to him, “Where is he?” And </a:t>
            </a:r>
            <a:r>
              <a:rPr lang="en-US" sz="2800" dirty="0" err="1" smtClean="0">
                <a:latin typeface="Cambria" panose="02040503050406030204" pitchFamily="18" charset="0"/>
              </a:rPr>
              <a:t>Ziba</a:t>
            </a:r>
            <a:r>
              <a:rPr lang="en-US" sz="2800" dirty="0" smtClean="0">
                <a:latin typeface="Cambria" panose="02040503050406030204" pitchFamily="18" charset="0"/>
              </a:rPr>
              <a:t> said to the king, “He is in the house of Machir the son of </a:t>
            </a:r>
            <a:r>
              <a:rPr lang="en-US" sz="2800" dirty="0" err="1" smtClean="0">
                <a:latin typeface="Cambria" panose="02040503050406030204" pitchFamily="18" charset="0"/>
              </a:rPr>
              <a:t>Ammiel</a:t>
            </a:r>
            <a:r>
              <a:rPr lang="en-US" sz="2800" dirty="0" smtClean="0">
                <a:latin typeface="Cambria" panose="02040503050406030204" pitchFamily="18" charset="0"/>
              </a:rPr>
              <a:t>, at Lo-debar.” </a:t>
            </a:r>
          </a:p>
        </p:txBody>
      </p:sp>
      <p:sp>
        <p:nvSpPr>
          <p:cNvPr id="3" name="TextBox 2"/>
          <p:cNvSpPr txBox="1"/>
          <p:nvPr/>
        </p:nvSpPr>
        <p:spPr>
          <a:xfrm>
            <a:off x="2843645" y="205632"/>
            <a:ext cx="3429000" cy="461665"/>
          </a:xfrm>
          <a:prstGeom prst="rect">
            <a:avLst/>
          </a:prstGeom>
          <a:noFill/>
        </p:spPr>
        <p:txBody>
          <a:bodyPr wrap="square" rtlCol="0">
            <a:spAutoFit/>
          </a:bodyPr>
          <a:lstStyle/>
          <a:p>
            <a:pPr algn="ctr"/>
            <a:r>
              <a:rPr lang="en-US" sz="2400" b="1" u="sng" dirty="0" smtClean="0">
                <a:solidFill>
                  <a:srgbClr val="C00000"/>
                </a:solidFill>
                <a:latin typeface="Cambria" panose="02040503050406030204" pitchFamily="18" charset="0"/>
              </a:rPr>
              <a:t>2 Samuel 9:1-13</a:t>
            </a:r>
            <a:endParaRPr lang="en-US" sz="2400" b="1" u="sng"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350965790"/>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645" y="667297"/>
            <a:ext cx="8763000" cy="5262979"/>
          </a:xfrm>
          <a:prstGeom prst="rect">
            <a:avLst/>
          </a:prstGeom>
        </p:spPr>
        <p:txBody>
          <a:bodyPr wrap="square">
            <a:spAutoFit/>
          </a:bodyPr>
          <a:lstStyle/>
          <a:p>
            <a:pPr algn="ctr"/>
            <a:r>
              <a:rPr lang="en-US" sz="2800" baseline="30000" dirty="0" smtClean="0">
                <a:latin typeface="Cambria" panose="02040503050406030204" pitchFamily="18" charset="0"/>
              </a:rPr>
              <a:t>5</a:t>
            </a:r>
            <a:r>
              <a:rPr lang="en-US" sz="2800" dirty="0" smtClean="0">
                <a:latin typeface="Cambria" panose="02040503050406030204" pitchFamily="18" charset="0"/>
              </a:rPr>
              <a:t>Then King David sent and brought him from the house of Machir the son of </a:t>
            </a:r>
            <a:r>
              <a:rPr lang="en-US" sz="2800" dirty="0" err="1" smtClean="0">
                <a:latin typeface="Cambria" panose="02040503050406030204" pitchFamily="18" charset="0"/>
              </a:rPr>
              <a:t>Ammiel</a:t>
            </a:r>
            <a:r>
              <a:rPr lang="en-US" sz="2800" dirty="0" smtClean="0">
                <a:latin typeface="Cambria" panose="02040503050406030204" pitchFamily="18" charset="0"/>
              </a:rPr>
              <a:t>, at Lo-debar. </a:t>
            </a:r>
          </a:p>
          <a:p>
            <a:pPr algn="ctr"/>
            <a:r>
              <a:rPr lang="en-US" sz="2800" baseline="30000" dirty="0" smtClean="0">
                <a:latin typeface="Cambria" panose="02040503050406030204" pitchFamily="18" charset="0"/>
              </a:rPr>
              <a:t>6</a:t>
            </a:r>
            <a:r>
              <a:rPr lang="en-US" sz="2800" dirty="0" smtClean="0">
                <a:latin typeface="Cambria" panose="02040503050406030204" pitchFamily="18" charset="0"/>
              </a:rPr>
              <a:t>And Mephibosheth the son of Jonathan, son of Saul, came to David and fell on his face and paid homage. And David said, “Mephibosheth!” And he answered, “Behold, I am your servant.”</a:t>
            </a:r>
          </a:p>
          <a:p>
            <a:pPr algn="ctr"/>
            <a:r>
              <a:rPr lang="en-US" sz="2800" dirty="0" smtClean="0">
                <a:latin typeface="Cambria" panose="02040503050406030204" pitchFamily="18" charset="0"/>
              </a:rPr>
              <a:t> </a:t>
            </a:r>
            <a:r>
              <a:rPr lang="en-US" sz="2800" baseline="30000" dirty="0" smtClean="0">
                <a:latin typeface="Cambria" panose="02040503050406030204" pitchFamily="18" charset="0"/>
              </a:rPr>
              <a:t>7</a:t>
            </a:r>
            <a:r>
              <a:rPr lang="en-US" sz="2800" dirty="0" smtClean="0">
                <a:latin typeface="Cambria" panose="02040503050406030204" pitchFamily="18" charset="0"/>
              </a:rPr>
              <a:t>And David said to him, “Do not fear, for I will show you kindness for the sake of your father Jonathan, and I will restore to you all the land of Saul your father, and you shall eat at my table always.” </a:t>
            </a:r>
          </a:p>
          <a:p>
            <a:pPr algn="ctr"/>
            <a:r>
              <a:rPr lang="en-US" sz="2800" baseline="30000" dirty="0" smtClean="0">
                <a:latin typeface="Cambria" panose="02040503050406030204" pitchFamily="18" charset="0"/>
              </a:rPr>
              <a:t>8</a:t>
            </a:r>
            <a:r>
              <a:rPr lang="en-US" sz="2800" dirty="0" smtClean="0">
                <a:latin typeface="Cambria" panose="02040503050406030204" pitchFamily="18" charset="0"/>
              </a:rPr>
              <a:t>And he paid homage and said, “What is your servant, that you should show regard for a dead dog such as I?”</a:t>
            </a:r>
            <a:endParaRPr lang="en-US" sz="2800" dirty="0">
              <a:latin typeface="Cambria" panose="02040503050406030204" pitchFamily="18" charset="0"/>
            </a:endParaRPr>
          </a:p>
        </p:txBody>
      </p:sp>
      <p:sp>
        <p:nvSpPr>
          <p:cNvPr id="3" name="TextBox 2"/>
          <p:cNvSpPr txBox="1"/>
          <p:nvPr/>
        </p:nvSpPr>
        <p:spPr>
          <a:xfrm>
            <a:off x="2843645" y="205632"/>
            <a:ext cx="3429000" cy="461665"/>
          </a:xfrm>
          <a:prstGeom prst="rect">
            <a:avLst/>
          </a:prstGeom>
          <a:noFill/>
        </p:spPr>
        <p:txBody>
          <a:bodyPr wrap="square" rtlCol="0">
            <a:spAutoFit/>
          </a:bodyPr>
          <a:lstStyle/>
          <a:p>
            <a:pPr algn="ctr"/>
            <a:r>
              <a:rPr lang="en-US" sz="2400" b="1" u="sng" dirty="0" smtClean="0">
                <a:solidFill>
                  <a:srgbClr val="C00000"/>
                </a:solidFill>
                <a:latin typeface="Cambria" panose="02040503050406030204" pitchFamily="18" charset="0"/>
              </a:rPr>
              <a:t>2 Samuel 9:1-13</a:t>
            </a:r>
            <a:endParaRPr lang="en-US" sz="2400" b="1" u="sng"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63099010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667297"/>
            <a:ext cx="8610600" cy="5693866"/>
          </a:xfrm>
          <a:prstGeom prst="rect">
            <a:avLst/>
          </a:prstGeom>
        </p:spPr>
        <p:txBody>
          <a:bodyPr wrap="square">
            <a:spAutoFit/>
          </a:bodyPr>
          <a:lstStyle/>
          <a:p>
            <a:pPr algn="ctr"/>
            <a:r>
              <a:rPr lang="en-US" sz="2800" baseline="30000" dirty="0" smtClean="0">
                <a:latin typeface="Cambria" panose="02040503050406030204" pitchFamily="18" charset="0"/>
              </a:rPr>
              <a:t>9</a:t>
            </a:r>
            <a:r>
              <a:rPr lang="en-US" sz="2800" dirty="0" smtClean="0">
                <a:latin typeface="Cambria" panose="02040503050406030204" pitchFamily="18" charset="0"/>
              </a:rPr>
              <a:t>Then the king called </a:t>
            </a:r>
            <a:r>
              <a:rPr lang="en-US" sz="2800" dirty="0" err="1" smtClean="0">
                <a:latin typeface="Cambria" panose="02040503050406030204" pitchFamily="18" charset="0"/>
              </a:rPr>
              <a:t>Ziba</a:t>
            </a:r>
            <a:r>
              <a:rPr lang="en-US" sz="2800" dirty="0" smtClean="0">
                <a:latin typeface="Cambria" panose="02040503050406030204" pitchFamily="18" charset="0"/>
              </a:rPr>
              <a:t>, Saul's servant, and said to him, “All that belonged to Saul and to all his house I have given to your master's grandson. </a:t>
            </a:r>
          </a:p>
          <a:p>
            <a:pPr algn="ctr"/>
            <a:r>
              <a:rPr lang="en-US" sz="2800" baseline="30000" dirty="0" smtClean="0">
                <a:latin typeface="Cambria" panose="02040503050406030204" pitchFamily="18" charset="0"/>
              </a:rPr>
              <a:t>10</a:t>
            </a:r>
            <a:r>
              <a:rPr lang="en-US" sz="2800" dirty="0" smtClean="0">
                <a:latin typeface="Cambria" panose="02040503050406030204" pitchFamily="18" charset="0"/>
              </a:rPr>
              <a:t>And you and your sons and your servants shall till the land for him and shall bring in the produce, that your master's grandson may have bread to eat. But Mephibosheth your master's grandson shall always eat at my table.” Now </a:t>
            </a:r>
            <a:r>
              <a:rPr lang="en-US" sz="2800" dirty="0" err="1" smtClean="0">
                <a:latin typeface="Cambria" panose="02040503050406030204" pitchFamily="18" charset="0"/>
              </a:rPr>
              <a:t>Ziba</a:t>
            </a:r>
            <a:r>
              <a:rPr lang="en-US" sz="2800" dirty="0" smtClean="0">
                <a:latin typeface="Cambria" panose="02040503050406030204" pitchFamily="18" charset="0"/>
              </a:rPr>
              <a:t> had fifteen sons and twenty servants. </a:t>
            </a:r>
          </a:p>
          <a:p>
            <a:pPr algn="ctr"/>
            <a:r>
              <a:rPr lang="en-US" sz="2800" baseline="30000" dirty="0" smtClean="0">
                <a:latin typeface="Cambria" panose="02040503050406030204" pitchFamily="18" charset="0"/>
              </a:rPr>
              <a:t>11</a:t>
            </a:r>
            <a:r>
              <a:rPr lang="en-US" sz="2800" dirty="0" smtClean="0">
                <a:latin typeface="Cambria" panose="02040503050406030204" pitchFamily="18" charset="0"/>
              </a:rPr>
              <a:t>Then </a:t>
            </a:r>
            <a:r>
              <a:rPr lang="en-US" sz="2800" dirty="0" err="1" smtClean="0">
                <a:latin typeface="Cambria" panose="02040503050406030204" pitchFamily="18" charset="0"/>
              </a:rPr>
              <a:t>Ziba</a:t>
            </a:r>
            <a:r>
              <a:rPr lang="en-US" sz="2800" dirty="0" smtClean="0">
                <a:latin typeface="Cambria" panose="02040503050406030204" pitchFamily="18" charset="0"/>
              </a:rPr>
              <a:t> said to the king, “According to all that my lord the king commands his servant, so will your servant do.” So Mephibosheth ate at David's table, like one of the king's sons. </a:t>
            </a:r>
          </a:p>
        </p:txBody>
      </p:sp>
      <p:sp>
        <p:nvSpPr>
          <p:cNvPr id="3" name="TextBox 2"/>
          <p:cNvSpPr txBox="1"/>
          <p:nvPr/>
        </p:nvSpPr>
        <p:spPr>
          <a:xfrm>
            <a:off x="2843645" y="205632"/>
            <a:ext cx="3429000" cy="461665"/>
          </a:xfrm>
          <a:prstGeom prst="rect">
            <a:avLst/>
          </a:prstGeom>
          <a:noFill/>
        </p:spPr>
        <p:txBody>
          <a:bodyPr wrap="square" rtlCol="0">
            <a:spAutoFit/>
          </a:bodyPr>
          <a:lstStyle/>
          <a:p>
            <a:pPr algn="ctr"/>
            <a:r>
              <a:rPr lang="en-US" sz="2400" b="1" u="sng" dirty="0" smtClean="0">
                <a:solidFill>
                  <a:srgbClr val="C00000"/>
                </a:solidFill>
                <a:latin typeface="Cambria" panose="02040503050406030204" pitchFamily="18" charset="0"/>
              </a:rPr>
              <a:t>2 Samuel 9:1-13</a:t>
            </a:r>
            <a:endParaRPr lang="en-US" sz="2400" b="1" u="sng"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043250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67297"/>
            <a:ext cx="8610600" cy="2246769"/>
          </a:xfrm>
          <a:prstGeom prst="rect">
            <a:avLst/>
          </a:prstGeom>
        </p:spPr>
        <p:txBody>
          <a:bodyPr wrap="square">
            <a:spAutoFit/>
          </a:bodyPr>
          <a:lstStyle/>
          <a:p>
            <a:pPr algn="ctr"/>
            <a:r>
              <a:rPr lang="en-US" sz="2800" baseline="30000" dirty="0" smtClean="0">
                <a:latin typeface="Cambria" panose="02040503050406030204" pitchFamily="18" charset="0"/>
              </a:rPr>
              <a:t>12</a:t>
            </a:r>
            <a:r>
              <a:rPr lang="en-US" sz="2800" dirty="0" smtClean="0">
                <a:latin typeface="Cambria" panose="02040503050406030204" pitchFamily="18" charset="0"/>
              </a:rPr>
              <a:t>And Mephibosheth had a young son, whose name was Mica. And all who lived in </a:t>
            </a:r>
            <a:r>
              <a:rPr lang="en-US" sz="2800" dirty="0" err="1" smtClean="0">
                <a:latin typeface="Cambria" panose="02040503050406030204" pitchFamily="18" charset="0"/>
              </a:rPr>
              <a:t>Ziba's</a:t>
            </a:r>
            <a:r>
              <a:rPr lang="en-US" sz="2800" dirty="0" smtClean="0">
                <a:latin typeface="Cambria" panose="02040503050406030204" pitchFamily="18" charset="0"/>
              </a:rPr>
              <a:t> house became Mephibosheth's servants. </a:t>
            </a:r>
          </a:p>
          <a:p>
            <a:pPr algn="ctr"/>
            <a:r>
              <a:rPr lang="en-US" sz="2800" baseline="30000" dirty="0" smtClean="0">
                <a:latin typeface="Cambria" panose="02040503050406030204" pitchFamily="18" charset="0"/>
              </a:rPr>
              <a:t>13</a:t>
            </a:r>
            <a:r>
              <a:rPr lang="en-US" sz="2800" dirty="0" smtClean="0">
                <a:latin typeface="Cambria" panose="02040503050406030204" pitchFamily="18" charset="0"/>
              </a:rPr>
              <a:t>So Mephibosheth lived in Jerusalem, for he ate always at the king's table. Now he was lame in both his feet.</a:t>
            </a:r>
            <a:endParaRPr lang="en-US" sz="2800" dirty="0">
              <a:latin typeface="Cambria" panose="02040503050406030204" pitchFamily="18" charset="0"/>
            </a:endParaRPr>
          </a:p>
        </p:txBody>
      </p:sp>
      <p:sp>
        <p:nvSpPr>
          <p:cNvPr id="3" name="TextBox 2"/>
          <p:cNvSpPr txBox="1"/>
          <p:nvPr/>
        </p:nvSpPr>
        <p:spPr>
          <a:xfrm>
            <a:off x="2843645" y="205632"/>
            <a:ext cx="3429000" cy="461665"/>
          </a:xfrm>
          <a:prstGeom prst="rect">
            <a:avLst/>
          </a:prstGeom>
          <a:noFill/>
        </p:spPr>
        <p:txBody>
          <a:bodyPr wrap="square" rtlCol="0">
            <a:spAutoFit/>
          </a:bodyPr>
          <a:lstStyle/>
          <a:p>
            <a:pPr algn="ctr"/>
            <a:r>
              <a:rPr lang="en-US" sz="2400" b="1" u="sng" dirty="0" smtClean="0">
                <a:solidFill>
                  <a:srgbClr val="C00000"/>
                </a:solidFill>
                <a:latin typeface="Cambria" panose="02040503050406030204" pitchFamily="18" charset="0"/>
              </a:rPr>
              <a:t>2 Samuel 9:1-13</a:t>
            </a:r>
            <a:endParaRPr lang="en-US" sz="2400" b="1" u="sng"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91700019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9864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533400"/>
            <a:ext cx="8763000" cy="5693866"/>
          </a:xfrm>
          <a:prstGeom prst="rect">
            <a:avLst/>
          </a:prstGeom>
        </p:spPr>
        <p:txBody>
          <a:bodyPr wrap="square">
            <a:spAutoFit/>
          </a:bodyPr>
          <a:lstStyle/>
          <a:p>
            <a:pPr algn="ctr"/>
            <a:r>
              <a:rPr lang="en-US" sz="2800" baseline="30000" dirty="0" smtClean="0">
                <a:latin typeface="Cambria" panose="02040503050406030204" pitchFamily="18" charset="0"/>
              </a:rPr>
              <a:t>1</a:t>
            </a:r>
            <a:r>
              <a:rPr lang="en-US" sz="2800" dirty="0" smtClean="0">
                <a:latin typeface="Cambria" panose="02040503050406030204" pitchFamily="18" charset="0"/>
              </a:rPr>
              <a:t>And David said, “Is there still anyone left of the house of Saul, that I may show him kindness for Jonathan's sake?” </a:t>
            </a:r>
          </a:p>
          <a:p>
            <a:pPr algn="ctr"/>
            <a:r>
              <a:rPr lang="en-US" sz="2800" baseline="30000" dirty="0" smtClean="0">
                <a:latin typeface="Cambria" panose="02040503050406030204" pitchFamily="18" charset="0"/>
              </a:rPr>
              <a:t>2</a:t>
            </a:r>
            <a:r>
              <a:rPr lang="en-US" sz="2800" dirty="0" smtClean="0">
                <a:latin typeface="Cambria" panose="02040503050406030204" pitchFamily="18" charset="0"/>
              </a:rPr>
              <a:t>Now there was a servant of the house of Saul whose name was </a:t>
            </a:r>
            <a:r>
              <a:rPr lang="en-US" sz="2800" dirty="0" err="1" smtClean="0">
                <a:latin typeface="Cambria" panose="02040503050406030204" pitchFamily="18" charset="0"/>
              </a:rPr>
              <a:t>Ziba</a:t>
            </a:r>
            <a:r>
              <a:rPr lang="en-US" sz="2800" dirty="0" smtClean="0">
                <a:latin typeface="Cambria" panose="02040503050406030204" pitchFamily="18" charset="0"/>
              </a:rPr>
              <a:t>, and they called him to David. And the king said to him, “Are you </a:t>
            </a:r>
            <a:r>
              <a:rPr lang="en-US" sz="2800" dirty="0" err="1" smtClean="0">
                <a:latin typeface="Cambria" panose="02040503050406030204" pitchFamily="18" charset="0"/>
              </a:rPr>
              <a:t>Ziba</a:t>
            </a:r>
            <a:r>
              <a:rPr lang="en-US" sz="2800" dirty="0" smtClean="0">
                <a:latin typeface="Cambria" panose="02040503050406030204" pitchFamily="18" charset="0"/>
              </a:rPr>
              <a:t>?” And he said, “I am your servant.” </a:t>
            </a:r>
          </a:p>
          <a:p>
            <a:pPr algn="ctr"/>
            <a:r>
              <a:rPr lang="en-US" sz="2800" baseline="30000" dirty="0" smtClean="0">
                <a:latin typeface="Cambria" panose="02040503050406030204" pitchFamily="18" charset="0"/>
              </a:rPr>
              <a:t>3</a:t>
            </a:r>
            <a:r>
              <a:rPr lang="en-US" sz="2800" dirty="0" smtClean="0">
                <a:latin typeface="Cambria" panose="02040503050406030204" pitchFamily="18" charset="0"/>
              </a:rPr>
              <a:t>And the king said, “Is there not still someone of the house of Saul</a:t>
            </a:r>
            <a:r>
              <a:rPr lang="en-US" sz="2800" b="1" u="sng" dirty="0" smtClean="0">
                <a:latin typeface="Cambria" panose="02040503050406030204" pitchFamily="18" charset="0"/>
              </a:rPr>
              <a:t>, that I may show the kindness of God to him</a:t>
            </a:r>
            <a:r>
              <a:rPr lang="en-US" sz="2800" dirty="0" smtClean="0">
                <a:latin typeface="Cambria" panose="02040503050406030204" pitchFamily="18" charset="0"/>
              </a:rPr>
              <a:t>?” </a:t>
            </a:r>
            <a:r>
              <a:rPr lang="en-US" sz="2800" dirty="0" err="1" smtClean="0">
                <a:latin typeface="Cambria" panose="02040503050406030204" pitchFamily="18" charset="0"/>
              </a:rPr>
              <a:t>Ziba</a:t>
            </a:r>
            <a:r>
              <a:rPr lang="en-US" sz="2800" dirty="0" smtClean="0">
                <a:latin typeface="Cambria" panose="02040503050406030204" pitchFamily="18" charset="0"/>
              </a:rPr>
              <a:t> said to the king, “There is still a son of Jonathan; he is crippled in his feet.” </a:t>
            </a:r>
          </a:p>
          <a:p>
            <a:pPr algn="ctr"/>
            <a:r>
              <a:rPr lang="en-US" sz="2800" baseline="30000" dirty="0" smtClean="0">
                <a:latin typeface="Cambria" panose="02040503050406030204" pitchFamily="18" charset="0"/>
              </a:rPr>
              <a:t>4</a:t>
            </a:r>
            <a:r>
              <a:rPr lang="en-US" sz="2800" dirty="0" smtClean="0">
                <a:latin typeface="Cambria" panose="02040503050406030204" pitchFamily="18" charset="0"/>
              </a:rPr>
              <a:t>The king said to him, “Where is he?” And </a:t>
            </a:r>
            <a:r>
              <a:rPr lang="en-US" sz="2800" dirty="0" err="1" smtClean="0">
                <a:latin typeface="Cambria" panose="02040503050406030204" pitchFamily="18" charset="0"/>
              </a:rPr>
              <a:t>Ziba</a:t>
            </a:r>
            <a:r>
              <a:rPr lang="en-US" sz="2800" dirty="0" smtClean="0">
                <a:latin typeface="Cambria" panose="02040503050406030204" pitchFamily="18" charset="0"/>
              </a:rPr>
              <a:t> said to the king, “He is in the house of Machir the son of </a:t>
            </a:r>
            <a:r>
              <a:rPr lang="en-US" sz="2800" dirty="0" err="1" smtClean="0">
                <a:latin typeface="Cambria" panose="02040503050406030204" pitchFamily="18" charset="0"/>
              </a:rPr>
              <a:t>Ammiel</a:t>
            </a:r>
            <a:r>
              <a:rPr lang="en-US" sz="2800" dirty="0" smtClean="0">
                <a:latin typeface="Cambria" panose="02040503050406030204" pitchFamily="18" charset="0"/>
              </a:rPr>
              <a:t>, at Lo-debar.” </a:t>
            </a:r>
          </a:p>
        </p:txBody>
      </p:sp>
      <p:sp>
        <p:nvSpPr>
          <p:cNvPr id="3" name="TextBox 2"/>
          <p:cNvSpPr txBox="1"/>
          <p:nvPr/>
        </p:nvSpPr>
        <p:spPr>
          <a:xfrm>
            <a:off x="2843645" y="205632"/>
            <a:ext cx="3429000" cy="461665"/>
          </a:xfrm>
          <a:prstGeom prst="rect">
            <a:avLst/>
          </a:prstGeom>
          <a:noFill/>
        </p:spPr>
        <p:txBody>
          <a:bodyPr wrap="square" rtlCol="0">
            <a:spAutoFit/>
          </a:bodyPr>
          <a:lstStyle/>
          <a:p>
            <a:pPr algn="ctr"/>
            <a:r>
              <a:rPr lang="en-US" sz="2400" b="1" u="sng" dirty="0" smtClean="0">
                <a:solidFill>
                  <a:srgbClr val="C00000"/>
                </a:solidFill>
                <a:latin typeface="Cambria" panose="02040503050406030204" pitchFamily="18" charset="0"/>
              </a:rPr>
              <a:t>2 Samuel 9:1-13</a:t>
            </a:r>
            <a:endParaRPr lang="en-US" sz="2400" b="1" u="sng" dirty="0">
              <a:solidFill>
                <a:srgbClr val="C00000"/>
              </a:solidFill>
              <a:latin typeface="Cambria" panose="02040503050406030204" pitchFamily="18" charset="0"/>
            </a:endParaRPr>
          </a:p>
        </p:txBody>
      </p:sp>
    </p:spTree>
    <p:extLst>
      <p:ext uri="{BB962C8B-B14F-4D97-AF65-F5344CB8AC3E}">
        <p14:creationId xmlns:p14="http://schemas.microsoft.com/office/powerpoint/2010/main" val="81514553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96526"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782" y="5181600"/>
            <a:ext cx="8229600" cy="1143000"/>
          </a:xfrm>
        </p:spPr>
        <p:txBody>
          <a:bodyPr>
            <a:normAutofit/>
          </a:bodyPr>
          <a:lstStyle/>
          <a:p>
            <a:r>
              <a:rPr lang="en-US" sz="3200" b="1" u="sng" dirty="0" smtClean="0">
                <a:solidFill>
                  <a:schemeClr val="bg1"/>
                </a:solidFill>
                <a:latin typeface="Cambria" panose="02040503050406030204" pitchFamily="18" charset="0"/>
              </a:rPr>
              <a:t>Ephesians 4:32 ESV</a:t>
            </a:r>
            <a:endParaRPr lang="en-US" sz="3200" b="1" u="sng" dirty="0">
              <a:solidFill>
                <a:schemeClr val="bg1"/>
              </a:solidFill>
              <a:latin typeface="Cambria" panose="02040503050406030204" pitchFamily="18" charset="0"/>
            </a:endParaRPr>
          </a:p>
        </p:txBody>
      </p:sp>
      <p:sp>
        <p:nvSpPr>
          <p:cNvPr id="3" name="Content Placeholder 2"/>
          <p:cNvSpPr>
            <a:spLocks noGrp="1"/>
          </p:cNvSpPr>
          <p:nvPr>
            <p:ph idx="1"/>
          </p:nvPr>
        </p:nvSpPr>
        <p:spPr>
          <a:xfrm>
            <a:off x="457200" y="1143000"/>
            <a:ext cx="4953000" cy="4983163"/>
          </a:xfrm>
        </p:spPr>
        <p:txBody>
          <a:bodyPr>
            <a:normAutofit/>
          </a:bodyPr>
          <a:lstStyle/>
          <a:p>
            <a:pPr marL="0" indent="0" algn="ctr">
              <a:buNone/>
            </a:pPr>
            <a:r>
              <a:rPr lang="en-US" sz="3600" b="1" i="1" dirty="0" smtClean="0">
                <a:solidFill>
                  <a:srgbClr val="FFFF00"/>
                </a:solidFill>
                <a:latin typeface="Cambria" panose="02040503050406030204" pitchFamily="18" charset="0"/>
              </a:rPr>
              <a:t>“Be </a:t>
            </a:r>
            <a:r>
              <a:rPr lang="en-US" sz="3600" b="1" i="1" dirty="0">
                <a:solidFill>
                  <a:srgbClr val="FFFF00"/>
                </a:solidFill>
                <a:latin typeface="Cambria" panose="02040503050406030204" pitchFamily="18" charset="0"/>
              </a:rPr>
              <a:t>kind to one another, tenderhearted, forgiving one another, as God in Christ forgave you</a:t>
            </a:r>
            <a:r>
              <a:rPr lang="en-US" sz="3600" b="1" i="1" dirty="0" smtClean="0">
                <a:solidFill>
                  <a:srgbClr val="FFFF00"/>
                </a:solidFill>
                <a:latin typeface="Cambria" panose="02040503050406030204" pitchFamily="18" charset="0"/>
              </a:rPr>
              <a:t>.”</a:t>
            </a:r>
            <a:endParaRPr lang="en-US" sz="3600" b="1" i="1" dirty="0">
              <a:solidFill>
                <a:srgbClr val="FFFF00"/>
              </a:solidFill>
              <a:latin typeface="Cambria" panose="02040503050406030204" pitchFamily="18" charset="0"/>
            </a:endParaRPr>
          </a:p>
        </p:txBody>
      </p:sp>
    </p:spTree>
    <p:extLst>
      <p:ext uri="{BB962C8B-B14F-4D97-AF65-F5344CB8AC3E}">
        <p14:creationId xmlns:p14="http://schemas.microsoft.com/office/powerpoint/2010/main" val="1642385508"/>
      </p:ext>
    </p:extLst>
  </p:cSld>
  <p:clrMapOvr>
    <a:masterClrMapping/>
  </p:clrMapOvr>
  <mc:AlternateContent xmlns:mc="http://schemas.openxmlformats.org/markup-compatibility/2006" xmlns:p14="http://schemas.microsoft.com/office/powerpoint/2010/main">
    <mc:Choice Requires="p14">
      <p:transition spd="slow" p14:dur="2000">
        <p:plus/>
      </p:transition>
    </mc:Choice>
    <mc:Fallback xmlns="">
      <p:transition spd="slow">
        <p:plu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4267200"/>
            <a:ext cx="4724400" cy="1815882"/>
          </a:xfrm>
          <a:prstGeom prst="rect">
            <a:avLst/>
          </a:prstGeom>
        </p:spPr>
        <p:txBody>
          <a:bodyPr wrap="square">
            <a:spAutoFit/>
          </a:bodyPr>
          <a:lstStyle/>
          <a:p>
            <a:pPr algn="r"/>
            <a:r>
              <a:rPr lang="en-US" sz="2800" b="1" i="1" dirty="0" smtClean="0">
                <a:solidFill>
                  <a:schemeClr val="bg1"/>
                </a:solidFill>
                <a:latin typeface="Cambria" panose="02040503050406030204" pitchFamily="18" charset="0"/>
              </a:rPr>
              <a:t>“Is there still anyone left of the house of Saul, that I may show him kindness . . .?”              </a:t>
            </a:r>
            <a:r>
              <a:rPr lang="en-US" sz="2800" b="1" dirty="0" smtClean="0">
                <a:solidFill>
                  <a:schemeClr val="bg1"/>
                </a:solidFill>
                <a:latin typeface="Cambria" panose="02040503050406030204" pitchFamily="18" charset="0"/>
              </a:rPr>
              <a:t>Verse 3</a:t>
            </a:r>
            <a:endParaRPr lang="en-US"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2769897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4267200"/>
            <a:ext cx="4724400" cy="1815882"/>
          </a:xfrm>
          <a:prstGeom prst="rect">
            <a:avLst/>
          </a:prstGeom>
        </p:spPr>
        <p:txBody>
          <a:bodyPr wrap="square">
            <a:spAutoFit/>
          </a:bodyPr>
          <a:lstStyle/>
          <a:p>
            <a:r>
              <a:rPr lang="en-US" sz="2800" b="1" i="1" dirty="0" smtClean="0">
                <a:solidFill>
                  <a:schemeClr val="bg1"/>
                </a:solidFill>
                <a:latin typeface="Cambria" panose="02040503050406030204" pitchFamily="18" charset="0"/>
              </a:rPr>
              <a:t>“Is there not still someone of the house of Saul, that I may show the kindness of God to him?”                              </a:t>
            </a:r>
            <a:r>
              <a:rPr lang="en-US" sz="2800" b="1" dirty="0" smtClean="0">
                <a:solidFill>
                  <a:schemeClr val="bg1"/>
                </a:solidFill>
                <a:latin typeface="Cambria" panose="02040503050406030204" pitchFamily="18" charset="0"/>
              </a:rPr>
              <a:t>Verse 4</a:t>
            </a:r>
            <a:endParaRPr lang="en-US"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197647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62400" y="4267200"/>
            <a:ext cx="4724400" cy="954107"/>
          </a:xfrm>
          <a:prstGeom prst="rect">
            <a:avLst/>
          </a:prstGeom>
        </p:spPr>
        <p:txBody>
          <a:bodyPr wrap="square">
            <a:spAutoFit/>
          </a:bodyPr>
          <a:lstStyle/>
          <a:p>
            <a:r>
              <a:rPr lang="en-US" sz="2800" b="1" i="1" dirty="0" smtClean="0">
                <a:solidFill>
                  <a:schemeClr val="bg1"/>
                </a:solidFill>
                <a:latin typeface="Cambria" panose="02040503050406030204" pitchFamily="18" charset="0"/>
              </a:rPr>
              <a:t>“Do not fear, for I will show you kindness . . .”      </a:t>
            </a:r>
            <a:r>
              <a:rPr lang="en-US" sz="2800" b="1" dirty="0" smtClean="0">
                <a:solidFill>
                  <a:schemeClr val="bg1"/>
                </a:solidFill>
                <a:latin typeface="Cambria" panose="02040503050406030204" pitchFamily="18" charset="0"/>
              </a:rPr>
              <a:t>Verse 7</a:t>
            </a:r>
            <a:endParaRPr lang="en-US" sz="28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3652106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C00000"/>
                </a:solidFill>
                <a:latin typeface="Cambria" panose="02040503050406030204" pitchFamily="18" charset="0"/>
              </a:rPr>
              <a:t>Ephesians 4:32 KJV</a:t>
            </a:r>
            <a:endParaRPr lang="en-US" sz="3200" b="1" u="sng" dirty="0">
              <a:solidFill>
                <a:srgbClr val="C00000"/>
              </a:solidFill>
              <a:latin typeface="Cambria" panose="02040503050406030204" pitchFamily="18" charset="0"/>
            </a:endParaRPr>
          </a:p>
        </p:txBody>
      </p:sp>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en-US" sz="3600" b="1" i="1" dirty="0" smtClean="0">
                <a:latin typeface="Cambria" panose="02040503050406030204" pitchFamily="18" charset="0"/>
              </a:rPr>
              <a:t>“And </a:t>
            </a:r>
            <a:r>
              <a:rPr lang="en-US" sz="3600" b="1" i="1" dirty="0">
                <a:latin typeface="Cambria" panose="02040503050406030204" pitchFamily="18" charset="0"/>
              </a:rPr>
              <a:t>be ye kind one to another, tenderhearted, forgiving one another, even as God for Christ's sake </a:t>
            </a:r>
            <a:r>
              <a:rPr lang="en-US" sz="3600" b="1" i="1" dirty="0" smtClean="0">
                <a:latin typeface="Cambria" panose="02040503050406030204" pitchFamily="18" charset="0"/>
              </a:rPr>
              <a:t>hath </a:t>
            </a:r>
            <a:r>
              <a:rPr lang="en-US" sz="3600" b="1" i="1" dirty="0">
                <a:latin typeface="Cambria" panose="02040503050406030204" pitchFamily="18" charset="0"/>
              </a:rPr>
              <a:t>forgiven you</a:t>
            </a:r>
            <a:r>
              <a:rPr lang="en-US" sz="3600" b="1" i="1" dirty="0" smtClean="0">
                <a:latin typeface="Cambria" panose="02040503050406030204" pitchFamily="18" charset="0"/>
              </a:rPr>
              <a:t>.”</a:t>
            </a:r>
            <a:endParaRPr lang="en-US" sz="3600" b="1" i="1" dirty="0">
              <a:latin typeface="Cambria" panose="02040503050406030204"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9340"/>
          <a:stretch/>
        </p:blipFill>
        <p:spPr bwMode="auto">
          <a:xfrm>
            <a:off x="0" y="3429000"/>
            <a:ext cx="915104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72625"/>
      </p:ext>
    </p:extLst>
  </p:cSld>
  <p:clrMapOvr>
    <a:masterClrMapping/>
  </p:clrMapOvr>
  <mc:AlternateContent xmlns:mc="http://schemas.openxmlformats.org/markup-compatibility/2006" xmlns:p14="http://schemas.microsoft.com/office/powerpoint/2010/main">
    <mc:Choice Requires="p14">
      <p:transition spd="slow" p14:dur="2000">
        <p:split/>
      </p:transition>
    </mc:Choice>
    <mc:Fallback xmlns="">
      <p:transition spd="slow">
        <p:spli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christmas2014.co/wp-content/uploads/2014/12/jesus-christ-praying-wallpap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0890"/>
            <a:ext cx="8822574" cy="64285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874728"/>
            <a:ext cx="4572000" cy="2677656"/>
          </a:xfrm>
          <a:prstGeom prst="rect">
            <a:avLst/>
          </a:prstGeom>
          <a:solidFill>
            <a:schemeClr val="accent5">
              <a:lumMod val="40000"/>
              <a:lumOff val="60000"/>
              <a:alpha val="45000"/>
            </a:schemeClr>
          </a:solidFill>
        </p:spPr>
        <p:txBody>
          <a:bodyPr>
            <a:spAutoFit/>
          </a:bodyPr>
          <a:lstStyle/>
          <a:p>
            <a:pPr algn="ctr"/>
            <a:r>
              <a:rPr lang="en-US" sz="2800" b="1" i="1" dirty="0" smtClean="0">
                <a:solidFill>
                  <a:srgbClr val="C00000"/>
                </a:solidFill>
                <a:effectLst>
                  <a:outerShdw blurRad="38100" dist="38100" dir="2700000" algn="tl">
                    <a:srgbClr val="000000">
                      <a:alpha val="43137"/>
                    </a:srgbClr>
                  </a:outerShdw>
                </a:effectLst>
                <a:latin typeface="Cambria" panose="02040503050406030204" pitchFamily="18" charset="0"/>
              </a:rPr>
              <a:t>“When He was reviled, He did not revile in return; when He suffered, He did not threaten, but continued entrusting Himself to Him who judges justly.” </a:t>
            </a:r>
            <a:endParaRPr lang="en-US" sz="2800" b="1" i="1" dirty="0">
              <a:solidFill>
                <a:srgbClr val="C0000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07120621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447"/>
            <a:ext cx="8799529" cy="6591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33800" y="4191000"/>
            <a:ext cx="4572000" cy="1938992"/>
          </a:xfrm>
          <a:prstGeom prst="rect">
            <a:avLst/>
          </a:prstGeom>
          <a:solidFill>
            <a:schemeClr val="bg2">
              <a:lumMod val="10000"/>
              <a:alpha val="35000"/>
            </a:schemeClr>
          </a:solidFill>
        </p:spPr>
        <p:txBody>
          <a:bodyPr>
            <a:spAutoFit/>
          </a:bodyPr>
          <a:lstStyle/>
          <a:p>
            <a:pPr algn="ctr"/>
            <a:r>
              <a:rPr lang="en-US" sz="2400" b="1" i="1" dirty="0" smtClean="0">
                <a:solidFill>
                  <a:schemeClr val="bg1"/>
                </a:solidFill>
                <a:effectLst>
                  <a:outerShdw blurRad="38100" dist="38100" dir="2700000" algn="tl">
                    <a:srgbClr val="000000">
                      <a:alpha val="43137"/>
                    </a:srgbClr>
                  </a:outerShdw>
                </a:effectLst>
                <a:latin typeface="Cambria" panose="02040503050406030204" pitchFamily="18" charset="0"/>
              </a:rPr>
              <a:t>“He himself bore our sins in His body on the tree, that we might die to sin and live to righteousness. By His wounds you have been healed.” </a:t>
            </a:r>
            <a:endParaRPr lang="en-US" sz="2400" b="1" i="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4047754429"/>
      </p:ext>
    </p:extLst>
  </p:cSld>
  <p:clrMapOvr>
    <a:masterClrMapping/>
  </p:clrMapOvr>
  <mc:AlternateContent xmlns:mc="http://schemas.openxmlformats.org/markup-compatibility/2006" xmlns:p14="http://schemas.microsoft.com/office/powerpoint/2010/main">
    <mc:Choice Requires="p14">
      <p:transition spd="slow" p14:dur="2000">
        <p:plus/>
      </p:transition>
    </mc:Choice>
    <mc:Fallback xmlns="">
      <p:transition spd="slow">
        <p:plu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685800"/>
            <a:ext cx="3810000" cy="5509200"/>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Be Honest</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Speak Truth</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Work Hard</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Build People Up</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Rid Yourself of Bitterness, Wrath, Slander</a:t>
            </a:r>
          </a:p>
        </p:txBody>
      </p:sp>
    </p:spTree>
    <p:extLst>
      <p:ext uri="{BB962C8B-B14F-4D97-AF65-F5344CB8AC3E}">
        <p14:creationId xmlns:p14="http://schemas.microsoft.com/office/powerpoint/2010/main" val="176307614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392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685800"/>
            <a:ext cx="3810000" cy="5509200"/>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Cambria" panose="02040503050406030204" pitchFamily="18" charset="0"/>
              </a:rPr>
              <a:t>Be Honest</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Speak Truth</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Work Hard</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Build People Up</a:t>
            </a:r>
          </a:p>
          <a:p>
            <a:pPr algn="ctr"/>
            <a:endParaRPr lang="en-US" sz="3200" b="1" dirty="0">
              <a:effectLst>
                <a:outerShdw blurRad="38100" dist="38100" dir="2700000" algn="tl">
                  <a:srgbClr val="000000">
                    <a:alpha val="43137"/>
                  </a:srgbClr>
                </a:outerShdw>
              </a:effectLst>
              <a:latin typeface="Cambria" panose="02040503050406030204" pitchFamily="18" charset="0"/>
            </a:endParaRPr>
          </a:p>
          <a:p>
            <a:pPr algn="ctr"/>
            <a:r>
              <a:rPr lang="en-US" sz="3200" b="1" dirty="0" smtClean="0">
                <a:effectLst>
                  <a:outerShdw blurRad="38100" dist="38100" dir="2700000" algn="tl">
                    <a:srgbClr val="000000">
                      <a:alpha val="43137"/>
                    </a:srgbClr>
                  </a:outerShdw>
                </a:effectLst>
                <a:latin typeface="Cambria" panose="02040503050406030204" pitchFamily="18" charset="0"/>
              </a:rPr>
              <a:t>Rid Yourself of Bitterness, Wrath, Slander</a:t>
            </a:r>
          </a:p>
        </p:txBody>
      </p:sp>
    </p:spTree>
    <p:extLst>
      <p:ext uri="{BB962C8B-B14F-4D97-AF65-F5344CB8AC3E}">
        <p14:creationId xmlns:p14="http://schemas.microsoft.com/office/powerpoint/2010/main" val="240672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 y="0"/>
            <a:ext cx="913521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7388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mbria" panose="02040503050406030204" pitchFamily="18" charset="0"/>
              </a:rPr>
              <a:t/>
            </a:r>
            <a:br>
              <a:rPr lang="en-US" b="1" dirty="0" smtClean="0">
                <a:latin typeface="Cambria" panose="02040503050406030204" pitchFamily="18" charset="0"/>
              </a:rPr>
            </a:br>
            <a:r>
              <a:rPr lang="en-US" b="1" dirty="0">
                <a:latin typeface="Cambria" panose="02040503050406030204" pitchFamily="18" charset="0"/>
              </a:rPr>
              <a:t/>
            </a:r>
            <a:br>
              <a:rPr lang="en-US" b="1" dirty="0">
                <a:latin typeface="Cambria" panose="02040503050406030204" pitchFamily="18" charset="0"/>
              </a:rPr>
            </a:br>
            <a:r>
              <a:rPr lang="en-US" b="1" u="sng" dirty="0" smtClean="0">
                <a:latin typeface="Cambria" panose="02040503050406030204" pitchFamily="18" charset="0"/>
              </a:rPr>
              <a:t>Luke 6:35 ESV</a:t>
            </a:r>
            <a:r>
              <a:rPr lang="en-US" b="1" u="sng" dirty="0">
                <a:latin typeface="Cambria" panose="02040503050406030204" pitchFamily="18" charset="0"/>
              </a:rPr>
              <a:t/>
            </a:r>
            <a:br>
              <a:rPr lang="en-US" b="1" u="sng" dirty="0">
                <a:latin typeface="Cambria" panose="02040503050406030204" pitchFamily="18" charset="0"/>
              </a:rPr>
            </a:br>
            <a:endParaRPr lang="en-US" b="1" u="sng" dirty="0">
              <a:latin typeface="Cambria" panose="02040503050406030204" pitchFamily="18" charset="0"/>
            </a:endParaRPr>
          </a:p>
        </p:txBody>
      </p:sp>
      <p:sp>
        <p:nvSpPr>
          <p:cNvPr id="3" name="Content Placeholder 2"/>
          <p:cNvSpPr>
            <a:spLocks noGrp="1"/>
          </p:cNvSpPr>
          <p:nvPr>
            <p:ph idx="1"/>
          </p:nvPr>
        </p:nvSpPr>
        <p:spPr/>
        <p:txBody>
          <a:bodyPr>
            <a:noAutofit/>
          </a:bodyPr>
          <a:lstStyle/>
          <a:p>
            <a:pPr marL="0" indent="0" algn="ctr">
              <a:buNone/>
            </a:pPr>
            <a:r>
              <a:rPr lang="en-US" sz="4400" b="1" i="1" dirty="0" smtClean="0">
                <a:solidFill>
                  <a:srgbClr val="C00000"/>
                </a:solidFill>
                <a:latin typeface="Cambria" panose="02040503050406030204" pitchFamily="18" charset="0"/>
              </a:rPr>
              <a:t>“But</a:t>
            </a:r>
            <a:r>
              <a:rPr lang="en-US" sz="4400" b="1" i="1" dirty="0">
                <a:solidFill>
                  <a:srgbClr val="C00000"/>
                </a:solidFill>
                <a:latin typeface="Cambria" panose="02040503050406030204" pitchFamily="18" charset="0"/>
              </a:rPr>
              <a:t> love your enemies, and do good, and lend, expecting nothing in return, and your reward will be great, and you will be sons of the Most High, for he is kind to the ungrateful and the evil</a:t>
            </a:r>
            <a:r>
              <a:rPr lang="en-US" sz="4400" b="1" i="1" dirty="0" smtClean="0">
                <a:solidFill>
                  <a:srgbClr val="C00000"/>
                </a:solidFill>
                <a:latin typeface="Cambria" panose="02040503050406030204" pitchFamily="18" charset="0"/>
              </a:rPr>
              <a:t>.”</a:t>
            </a:r>
            <a:endParaRPr lang="en-US" sz="4400" b="1" i="1"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40020024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45" y="0"/>
            <a:ext cx="93611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1422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4" y="0"/>
            <a:ext cx="921921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98606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6" y="0"/>
            <a:ext cx="91108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51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0" y="0"/>
            <a:ext cx="917171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2833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869</Words>
  <Application>Microsoft Office PowerPoint</Application>
  <PresentationFormat>On-screen Show (4:3)</PresentationFormat>
  <Paragraphs>57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Ephesians 4:32 KJV</vt:lpstr>
      <vt:lpstr>PowerPoint Presentation</vt:lpstr>
      <vt:lpstr>PowerPoint Presentation</vt:lpstr>
      <vt:lpstr>  Luke 6:35 ESV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Ephesians 4:32 ESV</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Eckhart</dc:creator>
  <cp:lastModifiedBy>John Eckhart</cp:lastModifiedBy>
  <cp:revision>15</cp:revision>
  <cp:lastPrinted>2015-07-05T01:48:16Z</cp:lastPrinted>
  <dcterms:created xsi:type="dcterms:W3CDTF">2015-07-03T23:30:01Z</dcterms:created>
  <dcterms:modified xsi:type="dcterms:W3CDTF">2015-07-05T02:36:00Z</dcterms:modified>
</cp:coreProperties>
</file>