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8" r:id="rId2"/>
    <p:sldId id="259" r:id="rId3"/>
    <p:sldId id="256" r:id="rId4"/>
    <p:sldId id="260" r:id="rId5"/>
    <p:sldId id="261" r:id="rId6"/>
    <p:sldId id="262" r:id="rId7"/>
    <p:sldId id="263" r:id="rId8"/>
    <p:sldId id="264" r:id="rId9"/>
    <p:sldId id="265" r:id="rId10"/>
    <p:sldId id="266" r:id="rId11"/>
    <p:sldId id="267" r:id="rId12"/>
    <p:sldId id="269" r:id="rId13"/>
    <p:sldId id="270" r:id="rId14"/>
    <p:sldId id="271" r:id="rId15"/>
    <p:sldId id="268"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9" d="100"/>
          <a:sy n="69" d="100"/>
        </p:scale>
        <p:origin x="-55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B39F49-8E36-4935-9076-CD06D6A87141}" type="datetimeFigureOut">
              <a:rPr lang="en-US" smtClean="0"/>
              <a:t>8/1/2015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967860-C515-4D94-BA33-EB5831569096}" type="slidenum">
              <a:rPr lang="en-US" smtClean="0"/>
              <a:t>‹#›</a:t>
            </a:fld>
            <a:endParaRPr lang="en-US"/>
          </a:p>
        </p:txBody>
      </p:sp>
    </p:spTree>
    <p:extLst>
      <p:ext uri="{BB962C8B-B14F-4D97-AF65-F5344CB8AC3E}">
        <p14:creationId xmlns:p14="http://schemas.microsoft.com/office/powerpoint/2010/main" val="1524240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967860-C515-4D94-BA33-EB5831569096}" type="slidenum">
              <a:rPr lang="en-US" smtClean="0"/>
              <a:t>6</a:t>
            </a:fld>
            <a:endParaRPr lang="en-US"/>
          </a:p>
        </p:txBody>
      </p:sp>
    </p:spTree>
    <p:extLst>
      <p:ext uri="{BB962C8B-B14F-4D97-AF65-F5344CB8AC3E}">
        <p14:creationId xmlns:p14="http://schemas.microsoft.com/office/powerpoint/2010/main" val="1707924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967860-C515-4D94-BA33-EB5831569096}" type="slidenum">
              <a:rPr lang="en-US" smtClean="0"/>
              <a:t>15</a:t>
            </a:fld>
            <a:endParaRPr lang="en-US"/>
          </a:p>
        </p:txBody>
      </p:sp>
    </p:spTree>
    <p:extLst>
      <p:ext uri="{BB962C8B-B14F-4D97-AF65-F5344CB8AC3E}">
        <p14:creationId xmlns:p14="http://schemas.microsoft.com/office/powerpoint/2010/main" val="2974666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64D5FE-EF93-42FE-B73F-FF532DF19D3B}" type="datetimeFigureOut">
              <a:rPr lang="en-US" smtClean="0"/>
              <a:t>8/1/2015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FCB38-D151-41E3-BF32-B2CAE204E185}" type="slidenum">
              <a:rPr lang="en-US" smtClean="0"/>
              <a:t>‹#›</a:t>
            </a:fld>
            <a:endParaRPr lang="en-US"/>
          </a:p>
        </p:txBody>
      </p:sp>
    </p:spTree>
    <p:extLst>
      <p:ext uri="{BB962C8B-B14F-4D97-AF65-F5344CB8AC3E}">
        <p14:creationId xmlns:p14="http://schemas.microsoft.com/office/powerpoint/2010/main" val="2958161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64D5FE-EF93-42FE-B73F-FF532DF19D3B}" type="datetimeFigureOut">
              <a:rPr lang="en-US" smtClean="0"/>
              <a:t>8/1/2015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FCB38-D151-41E3-BF32-B2CAE204E185}" type="slidenum">
              <a:rPr lang="en-US" smtClean="0"/>
              <a:t>‹#›</a:t>
            </a:fld>
            <a:endParaRPr lang="en-US"/>
          </a:p>
        </p:txBody>
      </p:sp>
    </p:spTree>
    <p:extLst>
      <p:ext uri="{BB962C8B-B14F-4D97-AF65-F5344CB8AC3E}">
        <p14:creationId xmlns:p14="http://schemas.microsoft.com/office/powerpoint/2010/main" val="4088279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64D5FE-EF93-42FE-B73F-FF532DF19D3B}" type="datetimeFigureOut">
              <a:rPr lang="en-US" smtClean="0"/>
              <a:t>8/1/2015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FCB38-D151-41E3-BF32-B2CAE204E185}" type="slidenum">
              <a:rPr lang="en-US" smtClean="0"/>
              <a:t>‹#›</a:t>
            </a:fld>
            <a:endParaRPr lang="en-US"/>
          </a:p>
        </p:txBody>
      </p:sp>
    </p:spTree>
    <p:extLst>
      <p:ext uri="{BB962C8B-B14F-4D97-AF65-F5344CB8AC3E}">
        <p14:creationId xmlns:p14="http://schemas.microsoft.com/office/powerpoint/2010/main" val="2949315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64D5FE-EF93-42FE-B73F-FF532DF19D3B}" type="datetimeFigureOut">
              <a:rPr lang="en-US" smtClean="0"/>
              <a:t>8/1/2015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FCB38-D151-41E3-BF32-B2CAE204E185}" type="slidenum">
              <a:rPr lang="en-US" smtClean="0"/>
              <a:t>‹#›</a:t>
            </a:fld>
            <a:endParaRPr lang="en-US"/>
          </a:p>
        </p:txBody>
      </p:sp>
    </p:spTree>
    <p:extLst>
      <p:ext uri="{BB962C8B-B14F-4D97-AF65-F5344CB8AC3E}">
        <p14:creationId xmlns:p14="http://schemas.microsoft.com/office/powerpoint/2010/main" val="2858949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64D5FE-EF93-42FE-B73F-FF532DF19D3B}" type="datetimeFigureOut">
              <a:rPr lang="en-US" smtClean="0"/>
              <a:t>8/1/2015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FCB38-D151-41E3-BF32-B2CAE204E185}" type="slidenum">
              <a:rPr lang="en-US" smtClean="0"/>
              <a:t>‹#›</a:t>
            </a:fld>
            <a:endParaRPr lang="en-US"/>
          </a:p>
        </p:txBody>
      </p:sp>
    </p:spTree>
    <p:extLst>
      <p:ext uri="{BB962C8B-B14F-4D97-AF65-F5344CB8AC3E}">
        <p14:creationId xmlns:p14="http://schemas.microsoft.com/office/powerpoint/2010/main" val="1112298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64D5FE-EF93-42FE-B73F-FF532DF19D3B}" type="datetimeFigureOut">
              <a:rPr lang="en-US" smtClean="0"/>
              <a:t>8/1/2015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5FCB38-D151-41E3-BF32-B2CAE204E185}" type="slidenum">
              <a:rPr lang="en-US" smtClean="0"/>
              <a:t>‹#›</a:t>
            </a:fld>
            <a:endParaRPr lang="en-US"/>
          </a:p>
        </p:txBody>
      </p:sp>
    </p:spTree>
    <p:extLst>
      <p:ext uri="{BB962C8B-B14F-4D97-AF65-F5344CB8AC3E}">
        <p14:creationId xmlns:p14="http://schemas.microsoft.com/office/powerpoint/2010/main" val="4015662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64D5FE-EF93-42FE-B73F-FF532DF19D3B}" type="datetimeFigureOut">
              <a:rPr lang="en-US" smtClean="0"/>
              <a:t>8/1/2015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5FCB38-D151-41E3-BF32-B2CAE204E185}" type="slidenum">
              <a:rPr lang="en-US" smtClean="0"/>
              <a:t>‹#›</a:t>
            </a:fld>
            <a:endParaRPr lang="en-US"/>
          </a:p>
        </p:txBody>
      </p:sp>
    </p:spTree>
    <p:extLst>
      <p:ext uri="{BB962C8B-B14F-4D97-AF65-F5344CB8AC3E}">
        <p14:creationId xmlns:p14="http://schemas.microsoft.com/office/powerpoint/2010/main" val="1096432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64D5FE-EF93-42FE-B73F-FF532DF19D3B}" type="datetimeFigureOut">
              <a:rPr lang="en-US" smtClean="0"/>
              <a:t>8/1/2015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5FCB38-D151-41E3-BF32-B2CAE204E185}" type="slidenum">
              <a:rPr lang="en-US" smtClean="0"/>
              <a:t>‹#›</a:t>
            </a:fld>
            <a:endParaRPr lang="en-US"/>
          </a:p>
        </p:txBody>
      </p:sp>
    </p:spTree>
    <p:extLst>
      <p:ext uri="{BB962C8B-B14F-4D97-AF65-F5344CB8AC3E}">
        <p14:creationId xmlns:p14="http://schemas.microsoft.com/office/powerpoint/2010/main" val="3396428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64D5FE-EF93-42FE-B73F-FF532DF19D3B}" type="datetimeFigureOut">
              <a:rPr lang="en-US" smtClean="0"/>
              <a:t>8/1/2015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5FCB38-D151-41E3-BF32-B2CAE204E185}" type="slidenum">
              <a:rPr lang="en-US" smtClean="0"/>
              <a:t>‹#›</a:t>
            </a:fld>
            <a:endParaRPr lang="en-US"/>
          </a:p>
        </p:txBody>
      </p:sp>
    </p:spTree>
    <p:extLst>
      <p:ext uri="{BB962C8B-B14F-4D97-AF65-F5344CB8AC3E}">
        <p14:creationId xmlns:p14="http://schemas.microsoft.com/office/powerpoint/2010/main" val="3453321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64D5FE-EF93-42FE-B73F-FF532DF19D3B}" type="datetimeFigureOut">
              <a:rPr lang="en-US" smtClean="0"/>
              <a:t>8/1/2015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5FCB38-D151-41E3-BF32-B2CAE204E185}" type="slidenum">
              <a:rPr lang="en-US" smtClean="0"/>
              <a:t>‹#›</a:t>
            </a:fld>
            <a:endParaRPr lang="en-US"/>
          </a:p>
        </p:txBody>
      </p:sp>
    </p:spTree>
    <p:extLst>
      <p:ext uri="{BB962C8B-B14F-4D97-AF65-F5344CB8AC3E}">
        <p14:creationId xmlns:p14="http://schemas.microsoft.com/office/powerpoint/2010/main" val="1586295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64D5FE-EF93-42FE-B73F-FF532DF19D3B}" type="datetimeFigureOut">
              <a:rPr lang="en-US" smtClean="0"/>
              <a:t>8/1/2015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5FCB38-D151-41E3-BF32-B2CAE204E185}" type="slidenum">
              <a:rPr lang="en-US" smtClean="0"/>
              <a:t>‹#›</a:t>
            </a:fld>
            <a:endParaRPr lang="en-US"/>
          </a:p>
        </p:txBody>
      </p:sp>
    </p:spTree>
    <p:extLst>
      <p:ext uri="{BB962C8B-B14F-4D97-AF65-F5344CB8AC3E}">
        <p14:creationId xmlns:p14="http://schemas.microsoft.com/office/powerpoint/2010/main" val="730344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64D5FE-EF93-42FE-B73F-FF532DF19D3B}" type="datetimeFigureOut">
              <a:rPr lang="en-US" smtClean="0"/>
              <a:t>8/1/2015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FCB38-D151-41E3-BF32-B2CAE204E185}" type="slidenum">
              <a:rPr lang="en-US" smtClean="0"/>
              <a:t>‹#›</a:t>
            </a:fld>
            <a:endParaRPr lang="en-US"/>
          </a:p>
        </p:txBody>
      </p:sp>
    </p:spTree>
    <p:extLst>
      <p:ext uri="{BB962C8B-B14F-4D97-AF65-F5344CB8AC3E}">
        <p14:creationId xmlns:p14="http://schemas.microsoft.com/office/powerpoint/2010/main" val="1897712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5107" b="15832"/>
          <a:stretch/>
        </p:blipFill>
        <p:spPr bwMode="auto">
          <a:xfrm>
            <a:off x="76200" y="0"/>
            <a:ext cx="8991600"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768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194977"/>
            <a:ext cx="8839199" cy="6468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8816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8610600" cy="6477000"/>
          </a:xfrm>
          <a:prstGeom prst="rect">
            <a:avLst/>
          </a:prstGeom>
        </p:spPr>
      </p:pic>
      <p:sp>
        <p:nvSpPr>
          <p:cNvPr id="5" name="TextBox 4"/>
          <p:cNvSpPr txBox="1"/>
          <p:nvPr/>
        </p:nvSpPr>
        <p:spPr>
          <a:xfrm>
            <a:off x="2057400" y="2590800"/>
            <a:ext cx="6019800" cy="3046988"/>
          </a:xfrm>
          <a:prstGeom prst="rect">
            <a:avLst/>
          </a:prstGeom>
          <a:noFill/>
        </p:spPr>
        <p:txBody>
          <a:bodyPr wrap="square" rtlCol="0">
            <a:spAutoFit/>
          </a:bodyPr>
          <a:lstStyle/>
          <a:p>
            <a:pPr algn="ctr"/>
            <a:r>
              <a:rPr lang="en-US" sz="4800" b="1" dirty="0" smtClean="0">
                <a:effectLst>
                  <a:outerShdw blurRad="38100" dist="38100" dir="2700000" algn="tl">
                    <a:srgbClr val="000000">
                      <a:alpha val="43137"/>
                    </a:srgbClr>
                  </a:outerShdw>
                </a:effectLst>
                <a:latin typeface="Bookman Old Style" panose="02050604050505020204" pitchFamily="18" charset="0"/>
              </a:rPr>
              <a:t>1) A house like Mary’s is one in which Jesus Christ is honored.</a:t>
            </a:r>
            <a:endParaRPr lang="en-US" sz="2800" b="1" dirty="0">
              <a:effectLst>
                <a:outerShdw blurRad="38100" dist="38100" dir="2700000" algn="tl">
                  <a:srgbClr val="000000">
                    <a:alpha val="43137"/>
                  </a:srgbClr>
                </a:outerShdw>
              </a:effectLst>
              <a:latin typeface="Bookman Old Style" panose="02050604050505020204" pitchFamily="18" charset="0"/>
            </a:endParaRPr>
          </a:p>
        </p:txBody>
      </p:sp>
    </p:spTree>
    <p:extLst>
      <p:ext uri="{BB962C8B-B14F-4D97-AF65-F5344CB8AC3E}">
        <p14:creationId xmlns:p14="http://schemas.microsoft.com/office/powerpoint/2010/main" val="1938285803"/>
      </p:ext>
    </p:extLst>
  </p:cSld>
  <p:clrMapOvr>
    <a:masterClrMapping/>
  </p:clrMapOvr>
  <mc:AlternateContent xmlns:mc="http://schemas.openxmlformats.org/markup-compatibility/2006" xmlns:p14="http://schemas.microsoft.com/office/powerpoint/2010/main">
    <mc:Choice Requires="p14">
      <p:transition spd="slow" p14:dur="20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8610600" cy="6477000"/>
          </a:xfrm>
          <a:prstGeom prst="rect">
            <a:avLst/>
          </a:prstGeom>
        </p:spPr>
      </p:pic>
      <p:sp>
        <p:nvSpPr>
          <p:cNvPr id="5" name="TextBox 4"/>
          <p:cNvSpPr txBox="1"/>
          <p:nvPr/>
        </p:nvSpPr>
        <p:spPr>
          <a:xfrm>
            <a:off x="2057400" y="2590800"/>
            <a:ext cx="6019800" cy="3046988"/>
          </a:xfrm>
          <a:prstGeom prst="rect">
            <a:avLst/>
          </a:prstGeom>
          <a:noFill/>
        </p:spPr>
        <p:txBody>
          <a:bodyPr wrap="square" rtlCol="0">
            <a:spAutoFit/>
          </a:bodyPr>
          <a:lstStyle/>
          <a:p>
            <a:pPr algn="ctr"/>
            <a:r>
              <a:rPr lang="en-US" sz="4800" b="1" dirty="0" smtClean="0">
                <a:effectLst>
                  <a:outerShdw blurRad="38100" dist="38100" dir="2700000" algn="tl">
                    <a:srgbClr val="000000">
                      <a:alpha val="43137"/>
                    </a:srgbClr>
                  </a:outerShdw>
                </a:effectLst>
                <a:latin typeface="Bookman Old Style" panose="02050604050505020204" pitchFamily="18" charset="0"/>
              </a:rPr>
              <a:t>2) A house like Mary’s is one in which prayer is offered.</a:t>
            </a:r>
            <a:endParaRPr lang="en-US" sz="2800" b="1" dirty="0">
              <a:effectLst>
                <a:outerShdw blurRad="38100" dist="38100" dir="2700000" algn="tl">
                  <a:srgbClr val="000000">
                    <a:alpha val="43137"/>
                  </a:srgbClr>
                </a:outerShdw>
              </a:effectLst>
              <a:latin typeface="Bookman Old Style" panose="02050604050505020204" pitchFamily="18" charset="0"/>
            </a:endParaRPr>
          </a:p>
        </p:txBody>
      </p:sp>
    </p:spTree>
    <p:extLst>
      <p:ext uri="{BB962C8B-B14F-4D97-AF65-F5344CB8AC3E}">
        <p14:creationId xmlns:p14="http://schemas.microsoft.com/office/powerpoint/2010/main" val="961361882"/>
      </p:ext>
    </p:extLst>
  </p:cSld>
  <p:clrMapOvr>
    <a:masterClrMapping/>
  </p:clrMapOvr>
  <mc:AlternateContent xmlns:mc="http://schemas.openxmlformats.org/markup-compatibility/2006" xmlns:p14="http://schemas.microsoft.com/office/powerpoint/2010/main">
    <mc:Choice Requires="p14">
      <p:transition spd="slow" p14:dur="20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8610600" cy="6477000"/>
          </a:xfrm>
          <a:prstGeom prst="rect">
            <a:avLst/>
          </a:prstGeom>
        </p:spPr>
      </p:pic>
      <p:sp>
        <p:nvSpPr>
          <p:cNvPr id="5" name="TextBox 4"/>
          <p:cNvSpPr txBox="1"/>
          <p:nvPr/>
        </p:nvSpPr>
        <p:spPr>
          <a:xfrm>
            <a:off x="2057400" y="2590800"/>
            <a:ext cx="6019800" cy="3046988"/>
          </a:xfrm>
          <a:prstGeom prst="rect">
            <a:avLst/>
          </a:prstGeom>
          <a:noFill/>
        </p:spPr>
        <p:txBody>
          <a:bodyPr wrap="square" rtlCol="0">
            <a:spAutoFit/>
          </a:bodyPr>
          <a:lstStyle/>
          <a:p>
            <a:pPr algn="ctr"/>
            <a:r>
              <a:rPr lang="en-US" sz="4800" b="1" dirty="0" smtClean="0">
                <a:effectLst>
                  <a:outerShdw blurRad="38100" dist="38100" dir="2700000" algn="tl">
                    <a:srgbClr val="000000">
                      <a:alpha val="43137"/>
                    </a:srgbClr>
                  </a:outerShdw>
                </a:effectLst>
                <a:latin typeface="Bookman Old Style" panose="02050604050505020204" pitchFamily="18" charset="0"/>
              </a:rPr>
              <a:t>3) A house like Mary’s is one in which hospitality is evident.</a:t>
            </a:r>
            <a:endParaRPr lang="en-US" sz="2800" b="1" dirty="0">
              <a:effectLst>
                <a:outerShdw blurRad="38100" dist="38100" dir="2700000" algn="tl">
                  <a:srgbClr val="000000">
                    <a:alpha val="43137"/>
                  </a:srgbClr>
                </a:outerShdw>
              </a:effectLst>
              <a:latin typeface="Bookman Old Style" panose="02050604050505020204" pitchFamily="18" charset="0"/>
            </a:endParaRPr>
          </a:p>
        </p:txBody>
      </p:sp>
    </p:spTree>
    <p:extLst>
      <p:ext uri="{BB962C8B-B14F-4D97-AF65-F5344CB8AC3E}">
        <p14:creationId xmlns:p14="http://schemas.microsoft.com/office/powerpoint/2010/main" val="2283242507"/>
      </p:ext>
    </p:extLst>
  </p:cSld>
  <p:clrMapOvr>
    <a:masterClrMapping/>
  </p:clrMapOvr>
  <mc:AlternateContent xmlns:mc="http://schemas.openxmlformats.org/markup-compatibility/2006" xmlns:p14="http://schemas.microsoft.com/office/powerpoint/2010/main">
    <mc:Choice Requires="p14">
      <p:transition spd="slow" p14:dur="20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8610600" cy="6477000"/>
          </a:xfrm>
          <a:prstGeom prst="rect">
            <a:avLst/>
          </a:prstGeom>
        </p:spPr>
      </p:pic>
      <p:sp>
        <p:nvSpPr>
          <p:cNvPr id="5" name="TextBox 4"/>
          <p:cNvSpPr txBox="1"/>
          <p:nvPr/>
        </p:nvSpPr>
        <p:spPr>
          <a:xfrm>
            <a:off x="2057400" y="2590800"/>
            <a:ext cx="6400800" cy="3785652"/>
          </a:xfrm>
          <a:prstGeom prst="rect">
            <a:avLst/>
          </a:prstGeom>
          <a:noFill/>
        </p:spPr>
        <p:txBody>
          <a:bodyPr wrap="square" rtlCol="0">
            <a:spAutoFit/>
          </a:bodyPr>
          <a:lstStyle/>
          <a:p>
            <a:pPr algn="ctr"/>
            <a:r>
              <a:rPr lang="en-US" sz="4800" b="1" dirty="0" smtClean="0">
                <a:effectLst>
                  <a:outerShdw blurRad="38100" dist="38100" dir="2700000" algn="tl">
                    <a:srgbClr val="000000">
                      <a:alpha val="43137"/>
                    </a:srgbClr>
                  </a:outerShdw>
                </a:effectLst>
                <a:latin typeface="Bookman Old Style" panose="02050604050505020204" pitchFamily="18" charset="0"/>
              </a:rPr>
              <a:t>4) A house like Mary’s is one in which children are influenced positively for God.</a:t>
            </a:r>
            <a:endParaRPr lang="en-US" sz="2800" b="1" dirty="0">
              <a:effectLst>
                <a:outerShdw blurRad="38100" dist="38100" dir="2700000" algn="tl">
                  <a:srgbClr val="000000">
                    <a:alpha val="43137"/>
                  </a:srgbClr>
                </a:outerShdw>
              </a:effectLst>
              <a:latin typeface="Bookman Old Style" panose="02050604050505020204" pitchFamily="18" charset="0"/>
            </a:endParaRPr>
          </a:p>
        </p:txBody>
      </p:sp>
    </p:spTree>
    <p:extLst>
      <p:ext uri="{BB962C8B-B14F-4D97-AF65-F5344CB8AC3E}">
        <p14:creationId xmlns:p14="http://schemas.microsoft.com/office/powerpoint/2010/main" val="2053497774"/>
      </p:ext>
    </p:extLst>
  </p:cSld>
  <p:clrMapOvr>
    <a:masterClrMapping/>
  </p:clrMapOvr>
  <mc:AlternateContent xmlns:mc="http://schemas.openxmlformats.org/markup-compatibility/2006" xmlns:p14="http://schemas.microsoft.com/office/powerpoint/2010/main">
    <mc:Choice Requires="p14">
      <p:transition spd="slow" p14:dur="20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4800"/>
            <a:ext cx="8839200" cy="6400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7110991"/>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2290"/>
                                        </p:tgtEl>
                                      </p:cBhvr>
                                    </p:animEffect>
                                    <p:set>
                                      <p:cBhvr>
                                        <p:cTn id="7" dur="1" fill="hold">
                                          <p:stCondLst>
                                            <p:cond delay="1999"/>
                                          </p:stCondLst>
                                        </p:cTn>
                                        <p:tgtEl>
                                          <p:spTgt spid="122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rcRect b="2618"/>
          <a:stretch/>
        </p:blipFill>
        <p:spPr bwMode="auto">
          <a:xfrm>
            <a:off x="0" y="13855"/>
            <a:ext cx="9171709" cy="6878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0995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8610600" cy="6477000"/>
          </a:xfrm>
          <a:prstGeom prst="rect">
            <a:avLst/>
          </a:prstGeom>
        </p:spPr>
      </p:pic>
      <p:sp>
        <p:nvSpPr>
          <p:cNvPr id="5" name="TextBox 4"/>
          <p:cNvSpPr txBox="1"/>
          <p:nvPr/>
        </p:nvSpPr>
        <p:spPr>
          <a:xfrm>
            <a:off x="2057400" y="2590800"/>
            <a:ext cx="6019800" cy="3046988"/>
          </a:xfrm>
          <a:prstGeom prst="rect">
            <a:avLst/>
          </a:prstGeom>
          <a:noFill/>
        </p:spPr>
        <p:txBody>
          <a:bodyPr wrap="square" rtlCol="0">
            <a:spAutoFit/>
          </a:bodyPr>
          <a:lstStyle/>
          <a:p>
            <a:pPr algn="ctr"/>
            <a:r>
              <a:rPr lang="en-US" sz="4800" b="1" dirty="0" smtClean="0">
                <a:effectLst>
                  <a:outerShdw blurRad="38100" dist="38100" dir="2700000" algn="tl">
                    <a:srgbClr val="000000">
                      <a:alpha val="43137"/>
                    </a:srgbClr>
                  </a:outerShdw>
                </a:effectLst>
                <a:latin typeface="Bookman Old Style" panose="02050604050505020204" pitchFamily="18" charset="0"/>
              </a:rPr>
              <a:t>“Building A House Like Mary’s”</a:t>
            </a:r>
          </a:p>
          <a:p>
            <a:pPr algn="ctr"/>
            <a:r>
              <a:rPr lang="en-US" sz="2800" b="1" dirty="0" smtClean="0">
                <a:effectLst>
                  <a:outerShdw blurRad="38100" dist="38100" dir="2700000" algn="tl">
                    <a:srgbClr val="000000">
                      <a:alpha val="43137"/>
                    </a:srgbClr>
                  </a:outerShdw>
                </a:effectLst>
                <a:latin typeface="Bookman Old Style" panose="02050604050505020204" pitchFamily="18" charset="0"/>
              </a:rPr>
              <a:t>(Acts 12:1-17</a:t>
            </a:r>
            <a:r>
              <a:rPr lang="en-US" sz="4000" b="1" dirty="0" smtClean="0">
                <a:effectLst>
                  <a:outerShdw blurRad="38100" dist="38100" dir="2700000" algn="tl">
                    <a:srgbClr val="000000">
                      <a:alpha val="43137"/>
                    </a:srgbClr>
                  </a:outerShdw>
                </a:effectLst>
                <a:latin typeface="Bookman Old Style" panose="02050604050505020204" pitchFamily="18" charset="0"/>
              </a:rPr>
              <a:t>)</a:t>
            </a:r>
          </a:p>
          <a:p>
            <a:pPr algn="ctr"/>
            <a:endParaRPr lang="en-US" sz="2800" b="1" dirty="0" smtClean="0">
              <a:effectLst>
                <a:outerShdw blurRad="38100" dist="38100" dir="2700000" algn="tl">
                  <a:srgbClr val="000000">
                    <a:alpha val="43137"/>
                  </a:srgbClr>
                </a:outerShdw>
              </a:effectLst>
              <a:latin typeface="Bookman Old Style" panose="02050604050505020204" pitchFamily="18" charset="0"/>
            </a:endParaRPr>
          </a:p>
          <a:p>
            <a:pPr algn="ctr"/>
            <a:r>
              <a:rPr lang="en-US" sz="2800" b="1" dirty="0" smtClean="0">
                <a:effectLst>
                  <a:outerShdw blurRad="38100" dist="38100" dir="2700000" algn="tl">
                    <a:srgbClr val="000000">
                      <a:alpha val="43137"/>
                    </a:srgbClr>
                  </a:outerShdw>
                </a:effectLst>
                <a:latin typeface="Bookman Old Style" panose="02050604050505020204" pitchFamily="18" charset="0"/>
              </a:rPr>
              <a:t>Mark Mason          Aug. 2, 2015</a:t>
            </a:r>
            <a:endParaRPr lang="en-US" sz="2800" b="1" dirty="0">
              <a:effectLst>
                <a:outerShdw blurRad="38100" dist="38100" dir="2700000" algn="tl">
                  <a:srgbClr val="000000">
                    <a:alpha val="43137"/>
                  </a:srgbClr>
                </a:outerShdw>
              </a:effectLst>
              <a:latin typeface="Bookman Old Style" panose="02050604050505020204" pitchFamily="18" charset="0"/>
            </a:endParaRPr>
          </a:p>
        </p:txBody>
      </p:sp>
    </p:spTree>
    <p:extLst>
      <p:ext uri="{BB962C8B-B14F-4D97-AF65-F5344CB8AC3E}">
        <p14:creationId xmlns:p14="http://schemas.microsoft.com/office/powerpoint/2010/main" val="4162013267"/>
      </p:ext>
    </p:extLst>
  </p:cSld>
  <p:clrMapOvr>
    <a:masterClrMapping/>
  </p:clrMapOvr>
  <mc:AlternateContent xmlns:mc="http://schemas.openxmlformats.org/markup-compatibility/2006" xmlns:p14="http://schemas.microsoft.com/office/powerpoint/2010/main">
    <mc:Choice Requires="p14">
      <p:transition spd="slow" p14:dur="4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785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9856985"/>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55"/>
            <a:ext cx="4537569" cy="684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724400" y="304800"/>
            <a:ext cx="4267200" cy="6001643"/>
          </a:xfrm>
          <a:prstGeom prst="rect">
            <a:avLst/>
          </a:prstGeom>
          <a:noFill/>
        </p:spPr>
        <p:txBody>
          <a:bodyPr wrap="square" rtlCol="0">
            <a:spAutoFit/>
          </a:bodyPr>
          <a:lstStyle/>
          <a:p>
            <a:endParaRPr lang="en-US" baseline="30000" dirty="0" smtClean="0">
              <a:solidFill>
                <a:schemeClr val="bg1"/>
              </a:solidFill>
            </a:endParaRPr>
          </a:p>
          <a:p>
            <a:pPr algn="ctr"/>
            <a:r>
              <a:rPr lang="en-US" b="1" u="sng" dirty="0">
                <a:solidFill>
                  <a:schemeClr val="bg1"/>
                </a:solidFill>
                <a:latin typeface="Bookman Old Style" panose="02050604050505020204" pitchFamily="18" charset="0"/>
              </a:rPr>
              <a:t>Acts 12:1-5</a:t>
            </a:r>
          </a:p>
          <a:p>
            <a:endParaRPr lang="en-US" baseline="30000" dirty="0">
              <a:solidFill>
                <a:schemeClr val="bg1"/>
              </a:solidFill>
              <a:latin typeface="Bookman Old Style" panose="02050604050505020204" pitchFamily="18" charset="0"/>
            </a:endParaRPr>
          </a:p>
          <a:p>
            <a:pPr algn="ctr"/>
            <a:r>
              <a:rPr lang="en-US" b="1" i="1" baseline="30000" dirty="0" smtClean="0">
                <a:solidFill>
                  <a:schemeClr val="bg1"/>
                </a:solidFill>
                <a:latin typeface="Bookman Old Style" panose="02050604050505020204" pitchFamily="18" charset="0"/>
              </a:rPr>
              <a:t>1</a:t>
            </a:r>
            <a:r>
              <a:rPr lang="en-US" b="1" i="1" dirty="0" smtClean="0">
                <a:solidFill>
                  <a:schemeClr val="bg1"/>
                </a:solidFill>
                <a:latin typeface="Bookman Old Style" panose="02050604050505020204" pitchFamily="18" charset="0"/>
              </a:rPr>
              <a:t>About </a:t>
            </a:r>
            <a:r>
              <a:rPr lang="en-US" b="1" i="1" dirty="0">
                <a:solidFill>
                  <a:schemeClr val="bg1"/>
                </a:solidFill>
                <a:latin typeface="Bookman Old Style" panose="02050604050505020204" pitchFamily="18" charset="0"/>
              </a:rPr>
              <a:t>that time Herod the king laid violent hands on some who belonged to the church. </a:t>
            </a:r>
            <a:endParaRPr lang="en-US" b="1" i="1" dirty="0" smtClean="0">
              <a:solidFill>
                <a:schemeClr val="bg1"/>
              </a:solidFill>
              <a:latin typeface="Bookman Old Style" panose="02050604050505020204" pitchFamily="18" charset="0"/>
            </a:endParaRPr>
          </a:p>
          <a:p>
            <a:pPr algn="ctr"/>
            <a:r>
              <a:rPr lang="en-US" b="1" i="1" baseline="30000" dirty="0" smtClean="0">
                <a:solidFill>
                  <a:schemeClr val="bg1"/>
                </a:solidFill>
                <a:latin typeface="Bookman Old Style" panose="02050604050505020204" pitchFamily="18" charset="0"/>
              </a:rPr>
              <a:t>2</a:t>
            </a:r>
            <a:r>
              <a:rPr lang="en-US" b="1" i="1" baseline="30000" dirty="0">
                <a:solidFill>
                  <a:schemeClr val="bg1"/>
                </a:solidFill>
                <a:latin typeface="Bookman Old Style" panose="02050604050505020204" pitchFamily="18" charset="0"/>
              </a:rPr>
              <a:t> </a:t>
            </a:r>
            <a:r>
              <a:rPr lang="en-US" b="1" i="1" dirty="0">
                <a:solidFill>
                  <a:schemeClr val="bg1"/>
                </a:solidFill>
                <a:latin typeface="Bookman Old Style" panose="02050604050505020204" pitchFamily="18" charset="0"/>
              </a:rPr>
              <a:t>He killed James the brother of John with the sword, </a:t>
            </a:r>
          </a:p>
          <a:p>
            <a:pPr algn="ctr"/>
            <a:r>
              <a:rPr lang="en-US" b="1" i="1" baseline="30000" dirty="0" smtClean="0">
                <a:solidFill>
                  <a:schemeClr val="bg1"/>
                </a:solidFill>
                <a:latin typeface="Bookman Old Style" panose="02050604050505020204" pitchFamily="18" charset="0"/>
              </a:rPr>
              <a:t>3</a:t>
            </a:r>
            <a:r>
              <a:rPr lang="en-US" b="1" i="1" baseline="30000" dirty="0">
                <a:solidFill>
                  <a:schemeClr val="bg1"/>
                </a:solidFill>
                <a:latin typeface="Bookman Old Style" panose="02050604050505020204" pitchFamily="18" charset="0"/>
              </a:rPr>
              <a:t> </a:t>
            </a:r>
            <a:r>
              <a:rPr lang="en-US" b="1" i="1" dirty="0">
                <a:solidFill>
                  <a:schemeClr val="bg1"/>
                </a:solidFill>
                <a:latin typeface="Bookman Old Style" panose="02050604050505020204" pitchFamily="18" charset="0"/>
              </a:rPr>
              <a:t>and when he saw that it pleased the Jews, he proceeded to arrest Peter also. This was during the days of Unleavened Bread. </a:t>
            </a:r>
            <a:endParaRPr lang="en-US" b="1" i="1" dirty="0" smtClean="0">
              <a:solidFill>
                <a:schemeClr val="bg1"/>
              </a:solidFill>
              <a:latin typeface="Bookman Old Style" panose="02050604050505020204" pitchFamily="18" charset="0"/>
            </a:endParaRPr>
          </a:p>
          <a:p>
            <a:pPr algn="ctr"/>
            <a:r>
              <a:rPr lang="en-US" b="1" i="1" baseline="30000" dirty="0" smtClean="0">
                <a:solidFill>
                  <a:schemeClr val="bg1"/>
                </a:solidFill>
                <a:latin typeface="Bookman Old Style" panose="02050604050505020204" pitchFamily="18" charset="0"/>
              </a:rPr>
              <a:t>4</a:t>
            </a:r>
            <a:r>
              <a:rPr lang="en-US" b="1" i="1" baseline="30000" dirty="0">
                <a:solidFill>
                  <a:schemeClr val="bg1"/>
                </a:solidFill>
                <a:latin typeface="Bookman Old Style" panose="02050604050505020204" pitchFamily="18" charset="0"/>
              </a:rPr>
              <a:t> </a:t>
            </a:r>
            <a:r>
              <a:rPr lang="en-US" b="1" i="1" dirty="0">
                <a:solidFill>
                  <a:schemeClr val="bg1"/>
                </a:solidFill>
                <a:latin typeface="Bookman Old Style" panose="02050604050505020204" pitchFamily="18" charset="0"/>
              </a:rPr>
              <a:t>And when he had seized him, he put him in prison, delivering him over to four squads of soldiers to guard him, intending after the Passover to bring him out to the people. </a:t>
            </a:r>
            <a:endParaRPr lang="en-US" b="1" i="1" dirty="0" smtClean="0">
              <a:solidFill>
                <a:schemeClr val="bg1"/>
              </a:solidFill>
              <a:latin typeface="Bookman Old Style" panose="02050604050505020204" pitchFamily="18" charset="0"/>
            </a:endParaRPr>
          </a:p>
          <a:p>
            <a:pPr algn="ctr"/>
            <a:r>
              <a:rPr lang="en-US" b="1" i="1" baseline="30000" dirty="0" smtClean="0">
                <a:solidFill>
                  <a:schemeClr val="bg1"/>
                </a:solidFill>
                <a:latin typeface="Bookman Old Style" panose="02050604050505020204" pitchFamily="18" charset="0"/>
              </a:rPr>
              <a:t>5</a:t>
            </a:r>
            <a:r>
              <a:rPr lang="en-US" b="1" i="1" baseline="30000" dirty="0">
                <a:solidFill>
                  <a:schemeClr val="bg1"/>
                </a:solidFill>
                <a:latin typeface="Bookman Old Style" panose="02050604050505020204" pitchFamily="18" charset="0"/>
              </a:rPr>
              <a:t> </a:t>
            </a:r>
            <a:r>
              <a:rPr lang="en-US" b="1" i="1" dirty="0">
                <a:solidFill>
                  <a:schemeClr val="bg1"/>
                </a:solidFill>
                <a:latin typeface="Bookman Old Style" panose="02050604050505020204" pitchFamily="18" charset="0"/>
              </a:rPr>
              <a:t>So Peter was kept in prison, but earnest prayer for him was made to God by the church.</a:t>
            </a:r>
          </a:p>
        </p:txBody>
      </p:sp>
    </p:spTree>
    <p:extLst>
      <p:ext uri="{BB962C8B-B14F-4D97-AF65-F5344CB8AC3E}">
        <p14:creationId xmlns:p14="http://schemas.microsoft.com/office/powerpoint/2010/main" val="360889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057400"/>
            <a:ext cx="8839200" cy="470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1000" y="381000"/>
            <a:ext cx="8382000" cy="1569660"/>
          </a:xfrm>
          <a:prstGeom prst="rect">
            <a:avLst/>
          </a:prstGeom>
          <a:noFill/>
        </p:spPr>
        <p:txBody>
          <a:bodyPr wrap="square" rtlCol="0">
            <a:spAutoFit/>
          </a:bodyPr>
          <a:lstStyle/>
          <a:p>
            <a:pPr algn="ctr"/>
            <a:r>
              <a:rPr lang="en-US" sz="2400" b="1" i="1" dirty="0" smtClean="0">
                <a:solidFill>
                  <a:schemeClr val="bg1"/>
                </a:solidFill>
                <a:latin typeface="Bookman Old Style" panose="02050604050505020204" pitchFamily="18" charset="0"/>
              </a:rPr>
              <a:t>When </a:t>
            </a:r>
            <a:r>
              <a:rPr lang="en-US" sz="2400" b="1" i="1" dirty="0">
                <a:solidFill>
                  <a:schemeClr val="bg1"/>
                </a:solidFill>
                <a:latin typeface="Bookman Old Style" panose="02050604050505020204" pitchFamily="18" charset="0"/>
              </a:rPr>
              <a:t>he realized this, he went to the house of Mary, the mother of John whose other name was Mark, where many were gathered together and were praying.</a:t>
            </a:r>
          </a:p>
        </p:txBody>
      </p:sp>
    </p:spTree>
    <p:extLst>
      <p:ext uri="{BB962C8B-B14F-4D97-AF65-F5344CB8AC3E}">
        <p14:creationId xmlns:p14="http://schemas.microsoft.com/office/powerpoint/2010/main" val="1961291406"/>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52400" y="685800"/>
            <a:ext cx="8839200" cy="5632311"/>
          </a:xfrm>
          <a:prstGeom prst="rect">
            <a:avLst/>
          </a:prstGeom>
          <a:solidFill>
            <a:schemeClr val="tx1">
              <a:alpha val="50000"/>
            </a:schemeClr>
          </a:solidFill>
        </p:spPr>
        <p:txBody>
          <a:bodyPr wrap="square">
            <a:spAutoFit/>
          </a:bodyPr>
          <a:lstStyle/>
          <a:p>
            <a:pPr algn="ctr"/>
            <a:r>
              <a:rPr lang="en-US" sz="2000" b="1" u="sng" dirty="0" smtClean="0">
                <a:solidFill>
                  <a:schemeClr val="bg1"/>
                </a:solidFill>
                <a:latin typeface="Bookman Old Style" panose="02050604050505020204" pitchFamily="18" charset="0"/>
              </a:rPr>
              <a:t>Acts 12:12-17</a:t>
            </a:r>
          </a:p>
          <a:p>
            <a:pPr algn="ctr"/>
            <a:endParaRPr lang="en-US" sz="2000" dirty="0">
              <a:solidFill>
                <a:schemeClr val="bg1"/>
              </a:solidFill>
              <a:latin typeface="Bookman Old Style" panose="02050604050505020204" pitchFamily="18" charset="0"/>
            </a:endParaRPr>
          </a:p>
          <a:p>
            <a:pPr algn="ctr"/>
            <a:r>
              <a:rPr lang="en-US" sz="2000" b="1" i="1" dirty="0" smtClean="0">
                <a:solidFill>
                  <a:schemeClr val="bg1"/>
                </a:solidFill>
                <a:effectLst>
                  <a:outerShdw blurRad="38100" dist="38100" dir="2700000" algn="tl">
                    <a:srgbClr val="000000">
                      <a:alpha val="43137"/>
                    </a:srgbClr>
                  </a:outerShdw>
                </a:effectLst>
                <a:latin typeface="Bookman Old Style" panose="02050604050505020204" pitchFamily="18" charset="0"/>
              </a:rPr>
              <a:t>12 When he realized this, he went to the house of Mary, the mother of John whose other name was Mark, where many were gathered together and were praying. </a:t>
            </a:r>
          </a:p>
          <a:p>
            <a:pPr algn="ctr"/>
            <a:r>
              <a:rPr lang="en-US" sz="2000" b="1" i="1" dirty="0" smtClean="0">
                <a:solidFill>
                  <a:schemeClr val="bg1"/>
                </a:solidFill>
                <a:effectLst>
                  <a:outerShdw blurRad="38100" dist="38100" dir="2700000" algn="tl">
                    <a:srgbClr val="000000">
                      <a:alpha val="43137"/>
                    </a:srgbClr>
                  </a:outerShdw>
                </a:effectLst>
                <a:latin typeface="Bookman Old Style" panose="02050604050505020204" pitchFamily="18" charset="0"/>
              </a:rPr>
              <a:t>13 And when he knocked at the door of the gateway, a servant girl named Rhoda came to answer. </a:t>
            </a:r>
          </a:p>
          <a:p>
            <a:pPr algn="ctr"/>
            <a:r>
              <a:rPr lang="en-US" sz="2000" b="1" i="1" dirty="0" smtClean="0">
                <a:solidFill>
                  <a:schemeClr val="bg1"/>
                </a:solidFill>
                <a:effectLst>
                  <a:outerShdw blurRad="38100" dist="38100" dir="2700000" algn="tl">
                    <a:srgbClr val="000000">
                      <a:alpha val="43137"/>
                    </a:srgbClr>
                  </a:outerShdw>
                </a:effectLst>
                <a:latin typeface="Bookman Old Style" panose="02050604050505020204" pitchFamily="18" charset="0"/>
              </a:rPr>
              <a:t>14 Recognizing Peter's voice, in her joy she did not open the gate but ran in and reported that Peter was standing at the gate. </a:t>
            </a:r>
          </a:p>
          <a:p>
            <a:pPr algn="ctr"/>
            <a:r>
              <a:rPr lang="en-US" sz="2000" b="1" i="1" dirty="0" smtClean="0">
                <a:solidFill>
                  <a:schemeClr val="bg1"/>
                </a:solidFill>
                <a:effectLst>
                  <a:outerShdw blurRad="38100" dist="38100" dir="2700000" algn="tl">
                    <a:srgbClr val="000000">
                      <a:alpha val="43137"/>
                    </a:srgbClr>
                  </a:outerShdw>
                </a:effectLst>
                <a:latin typeface="Bookman Old Style" panose="02050604050505020204" pitchFamily="18" charset="0"/>
              </a:rPr>
              <a:t>15 They said to her, “You are out of your mind.” But she kept insisting that it was so, and they kept saying, “It is his angel!” </a:t>
            </a:r>
          </a:p>
          <a:p>
            <a:pPr algn="ctr"/>
            <a:r>
              <a:rPr lang="en-US" sz="2000" b="1" i="1" dirty="0" smtClean="0">
                <a:solidFill>
                  <a:schemeClr val="bg1"/>
                </a:solidFill>
                <a:effectLst>
                  <a:outerShdw blurRad="38100" dist="38100" dir="2700000" algn="tl">
                    <a:srgbClr val="000000">
                      <a:alpha val="43137"/>
                    </a:srgbClr>
                  </a:outerShdw>
                </a:effectLst>
                <a:latin typeface="Bookman Old Style" panose="02050604050505020204" pitchFamily="18" charset="0"/>
              </a:rPr>
              <a:t>16 But Peter continued knocking, and when they opened, they saw him and were amazed. </a:t>
            </a:r>
          </a:p>
          <a:p>
            <a:pPr algn="ctr"/>
            <a:r>
              <a:rPr lang="en-US" sz="2000" b="1" i="1" dirty="0" smtClean="0">
                <a:solidFill>
                  <a:schemeClr val="bg1"/>
                </a:solidFill>
                <a:effectLst>
                  <a:outerShdw blurRad="38100" dist="38100" dir="2700000" algn="tl">
                    <a:srgbClr val="000000">
                      <a:alpha val="43137"/>
                    </a:srgbClr>
                  </a:outerShdw>
                </a:effectLst>
                <a:latin typeface="Bookman Old Style" panose="02050604050505020204" pitchFamily="18" charset="0"/>
              </a:rPr>
              <a:t>17 But motioning to them with his hand to be silent, he described to them how the Lord had brought him out of the prison. And he said, “Tell these things to James and to the brothers.” Then he departed and went to another place.</a:t>
            </a:r>
            <a:endParaRPr lang="en-US" sz="2000" b="1" i="1" dirty="0">
              <a:solidFill>
                <a:schemeClr val="bg1"/>
              </a:solidFill>
              <a:effectLst>
                <a:outerShdw blurRad="38100" dist="38100" dir="2700000" algn="tl">
                  <a:srgbClr val="000000">
                    <a:alpha val="43137"/>
                  </a:srgbClr>
                </a:outerShdw>
              </a:effectLst>
              <a:latin typeface="Bookman Old Style" panose="02050604050505020204" pitchFamily="18" charset="0"/>
            </a:endParaRPr>
          </a:p>
        </p:txBody>
      </p:sp>
    </p:spTree>
    <p:extLst>
      <p:ext uri="{BB962C8B-B14F-4D97-AF65-F5344CB8AC3E}">
        <p14:creationId xmlns:p14="http://schemas.microsoft.com/office/powerpoint/2010/main" val="14346910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247" y="152400"/>
            <a:ext cx="8781506"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95894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13" y="228600"/>
            <a:ext cx="8737973"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8493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377</TotalTime>
  <Words>301</Words>
  <Application>Microsoft Office PowerPoint</Application>
  <PresentationFormat>On-screen Show (4:3)</PresentationFormat>
  <Paragraphs>27</Paragraphs>
  <Slides>15</Slides>
  <Notes>2</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Eckhart</dc:creator>
  <cp:lastModifiedBy>John Eckhart</cp:lastModifiedBy>
  <cp:revision>15</cp:revision>
  <dcterms:created xsi:type="dcterms:W3CDTF">2015-08-01T15:33:40Z</dcterms:created>
  <dcterms:modified xsi:type="dcterms:W3CDTF">2015-08-02T00:50:10Z</dcterms:modified>
</cp:coreProperties>
</file>