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2" r:id="rId2"/>
    <p:sldId id="273" r:id="rId3"/>
    <p:sldId id="271"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74" r:id="rId19"/>
    <p:sldId id="269" r:id="rId20"/>
    <p:sldId id="275" r:id="rId21"/>
    <p:sldId id="276" r:id="rId22"/>
    <p:sldId id="277" r:id="rId23"/>
    <p:sldId id="278" r:id="rId24"/>
    <p:sldId id="279" r:id="rId25"/>
    <p:sldId id="280" r:id="rId26"/>
    <p:sldId id="281" r:id="rId27"/>
    <p:sldId id="282" r:id="rId28"/>
    <p:sldId id="283" r:id="rId29"/>
    <p:sldId id="285" r:id="rId30"/>
    <p:sldId id="284" r:id="rId31"/>
    <p:sldId id="286" r:id="rId32"/>
    <p:sldId id="287" r:id="rId33"/>
    <p:sldId id="288" r:id="rId34"/>
    <p:sldId id="289" r:id="rId35"/>
    <p:sldId id="290" r:id="rId36"/>
    <p:sldId id="291" r:id="rId37"/>
    <p:sldId id="29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D1B941-EEC4-422C-BB35-C5147D3D5F73}" type="datetimeFigureOut">
              <a:rPr lang="en-US" smtClean="0"/>
              <a:t>9/12/2015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C79E6F-6CDE-463C-BC6D-4474B0C56E38}" type="slidenum">
              <a:rPr lang="en-US" smtClean="0"/>
              <a:t>‹#›</a:t>
            </a:fld>
            <a:endParaRPr lang="en-US"/>
          </a:p>
        </p:txBody>
      </p:sp>
    </p:spTree>
    <p:extLst>
      <p:ext uri="{BB962C8B-B14F-4D97-AF65-F5344CB8AC3E}">
        <p14:creationId xmlns:p14="http://schemas.microsoft.com/office/powerpoint/2010/main" val="1538328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79E6F-6CDE-463C-BC6D-4474B0C56E38}" type="slidenum">
              <a:rPr lang="en-US" smtClean="0"/>
              <a:t>13</a:t>
            </a:fld>
            <a:endParaRPr lang="en-US"/>
          </a:p>
        </p:txBody>
      </p:sp>
    </p:spTree>
    <p:extLst>
      <p:ext uri="{BB962C8B-B14F-4D97-AF65-F5344CB8AC3E}">
        <p14:creationId xmlns:p14="http://schemas.microsoft.com/office/powerpoint/2010/main" val="181355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79E6F-6CDE-463C-BC6D-4474B0C56E38}" type="slidenum">
              <a:rPr lang="en-US" smtClean="0"/>
              <a:t>18</a:t>
            </a:fld>
            <a:endParaRPr lang="en-US"/>
          </a:p>
        </p:txBody>
      </p:sp>
    </p:spTree>
    <p:extLst>
      <p:ext uri="{BB962C8B-B14F-4D97-AF65-F5344CB8AC3E}">
        <p14:creationId xmlns:p14="http://schemas.microsoft.com/office/powerpoint/2010/main" val="181355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13174A-90DD-42EF-8D28-A9472D3020EA}"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199420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3174A-90DD-42EF-8D28-A9472D3020EA}"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1315211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3174A-90DD-42EF-8D28-A9472D3020EA}"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326191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3174A-90DD-42EF-8D28-A9472D3020EA}"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326792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13174A-90DD-42EF-8D28-A9472D3020EA}"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217475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13174A-90DD-42EF-8D28-A9472D3020EA}" type="datetimeFigureOut">
              <a:rPr lang="en-US" smtClean="0"/>
              <a:t>9/12/2015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312487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13174A-90DD-42EF-8D28-A9472D3020EA}" type="datetimeFigureOut">
              <a:rPr lang="en-US" smtClean="0"/>
              <a:t>9/12/2015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83987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13174A-90DD-42EF-8D28-A9472D3020EA}" type="datetimeFigureOut">
              <a:rPr lang="en-US" smtClean="0"/>
              <a:t>9/12/2015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397768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3174A-90DD-42EF-8D28-A9472D3020EA}" type="datetimeFigureOut">
              <a:rPr lang="en-US" smtClean="0"/>
              <a:t>9/12/2015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3800697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3174A-90DD-42EF-8D28-A9472D3020EA}" type="datetimeFigureOut">
              <a:rPr lang="en-US" smtClean="0"/>
              <a:t>9/12/2015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74946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13174A-90DD-42EF-8D28-A9472D3020EA}" type="datetimeFigureOut">
              <a:rPr lang="en-US" smtClean="0"/>
              <a:t>9/12/2015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BF9249-A55E-40D3-9E43-399EBE0ACBE9}" type="slidenum">
              <a:rPr lang="en-US" smtClean="0"/>
              <a:t>‹#›</a:t>
            </a:fld>
            <a:endParaRPr lang="en-US"/>
          </a:p>
        </p:txBody>
      </p:sp>
    </p:spTree>
    <p:extLst>
      <p:ext uri="{BB962C8B-B14F-4D97-AF65-F5344CB8AC3E}">
        <p14:creationId xmlns:p14="http://schemas.microsoft.com/office/powerpoint/2010/main" val="54290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3174A-90DD-42EF-8D28-A9472D3020EA}" type="datetimeFigureOut">
              <a:rPr lang="en-US" smtClean="0"/>
              <a:t>9/12/2015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F9249-A55E-40D3-9E43-399EBE0ACBE9}" type="slidenum">
              <a:rPr lang="en-US" smtClean="0"/>
              <a:t>‹#›</a:t>
            </a:fld>
            <a:endParaRPr lang="en-US"/>
          </a:p>
        </p:txBody>
      </p:sp>
    </p:spTree>
    <p:extLst>
      <p:ext uri="{BB962C8B-B14F-4D97-AF65-F5344CB8AC3E}">
        <p14:creationId xmlns:p14="http://schemas.microsoft.com/office/powerpoint/2010/main" val="1750731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3" y="0"/>
            <a:ext cx="9143999" cy="687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41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 y="152400"/>
            <a:ext cx="9001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3206245"/>
            <a:ext cx="8458200" cy="3539430"/>
          </a:xfrm>
          <a:prstGeom prst="rect">
            <a:avLst/>
          </a:prstGeom>
          <a:noFill/>
        </p:spPr>
        <p:txBody>
          <a:bodyPr wrap="square" rtlCol="0">
            <a:spAutoFit/>
          </a:bodyPr>
          <a:lstStyle/>
          <a:p>
            <a:pPr algn="ctr"/>
            <a:r>
              <a:rPr lang="en-US" sz="2800" b="1" i="1" baseline="30000" dirty="0" smtClean="0">
                <a:latin typeface="Times New Roman" panose="02020603050405020304" pitchFamily="18" charset="0"/>
                <a:cs typeface="Times New Roman" panose="02020603050405020304" pitchFamily="18" charset="0"/>
              </a:rPr>
              <a:t>17</a:t>
            </a:r>
            <a:r>
              <a:rPr lang="en-US" sz="2800" b="1" i="1" baseline="30000"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And to Adam he said,</a:t>
            </a:r>
          </a:p>
          <a:p>
            <a:pPr algn="ctr"/>
            <a:r>
              <a:rPr lang="en-US" sz="2800" b="1" i="1" dirty="0">
                <a:latin typeface="Times New Roman" panose="02020603050405020304" pitchFamily="18" charset="0"/>
                <a:cs typeface="Times New Roman" panose="02020603050405020304" pitchFamily="18" charset="0"/>
              </a:rPr>
              <a:t>“Because you have listened to the voice of your wife</a:t>
            </a:r>
            <a:br>
              <a:rPr lang="en-US" sz="2800" b="1" i="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    and have eaten of the tree</a:t>
            </a:r>
            <a:br>
              <a:rPr lang="en-US" sz="2800" b="1" i="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of which I commanded you,</a:t>
            </a:r>
            <a:br>
              <a:rPr lang="en-US" sz="2800" b="1" i="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    ‘You shall not eat of it,’</a:t>
            </a:r>
            <a:br>
              <a:rPr lang="en-US" sz="2800" b="1" i="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cursed is the ground because of you;</a:t>
            </a:r>
            <a:br>
              <a:rPr lang="en-US" sz="2800" b="1" i="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    in pain you shall eat of it all the days of your life;</a:t>
            </a:r>
            <a:br>
              <a:rPr lang="en-US" sz="2800" b="1" i="1" dirty="0">
                <a:latin typeface="Times New Roman" panose="02020603050405020304" pitchFamily="18" charset="0"/>
                <a:cs typeface="Times New Roman" panose="02020603050405020304" pitchFamily="18" charset="0"/>
              </a:rPr>
            </a:b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804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 y="152400"/>
            <a:ext cx="9001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3206245"/>
            <a:ext cx="8458200" cy="523220"/>
          </a:xfrm>
          <a:prstGeom prst="rect">
            <a:avLst/>
          </a:prstGeom>
          <a:noFill/>
        </p:spPr>
        <p:txBody>
          <a:bodyPr wrap="square" rtlCol="0">
            <a:spAutoFit/>
          </a:bodyPr>
          <a:lstStyle/>
          <a:p>
            <a:pPr algn="ctr"/>
            <a:r>
              <a:rPr lang="en-US" sz="2800" b="1" i="1" baseline="30000" dirty="0" smtClean="0">
                <a:latin typeface="Times New Roman" panose="02020603050405020304" pitchFamily="18" charset="0"/>
                <a:cs typeface="Times New Roman" panose="02020603050405020304" pitchFamily="18" charset="0"/>
              </a:rPr>
              <a:t>18</a:t>
            </a:r>
            <a:r>
              <a:rPr lang="en-US" sz="2800" b="1" i="1" baseline="30000"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thorns and thistles it shall bring forth for you;</a:t>
            </a:r>
          </a:p>
        </p:txBody>
      </p:sp>
      <p:sp>
        <p:nvSpPr>
          <p:cNvPr id="2" name="TextBox 1"/>
          <p:cNvSpPr txBox="1"/>
          <p:nvPr/>
        </p:nvSpPr>
        <p:spPr>
          <a:xfrm>
            <a:off x="4572000" y="3962400"/>
            <a:ext cx="4038600"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GENESIS 3:16-18a</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5296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52399" y="152400"/>
            <a:ext cx="8856453"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08087"/>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29571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38544"/>
            <a:ext cx="4419601" cy="313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27" y="3429000"/>
            <a:ext cx="4288783"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463636"/>
            <a:ext cx="4419600" cy="324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9834328">
            <a:off x="1408248" y="2551836"/>
            <a:ext cx="6327502" cy="1754326"/>
          </a:xfrm>
          <a:prstGeom prst="rect">
            <a:avLst/>
          </a:prstGeom>
          <a:solidFill>
            <a:schemeClr val="bg1"/>
          </a:solid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Why Do Such Awful </a:t>
            </a:r>
          </a:p>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Things Happen?</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162962"/>
      </p:ext>
    </p:extLst>
  </p:cSld>
  <p:clrMapOvr>
    <a:masterClrMapping/>
  </p:clrMapOvr>
  <mc:AlternateContent xmlns:mc="http://schemas.openxmlformats.org/markup-compatibility/2006">
    <mc:Choice xmlns:p14="http://schemas.microsoft.com/office/powerpoint/2010/main" Requires="p14">
      <p:transition spd="slow" p14:dur="3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2400" y="129309"/>
            <a:ext cx="8857243" cy="657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43912" y="3886200"/>
            <a:ext cx="7674217" cy="2308324"/>
          </a:xfrm>
          <a:prstGeom prst="rect">
            <a:avLst/>
          </a:prstGeom>
          <a:solidFill>
            <a:schemeClr val="bg1">
              <a:lumMod val="75000"/>
              <a:alpha val="73000"/>
            </a:schemeClr>
          </a:solidFill>
        </p:spPr>
        <p:txBody>
          <a:bodyPr wrap="none" lIns="91440" tIns="45720" rIns="91440" bIns="45720">
            <a:spAutoFit/>
          </a:bodyPr>
          <a:lstStyle/>
          <a:p>
            <a:pPr algn="ctr"/>
            <a:r>
              <a:rPr lang="en-US" sz="7200" b="1" cap="none" spc="0" dirty="0" smtClean="0">
                <a:ln w="17780" cmpd="sng">
                  <a:solidFill>
                    <a:srgbClr val="FFFFFF"/>
                  </a:solidFill>
                  <a:prstDash val="solid"/>
                  <a:miter lim="800000"/>
                </a:ln>
                <a:effectLst>
                  <a:outerShdw blurRad="50800" algn="tl" rotWithShape="0">
                    <a:srgbClr val="000000"/>
                  </a:outerShdw>
                </a:effectLst>
                <a:latin typeface="Times New Roman" panose="02020603050405020304" pitchFamily="18" charset="0"/>
                <a:cs typeface="Times New Roman" panose="02020603050405020304" pitchFamily="18" charset="0"/>
              </a:rPr>
              <a:t>We live in a fallen, </a:t>
            </a:r>
          </a:p>
          <a:p>
            <a:pPr algn="ctr"/>
            <a:r>
              <a:rPr lang="en-US" sz="7200" b="1" cap="none" spc="0" dirty="0" smtClean="0">
                <a:ln w="17780" cmpd="sng">
                  <a:solidFill>
                    <a:srgbClr val="FFFFFF"/>
                  </a:solidFill>
                  <a:prstDash val="solid"/>
                  <a:miter lim="800000"/>
                </a:ln>
                <a:effectLst>
                  <a:outerShdw blurRad="50800" algn="tl" rotWithShape="0">
                    <a:srgbClr val="000000"/>
                  </a:outerShdw>
                </a:effectLst>
                <a:latin typeface="Times New Roman" panose="02020603050405020304" pitchFamily="18" charset="0"/>
                <a:cs typeface="Times New Roman" panose="02020603050405020304" pitchFamily="18" charset="0"/>
              </a:rPr>
              <a:t>sin-twisted world!</a:t>
            </a:r>
            <a:endParaRPr lang="en-US" sz="7200" b="1" cap="none" spc="0" dirty="0">
              <a:ln w="17780" cmpd="sng">
                <a:solidFill>
                  <a:srgbClr val="FFFFFF"/>
                </a:solidFill>
                <a:prstDash val="solid"/>
                <a:miter lim="800000"/>
              </a:ln>
              <a:effectLst>
                <a:outerShdw blurRad="50800" algn="tl" rotWithShape="0">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985182"/>
      </p:ext>
    </p:extLst>
  </p:cSld>
  <p:clrMapOvr>
    <a:masterClrMapping/>
  </p:clrMapOvr>
  <mc:AlternateContent xmlns:mc="http://schemas.openxmlformats.org/markup-compatibility/2006">
    <mc:Choice xmlns:p14="http://schemas.microsoft.com/office/powerpoint/2010/main" Requires="p14">
      <p:transition spd="slow" p14:dur="3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Romans </a:t>
            </a:r>
            <a:r>
              <a:rPr lang="en-US" b="1" dirty="0">
                <a:latin typeface="Times New Roman" panose="02020603050405020304" pitchFamily="18" charset="0"/>
                <a:cs typeface="Times New Roman" panose="02020603050405020304" pitchFamily="18" charset="0"/>
              </a:rPr>
              <a:t>8:18-26 (ESV)</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en-US" b="1" i="1" baseline="30000"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18 </a:t>
            </a:r>
            <a:r>
              <a:rPr lang="en-US" b="1" i="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I consider that the sufferings of this present time are not worth comparing with the glory that is to be revealed to us. </a:t>
            </a:r>
          </a:p>
          <a:p>
            <a:pPr marL="0" indent="0" algn="ctr">
              <a:buNone/>
            </a:pPr>
            <a:r>
              <a:rPr lang="en-US" b="1" i="1" baseline="30000"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19 </a:t>
            </a:r>
            <a:r>
              <a:rPr lang="en-US" b="1" i="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the creation waits with eager longing for the revealing of the sons of God. </a:t>
            </a:r>
          </a:p>
          <a:p>
            <a:pPr marL="0" indent="0" algn="ctr">
              <a:buNone/>
            </a:pPr>
            <a:r>
              <a:rPr lang="en-US" sz="3500"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20 </a:t>
            </a:r>
            <a:r>
              <a:rPr lang="en-US" sz="35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the creation was subjected to futility, not willingly, but because of him who subjected it, </a:t>
            </a:r>
            <a:r>
              <a:rPr lang="en-US" sz="35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hope</a:t>
            </a:r>
          </a:p>
          <a:p>
            <a:pPr marL="0" indent="0" algn="ctr">
              <a:buNone/>
            </a:pPr>
            <a:r>
              <a:rPr lang="en-US" b="1" i="1" baseline="30000"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21 </a:t>
            </a:r>
            <a:r>
              <a:rPr lang="en-US" b="1" i="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the creation itself will be set free from its bondage to corruption and obtain the freedom of the glory of the children of God. </a:t>
            </a:r>
          </a:p>
          <a:p>
            <a:pPr marL="0" indent="0" algn="ctr">
              <a:buNone/>
            </a:pP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728975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Romans </a:t>
            </a:r>
            <a:r>
              <a:rPr lang="en-US" b="1" dirty="0">
                <a:latin typeface="Times New Roman" panose="02020603050405020304" pitchFamily="18" charset="0"/>
                <a:cs typeface="Times New Roman" panose="02020603050405020304" pitchFamily="18" charset="0"/>
              </a:rPr>
              <a:t>8:18-26 (ESV)</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we know that the whole creation has been groaning together in the pains of childbirth until now.</a:t>
            </a:r>
          </a:p>
          <a:p>
            <a:pPr marL="0" indent="0" algn="ctr">
              <a:buNone/>
            </a:pPr>
            <a:r>
              <a:rPr lang="en-US" b="1" i="1" baseline="30000"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a:t>
            </a:r>
            <a:r>
              <a:rPr lang="en-US" b="1" i="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not only the creation, but we ourselves, who have the first fruits of the Spirit, groan inwardly </a:t>
            </a:r>
            <a:r>
              <a:rPr lang="en-US" b="1" i="1" dirty="0" smtClean="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a:t>
            </a:r>
            <a:r>
              <a:rPr lang="en-US" b="1" i="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we wait eagerly for adoption as sons, the redemption of our bodies. </a:t>
            </a:r>
          </a:p>
          <a:p>
            <a:pPr marL="0" indent="0" algn="ctr">
              <a:buNone/>
            </a:pPr>
            <a:r>
              <a:rPr lang="en-US" b="1" i="1" baseline="30000"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a:t>
            </a:r>
            <a:r>
              <a:rPr lang="en-US" b="1" i="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in this hope we were saved. Now hope that is seen is not hope. For who hopes for what he sees? </a:t>
            </a:r>
          </a:p>
          <a:p>
            <a:pPr marL="0" indent="0" algn="ctr">
              <a:buNone/>
            </a:pPr>
            <a:r>
              <a:rPr lang="en-US" b="1" i="1" baseline="30000"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25 </a:t>
            </a:r>
            <a:r>
              <a:rPr lang="en-US" b="1" i="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if we hope for what we do not see, we wait for it with patience.</a:t>
            </a:r>
          </a:p>
          <a:p>
            <a:pPr marL="0" indent="0" algn="ctr">
              <a:buNone/>
            </a:pP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789972"/>
            <a:ext cx="4758194" cy="3839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28800" y="2789972"/>
            <a:ext cx="4758194" cy="1446550"/>
          </a:xfrm>
          <a:prstGeom prst="rect">
            <a:avLst/>
          </a:prstGeom>
          <a:noFill/>
        </p:spPr>
        <p:txBody>
          <a:bodyPr wrap="square" lIns="91440" tIns="45720" rIns="91440" bIns="45720">
            <a:spAutoFit/>
          </a:bodyPr>
          <a:lstStyle/>
          <a:p>
            <a:pPr algn="ctr"/>
            <a:r>
              <a:rPr lang="en-US" sz="88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HOPE</a:t>
            </a:r>
            <a:endParaRPr lang="en-US" sz="88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5837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 y="152400"/>
            <a:ext cx="9001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3206245"/>
            <a:ext cx="8458200" cy="3416320"/>
          </a:xfrm>
          <a:prstGeom prst="rect">
            <a:avLst/>
          </a:prstGeom>
          <a:noFill/>
        </p:spPr>
        <p:txBody>
          <a:bodyPr wrap="square" rtlCol="0">
            <a:spAutoFit/>
          </a:bodyPr>
          <a:lstStyle/>
          <a:p>
            <a:pPr algn="ctr"/>
            <a:r>
              <a:rPr lang="en-US" sz="3600" b="1" i="1" baseline="30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16 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the woman he said,</a:t>
            </a:r>
          </a:p>
          <a:p>
            <a:pPr algn="ct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will surely multiply your pain in childbearing;</a:t>
            </a:r>
            <a:b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pain you shall bring forth children.</a:t>
            </a:r>
            <a:b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desire shall be for your husband,</a:t>
            </a:r>
            <a:b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he shall rule over you</a:t>
            </a:r>
            <a:r>
              <a:rPr lang="en-US" sz="36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83923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29571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38544"/>
            <a:ext cx="4419601" cy="313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27" y="3429000"/>
            <a:ext cx="4288783"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463636"/>
            <a:ext cx="4419600" cy="324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1" y="366846"/>
            <a:ext cx="8005088" cy="6186354"/>
          </a:xfrm>
          <a:prstGeom prst="rect">
            <a:avLst/>
          </a:prstGeom>
          <a:noFill/>
          <a:ln>
            <a:noFill/>
          </a:ln>
          <a:effectLst>
            <a:outerShdw blurRad="50800" dist="50800" dir="5400000" algn="ctr" rotWithShape="0">
              <a:srgbClr val="000000">
                <a:alpha val="39000"/>
              </a:srgbClr>
            </a:outerShdw>
            <a:reflection stA="0" endPos="650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222528"/>
      </p:ext>
    </p:extLst>
  </p:cSld>
  <p:clrMapOvr>
    <a:masterClrMapping/>
  </p:clrMapOvr>
  <mc:AlternateContent xmlns:mc="http://schemas.openxmlformats.org/markup-compatibility/2006">
    <mc:Choice xmlns:p14="http://schemas.microsoft.com/office/powerpoint/2010/main" Requires="p14">
      <p:transition spd="slow" p14:dur="3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3000" fill="hold"/>
                                        <p:tgtEl>
                                          <p:spTgt spid="3074"/>
                                        </p:tgtEl>
                                        <p:attrNameLst>
                                          <p:attrName>ppt_w</p:attrName>
                                        </p:attrNameLst>
                                      </p:cBhvr>
                                      <p:tavLst>
                                        <p:tav tm="0">
                                          <p:val>
                                            <p:fltVal val="0"/>
                                          </p:val>
                                        </p:tav>
                                        <p:tav tm="100000">
                                          <p:val>
                                            <p:strVal val="#ppt_w"/>
                                          </p:val>
                                        </p:tav>
                                      </p:tavLst>
                                    </p:anim>
                                    <p:anim calcmode="lin" valueType="num">
                                      <p:cBhvr>
                                        <p:cTn id="8" dur="3000" fill="hold"/>
                                        <p:tgtEl>
                                          <p:spTgt spid="3074"/>
                                        </p:tgtEl>
                                        <p:attrNameLst>
                                          <p:attrName>ppt_h</p:attrName>
                                        </p:attrNameLst>
                                      </p:cBhvr>
                                      <p:tavLst>
                                        <p:tav tm="0">
                                          <p:val>
                                            <p:fltVal val="0"/>
                                          </p:val>
                                        </p:tav>
                                        <p:tav tm="100000">
                                          <p:val>
                                            <p:strVal val="#ppt_h"/>
                                          </p:val>
                                        </p:tav>
                                      </p:tavLst>
                                    </p:anim>
                                    <p:animEffect transition="in" filter="fade">
                                      <p:cBhvr>
                                        <p:cTn id="9" dur="3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30" y="1905000"/>
            <a:ext cx="866273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09360" y="762000"/>
            <a:ext cx="5725286"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 We Suffer?  Yes.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7" name="Rectangle 6"/>
          <p:cNvSpPr/>
          <p:nvPr/>
        </p:nvSpPr>
        <p:spPr>
          <a:xfrm>
            <a:off x="1166728" y="5257800"/>
            <a:ext cx="6865983"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But We Suffer in HOPE!</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41895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34318"/>
            <a:ext cx="8765007" cy="5437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2693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787" y="190500"/>
            <a:ext cx="689042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27472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928688"/>
            <a:ext cx="8572500" cy="500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660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 y="-2328"/>
            <a:ext cx="9144000" cy="686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5339" y="2366006"/>
            <a:ext cx="8653331" cy="4339650"/>
          </a:xfrm>
          <a:prstGeom prst="rect">
            <a:avLst/>
          </a:prstGeom>
          <a:noFill/>
        </p:spPr>
        <p:txBody>
          <a:bodyPr wrap="none" lIns="91440" tIns="45720" rIns="91440" bIns="45720">
            <a:spAutoFit/>
          </a:bodyPr>
          <a:lstStyle/>
          <a:p>
            <a:pPr algn="ctr"/>
            <a:r>
              <a:rPr lang="en-US" sz="13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WE LIVE </a:t>
            </a:r>
          </a:p>
          <a:p>
            <a:pPr algn="ctr"/>
            <a:r>
              <a:rPr lang="en-US" sz="13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IN HOPE!</a:t>
            </a:r>
            <a:endParaRPr lang="en-US" sz="13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502856"/>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Romans </a:t>
            </a:r>
            <a:r>
              <a:rPr lang="en-US" b="1" dirty="0">
                <a:latin typeface="Times New Roman" panose="02020603050405020304" pitchFamily="18" charset="0"/>
                <a:cs typeface="Times New Roman" panose="02020603050405020304" pitchFamily="18" charset="0"/>
              </a:rPr>
              <a:t>8:18-26 (ESV)</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we know that the whole </a:t>
            </a:r>
            <a:r>
              <a:rPr lang="en-US"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creation has been groaning</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together in the pains of childbirth until now.</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not only the creation, but we ourselves, who have the first fruits of the Spirit, groan inwardly as we wait eagerly for adoption as sons, the redemption of our bodies. </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in this hope we were saved. Now hope that is seen is not hope. For who hopes for what he sees? </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if we hope for what we do not see, we wait for it with patience.</a:t>
            </a:r>
          </a:p>
          <a:p>
            <a:pPr marL="0" indent="0" algn="ctr">
              <a:buNone/>
            </a:pP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7626952"/>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
            <a:ext cx="9134764" cy="685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924202"/>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68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8709" y="4038600"/>
            <a:ext cx="8001000" cy="1077218"/>
          </a:xfrm>
          <a:prstGeom prst="rect">
            <a:avLst/>
          </a:prstGeom>
          <a:noFill/>
        </p:spPr>
        <p:txBody>
          <a:bodyPr wrap="square" rtlCol="0">
            <a:spAutoFit/>
          </a:bodyPr>
          <a:lstStyle/>
          <a:p>
            <a:pPr algn="ctr"/>
            <a:r>
              <a:rPr lang="en-US" sz="32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New Heaven and A New Earth, Where Righteousness Dwells.” </a:t>
            </a:r>
            <a:endParaRPr lang="en-US" sz="32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923588"/>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Romans </a:t>
            </a:r>
            <a:r>
              <a:rPr lang="en-US" b="1" dirty="0">
                <a:latin typeface="Times New Roman" panose="02020603050405020304" pitchFamily="18" charset="0"/>
                <a:cs typeface="Times New Roman" panose="02020603050405020304" pitchFamily="18" charset="0"/>
              </a:rPr>
              <a:t>8:18-26 (ESV)</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we know that the whole creation has been groaning together in the pains of childbirth until now.</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not only the creation, </a:t>
            </a:r>
            <a:r>
              <a:rPr lang="en-US"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we ourselves</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who have the first fruits of the Spirit, </a:t>
            </a:r>
            <a:r>
              <a:rPr lang="en-US"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groan inwardly as we wait eagerly for adoption as sons, the redemption of our bodies</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in this hope we were saved. Now hope that is seen is not hope. For who hopes for what he sees? </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if we hope for what we do not see, we wait for it with patience.</a:t>
            </a:r>
          </a:p>
          <a:p>
            <a:pPr marL="0" indent="0" algn="ctr">
              <a:buNone/>
            </a:pP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48452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11694" y="0"/>
            <a:ext cx="91673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120800"/>
      </p:ext>
    </p:extLst>
  </p:cSld>
  <p:clrMapOvr>
    <a:masterClrMapping/>
  </p:clrMapOvr>
  <mc:AlternateContent xmlns:mc="http://schemas.openxmlformats.org/markup-compatibility/2006">
    <mc:Choice xmlns:p14="http://schemas.microsoft.com/office/powerpoint/2010/main" Requires="p14">
      <p:transition spd="slow" p14:dur="3000">
        <p:plus/>
      </p:transition>
    </mc:Choice>
    <mc:Fallback>
      <p:transition spd="slow">
        <p:plu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458200" cy="6063198"/>
          </a:xfrm>
          <a:prstGeom prst="rect">
            <a:avLst/>
          </a:prstGeom>
        </p:spPr>
        <p:txBody>
          <a:bodyPr wrap="square">
            <a:spAutoFit/>
          </a:bodyPr>
          <a:lstStyle/>
          <a:p>
            <a:r>
              <a:rPr lang="en-US" sz="3200" b="1" u="sng" dirty="0">
                <a:latin typeface="Times New Roman" panose="02020603050405020304" pitchFamily="18" charset="0"/>
                <a:cs typeface="Times New Roman" panose="02020603050405020304" pitchFamily="18" charset="0"/>
              </a:rPr>
              <a:t>2 Corinthians 5</a:t>
            </a:r>
            <a:r>
              <a:rPr lang="en-US" sz="3200" b="1" u="sng" dirty="0" smtClean="0">
                <a:latin typeface="Times New Roman" panose="02020603050405020304" pitchFamily="18" charset="0"/>
                <a:cs typeface="Times New Roman" panose="02020603050405020304" pitchFamily="18" charset="0"/>
              </a:rPr>
              <a:t>: 2-4 (ESV</a:t>
            </a:r>
            <a:r>
              <a:rPr lang="en-US" sz="3200" b="1" u="sng" dirty="0">
                <a:latin typeface="Times New Roman" panose="02020603050405020304" pitchFamily="18" charset="0"/>
                <a:cs typeface="Times New Roman" panose="02020603050405020304" pitchFamily="18" charset="0"/>
              </a:rPr>
              <a:t>)</a:t>
            </a:r>
          </a:p>
          <a:p>
            <a:endParaRPr lang="en-US" sz="3200" b="1" dirty="0">
              <a:latin typeface="Times New Roman" panose="02020603050405020304" pitchFamily="18" charset="0"/>
              <a:cs typeface="Times New Roman" panose="02020603050405020304" pitchFamily="18" charset="0"/>
            </a:endParaRPr>
          </a:p>
          <a:p>
            <a:pPr algn="ctr"/>
            <a:r>
              <a:rPr lang="en-US" sz="3600" b="1" i="1" baseline="30000" dirty="0" smtClean="0">
                <a:latin typeface="Times New Roman" panose="02020603050405020304" pitchFamily="18" charset="0"/>
                <a:cs typeface="Times New Roman" panose="02020603050405020304" pitchFamily="18" charset="0"/>
              </a:rPr>
              <a:t>2</a:t>
            </a:r>
            <a:r>
              <a:rPr lang="en-US" sz="3600" b="1" i="1" u="sng" dirty="0" smtClean="0">
                <a:solidFill>
                  <a:srgbClr val="FF0000"/>
                </a:solidFill>
                <a:latin typeface="Times New Roman" panose="02020603050405020304" pitchFamily="18" charset="0"/>
                <a:cs typeface="Times New Roman" panose="02020603050405020304" pitchFamily="18" charset="0"/>
              </a:rPr>
              <a:t>For </a:t>
            </a:r>
            <a:r>
              <a:rPr lang="en-US" sz="3600" b="1" i="1" u="sng" dirty="0">
                <a:solidFill>
                  <a:srgbClr val="FF0000"/>
                </a:solidFill>
                <a:latin typeface="Times New Roman" panose="02020603050405020304" pitchFamily="18" charset="0"/>
                <a:cs typeface="Times New Roman" panose="02020603050405020304" pitchFamily="18" charset="0"/>
              </a:rPr>
              <a:t>in this tent we groan</a:t>
            </a:r>
            <a:r>
              <a:rPr lang="en-US" sz="3600" b="1" i="1" dirty="0">
                <a:latin typeface="Times New Roman" panose="02020603050405020304" pitchFamily="18" charset="0"/>
                <a:cs typeface="Times New Roman" panose="02020603050405020304" pitchFamily="18" charset="0"/>
              </a:rPr>
              <a:t>, longing to put on our heavenly dwelling, </a:t>
            </a:r>
            <a:endParaRPr lang="en-US" sz="3600" b="1" i="1" dirty="0" smtClean="0">
              <a:latin typeface="Times New Roman" panose="02020603050405020304" pitchFamily="18" charset="0"/>
              <a:cs typeface="Times New Roman" panose="02020603050405020304" pitchFamily="18" charset="0"/>
            </a:endParaRPr>
          </a:p>
          <a:p>
            <a:pPr algn="ctr"/>
            <a:r>
              <a:rPr lang="en-US" sz="3600" b="1" i="1" baseline="30000" dirty="0" smtClean="0">
                <a:solidFill>
                  <a:schemeClr val="bg1">
                    <a:lumMod val="65000"/>
                  </a:schemeClr>
                </a:solidFill>
                <a:latin typeface="Times New Roman" panose="02020603050405020304" pitchFamily="18" charset="0"/>
                <a:cs typeface="Times New Roman" panose="02020603050405020304" pitchFamily="18" charset="0"/>
              </a:rPr>
              <a:t>3</a:t>
            </a:r>
            <a:r>
              <a:rPr lang="en-US" sz="3600" b="1" i="1" dirty="0" smtClean="0">
                <a:solidFill>
                  <a:schemeClr val="bg1">
                    <a:lumMod val="65000"/>
                  </a:schemeClr>
                </a:solidFill>
                <a:latin typeface="Times New Roman" panose="02020603050405020304" pitchFamily="18" charset="0"/>
                <a:cs typeface="Times New Roman" panose="02020603050405020304" pitchFamily="18" charset="0"/>
              </a:rPr>
              <a:t>if </a:t>
            </a:r>
            <a:r>
              <a:rPr lang="en-US" sz="3600" b="1" i="1" dirty="0">
                <a:solidFill>
                  <a:schemeClr val="bg1">
                    <a:lumMod val="65000"/>
                  </a:schemeClr>
                </a:solidFill>
                <a:latin typeface="Times New Roman" panose="02020603050405020304" pitchFamily="18" charset="0"/>
                <a:cs typeface="Times New Roman" panose="02020603050405020304" pitchFamily="18" charset="0"/>
              </a:rPr>
              <a:t>indeed by putting it on we may not be found naked. </a:t>
            </a:r>
            <a:endParaRPr lang="en-US" sz="3600" b="1" i="1" dirty="0" smtClean="0">
              <a:solidFill>
                <a:schemeClr val="bg1">
                  <a:lumMod val="65000"/>
                </a:schemeClr>
              </a:solidFill>
              <a:latin typeface="Times New Roman" panose="02020603050405020304" pitchFamily="18" charset="0"/>
              <a:cs typeface="Times New Roman" panose="02020603050405020304" pitchFamily="18" charset="0"/>
            </a:endParaRPr>
          </a:p>
          <a:p>
            <a:pPr algn="ctr"/>
            <a:r>
              <a:rPr lang="en-US" sz="3600" b="1" i="1" baseline="30000" dirty="0" smtClean="0">
                <a:latin typeface="Times New Roman" panose="02020603050405020304" pitchFamily="18" charset="0"/>
                <a:cs typeface="Times New Roman" panose="02020603050405020304" pitchFamily="18" charset="0"/>
              </a:rPr>
              <a:t>4</a:t>
            </a:r>
            <a:r>
              <a:rPr lang="en-US" sz="3600" b="1" i="1" u="sng" dirty="0" smtClean="0">
                <a:solidFill>
                  <a:srgbClr val="FF0000"/>
                </a:solidFill>
                <a:latin typeface="Times New Roman" panose="02020603050405020304" pitchFamily="18" charset="0"/>
                <a:cs typeface="Times New Roman" panose="02020603050405020304" pitchFamily="18" charset="0"/>
              </a:rPr>
              <a:t>For </a:t>
            </a:r>
            <a:r>
              <a:rPr lang="en-US" sz="3600" b="1" i="1" u="sng" dirty="0">
                <a:solidFill>
                  <a:srgbClr val="FF0000"/>
                </a:solidFill>
                <a:latin typeface="Times New Roman" panose="02020603050405020304" pitchFamily="18" charset="0"/>
                <a:cs typeface="Times New Roman" panose="02020603050405020304" pitchFamily="18" charset="0"/>
              </a:rPr>
              <a:t>while we are still in this tent, we groan, being burdened</a:t>
            </a:r>
            <a:r>
              <a:rPr lang="en-US" sz="3600" b="1" i="1" dirty="0">
                <a:latin typeface="Times New Roman" panose="02020603050405020304" pitchFamily="18" charset="0"/>
                <a:cs typeface="Times New Roman" panose="02020603050405020304" pitchFamily="18" charset="0"/>
              </a:rPr>
              <a:t>—not that we would be unclothed, but that we would be further clothed, so that what is mortal may be swallowed up by life.</a:t>
            </a:r>
          </a:p>
        </p:txBody>
      </p:sp>
    </p:spTree>
    <p:extLst>
      <p:ext uri="{BB962C8B-B14F-4D97-AF65-F5344CB8AC3E}">
        <p14:creationId xmlns:p14="http://schemas.microsoft.com/office/powerpoint/2010/main" val="1574827898"/>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Romans </a:t>
            </a:r>
            <a:r>
              <a:rPr lang="en-US" b="1" dirty="0">
                <a:latin typeface="Times New Roman" panose="02020603050405020304" pitchFamily="18" charset="0"/>
                <a:cs typeface="Times New Roman" panose="02020603050405020304" pitchFamily="18" charset="0"/>
              </a:rPr>
              <a:t>8:18-26 (ESV)</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spcBef>
                <a:spcPts val="600"/>
              </a:spcBef>
              <a:buNone/>
            </a:pPr>
            <a:r>
              <a:rPr lang="en-US" sz="4400"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26 </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Likewise the Spirit helps us in our weakness. For we do not know what to pray for as we ought, but the Spirit himself intercedes for us with </a:t>
            </a:r>
            <a:r>
              <a:rPr lang="en-US" sz="4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groanings</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too deep for words.</a:t>
            </a:r>
          </a:p>
          <a:p>
            <a:pPr marL="0" indent="0" algn="ctr">
              <a:buNone/>
            </a:pPr>
            <a:endPar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37311"/>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1450"/>
            <a:ext cx="8712200" cy="6534150"/>
          </a:xfrm>
          <a:prstGeom prst="rect">
            <a:avLst/>
          </a:prstGeom>
        </p:spPr>
      </p:pic>
    </p:spTree>
    <p:extLst>
      <p:ext uri="{BB962C8B-B14F-4D97-AF65-F5344CB8AC3E}">
        <p14:creationId xmlns:p14="http://schemas.microsoft.com/office/powerpoint/2010/main" val="2210397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
            <a:ext cx="9144000" cy="684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233505"/>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2774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6533043"/>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920"/>
          <a:stretch/>
        </p:blipFill>
        <p:spPr bwMode="auto">
          <a:xfrm>
            <a:off x="152400" y="152400"/>
            <a:ext cx="8763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792289"/>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11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998589"/>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233159"/>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movieboozer.com/wp-content/uploads/2014/08/lucy-foot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813" y="-34636"/>
            <a:ext cx="8856374"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AAARRRGGGHHH!!!</a:t>
            </a:r>
            <a:endParaRPr lang="en-US" sz="8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872764620"/>
      </p:ext>
    </p:extLst>
  </p:cSld>
  <p:clrMapOvr>
    <a:masterClrMapping/>
  </p:clrMapOvr>
  <mc:AlternateContent xmlns:mc="http://schemas.openxmlformats.org/markup-compatibility/2006">
    <mc:Choice xmlns:p14="http://schemas.microsoft.com/office/powerpoint/2010/main" Requires="p14">
      <p:transition spd="slow" p14:dur="2000">
        <p:wipe dir="u"/>
      </p:transition>
    </mc:Choice>
    <mc:Fallback>
      <p:transition spd="slow">
        <p:wipe dir="u"/>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556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70544" y="2967335"/>
            <a:ext cx="4802918" cy="1323439"/>
          </a:xfrm>
          <a:prstGeom prst="rect">
            <a:avLst/>
          </a:prstGeom>
          <a:noFill/>
        </p:spPr>
        <p:txBody>
          <a:bodyPr wrap="none" lIns="91440" tIns="45720" rIns="91440" bIns="45720">
            <a:spAutoFit/>
          </a:bodyPr>
          <a:lstStyle/>
          <a:p>
            <a:pPr algn="ctr"/>
            <a:r>
              <a:rPr lang="en-US" sz="80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Hallelujah</a:t>
            </a:r>
            <a:endParaRPr lang="en-US" sz="80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001833"/>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376438"/>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movieboozer.com/wp-content/uploads/2014/08/lucy-foot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813" y="-34636"/>
            <a:ext cx="8856374"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AAARRRGGGHHH!!!</a:t>
            </a:r>
            <a:endParaRPr lang="en-US" sz="8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75402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27" y="152400"/>
            <a:ext cx="5803595" cy="414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43771"/>
          <a:stretch/>
        </p:blipFill>
        <p:spPr bwMode="auto">
          <a:xfrm>
            <a:off x="3616037" y="173182"/>
            <a:ext cx="4209304" cy="412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7649" y="200891"/>
            <a:ext cx="4958239" cy="397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462" y="2769610"/>
            <a:ext cx="5362847" cy="3885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981" y="2769609"/>
            <a:ext cx="5828219" cy="3885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descr="http://s3.amazonaws.com/readers/2011/03/13/ts4japanearthquakeandtsunamivictimswaystohelpdonateaftermathimages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199" y="3276600"/>
            <a:ext cx="5119687" cy="341312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981" y="381000"/>
            <a:ext cx="8495219"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97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2000"/>
                                        <p:tgtEl>
                                          <p:spTgt spid="205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2000"/>
                                        <p:tgtEl>
                                          <p:spTgt spid="2052"/>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2000"/>
                                        <p:tgtEl>
                                          <p:spTgt spid="2053"/>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2000"/>
                                        <p:tgtEl>
                                          <p:spTgt spid="2054"/>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2000"/>
                                        <p:tgtEl>
                                          <p:spTgt spid="2056"/>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2057"/>
                                        </p:tgtEl>
                                        <p:attrNameLst>
                                          <p:attrName>style.visibility</p:attrName>
                                        </p:attrNameLst>
                                      </p:cBhvr>
                                      <p:to>
                                        <p:strVal val="visible"/>
                                      </p:to>
                                    </p:set>
                                    <p:animEffect transition="in" filter="fade">
                                      <p:cBhvr>
                                        <p:cTn id="31" dur="2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Romans </a:t>
            </a:r>
            <a:r>
              <a:rPr lang="en-US" b="1" dirty="0">
                <a:latin typeface="Times New Roman" panose="02020603050405020304" pitchFamily="18" charset="0"/>
                <a:cs typeface="Times New Roman" panose="02020603050405020304" pitchFamily="18" charset="0"/>
              </a:rPr>
              <a:t>8:18-26 (ESV)</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I consider that the sufferings of this present time are not worth comparing with the glory that is to be revealed to us. </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the creation waits with eager longing for the revealing of the sons of God. </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the creation was subjected to futility, not willingly, but because of him who subjected it, in hope</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the creation itself will be set free from its bondage to corruption and obtain the freedom of the glory of the children of God. </a:t>
            </a:r>
          </a:p>
          <a:p>
            <a:pPr marL="0" indent="0" algn="ctr">
              <a:buNone/>
            </a:pP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92567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Romans </a:t>
            </a:r>
            <a:r>
              <a:rPr lang="en-US" b="1" dirty="0">
                <a:latin typeface="Times New Roman" panose="02020603050405020304" pitchFamily="18" charset="0"/>
                <a:cs typeface="Times New Roman" panose="02020603050405020304" pitchFamily="18" charset="0"/>
              </a:rPr>
              <a:t>8:18-26 (ESV)</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we know that the whole creation has been groaning together in the pains of childbirth until now.</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not only the creation, but we ourselves, who have the first fruits of the Spirit, groan inwardly as we wait eagerly for adoption as sons, the redemption of our bodies. </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in this hope we were saved. Now hope that is seen is not hope. For who hopes for what he sees? </a:t>
            </a:r>
          </a:p>
          <a:p>
            <a:pPr marL="0" indent="0" algn="ctr">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if we hope for what we do not see, we wait for it with patience.</a:t>
            </a:r>
          </a:p>
          <a:p>
            <a:pPr marL="0" indent="0" algn="ctr">
              <a:buNone/>
            </a:pP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512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Romans </a:t>
            </a:r>
            <a:r>
              <a:rPr lang="en-US" b="1" dirty="0">
                <a:latin typeface="Times New Roman" panose="02020603050405020304" pitchFamily="18" charset="0"/>
                <a:cs typeface="Times New Roman" panose="02020603050405020304" pitchFamily="18" charset="0"/>
              </a:rPr>
              <a:t>8:18-26 (ESV)</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spcBef>
                <a:spcPts val="600"/>
              </a:spcBef>
              <a:buNone/>
            </a:pPr>
            <a:r>
              <a:rPr lang="en-US" b="1" i="1"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Likewise the Spirit helps us in our weakness. For we do not know what to pray for as we ought, but the Spirit himself intercedes for us with </a:t>
            </a:r>
            <a:r>
              <a:rPr lang="en-US"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groanings</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too deep for words.</a:t>
            </a:r>
          </a:p>
          <a:p>
            <a:pPr marL="0" indent="0" algn="ctr">
              <a:buNone/>
            </a:pP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626096"/>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 y="152400"/>
            <a:ext cx="9001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3206245"/>
            <a:ext cx="8458200" cy="2246769"/>
          </a:xfrm>
          <a:prstGeom prst="rect">
            <a:avLst/>
          </a:prstGeom>
          <a:noFill/>
        </p:spPr>
        <p:txBody>
          <a:bodyPr wrap="square" rtlCol="0">
            <a:spAutoFit/>
          </a:bodyPr>
          <a:lstStyle/>
          <a:p>
            <a:pPr algn="ctr"/>
            <a:r>
              <a:rPr lang="en-US" sz="2800" b="1" i="1" baseline="30000" dirty="0">
                <a:latin typeface="Times New Roman" panose="02020603050405020304" pitchFamily="18" charset="0"/>
                <a:cs typeface="Times New Roman" panose="02020603050405020304" pitchFamily="18" charset="0"/>
              </a:rPr>
              <a:t>16 </a:t>
            </a:r>
            <a:r>
              <a:rPr lang="en-US" sz="2800" b="1" i="1" dirty="0">
                <a:latin typeface="Times New Roman" panose="02020603050405020304" pitchFamily="18" charset="0"/>
                <a:cs typeface="Times New Roman" panose="02020603050405020304" pitchFamily="18" charset="0"/>
              </a:rPr>
              <a:t>To the woman he said,</a:t>
            </a:r>
          </a:p>
          <a:p>
            <a:pPr algn="ctr"/>
            <a:r>
              <a:rPr lang="en-US" sz="2800" b="1" i="1" dirty="0">
                <a:latin typeface="Times New Roman" panose="02020603050405020304" pitchFamily="18" charset="0"/>
                <a:cs typeface="Times New Roman" panose="02020603050405020304" pitchFamily="18" charset="0"/>
              </a:rPr>
              <a:t>“I will surely multiply your pain in childbearing;</a:t>
            </a:r>
            <a:br>
              <a:rPr lang="en-US" sz="2800" b="1" i="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    in pain you shall bring forth children.</a:t>
            </a:r>
            <a:br>
              <a:rPr lang="en-US" sz="2800" b="1" i="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Your desire shall be for your husband,</a:t>
            </a:r>
            <a:br>
              <a:rPr lang="en-US" sz="2800" b="1" i="1" dirty="0">
                <a:latin typeface="Times New Roman" panose="02020603050405020304" pitchFamily="18" charset="0"/>
                <a:cs typeface="Times New Roman" panose="02020603050405020304" pitchFamily="18" charset="0"/>
              </a:rPr>
            </a:br>
            <a:r>
              <a:rPr lang="en-US" sz="2800" b="1" i="1" dirty="0">
                <a:latin typeface="Times New Roman" panose="02020603050405020304" pitchFamily="18" charset="0"/>
                <a:cs typeface="Times New Roman" panose="02020603050405020304" pitchFamily="18" charset="0"/>
              </a:rPr>
              <a:t>    and he shall rule over you</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146</Words>
  <Application>Microsoft Office PowerPoint</Application>
  <PresentationFormat>On-screen Show (4:3)</PresentationFormat>
  <Paragraphs>62</Paragraphs>
  <Slides>37</Slides>
  <Notes>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  Romans 8:18-26 (ESV) </vt:lpstr>
      <vt:lpstr>  Romans 8:18-26 (ESV) </vt:lpstr>
      <vt:lpstr>  Romans 8:18-26 (ESV) </vt:lpstr>
      <vt:lpstr>PowerPoint Presentation</vt:lpstr>
      <vt:lpstr>PowerPoint Presentation</vt:lpstr>
      <vt:lpstr>PowerPoint Presentation</vt:lpstr>
      <vt:lpstr>PowerPoint Presentation</vt:lpstr>
      <vt:lpstr>PowerPoint Presentation</vt:lpstr>
      <vt:lpstr>PowerPoint Presentation</vt:lpstr>
      <vt:lpstr>  Romans 8:18-26 (ESV) </vt:lpstr>
      <vt:lpstr>  Romans 8:18-26 (ESV) </vt:lpstr>
      <vt:lpstr>PowerPoint Presentation</vt:lpstr>
      <vt:lpstr>PowerPoint Presentation</vt:lpstr>
      <vt:lpstr>PowerPoint Presentation</vt:lpstr>
      <vt:lpstr>PowerPoint Presentation</vt:lpstr>
      <vt:lpstr>PowerPoint Presentation</vt:lpstr>
      <vt:lpstr>PowerPoint Presentation</vt:lpstr>
      <vt:lpstr>  Romans 8:18-26 (ESV) </vt:lpstr>
      <vt:lpstr>PowerPoint Presentation</vt:lpstr>
      <vt:lpstr>PowerPoint Presentation</vt:lpstr>
      <vt:lpstr>  Romans 8:18-26 (ESV) </vt:lpstr>
      <vt:lpstr>PowerPoint Presentation</vt:lpstr>
      <vt:lpstr>PowerPoint Presentation</vt:lpstr>
      <vt:lpstr>  Romans 8:18-26 (ESV)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20</cp:revision>
  <dcterms:created xsi:type="dcterms:W3CDTF">2015-09-12T01:47:28Z</dcterms:created>
  <dcterms:modified xsi:type="dcterms:W3CDTF">2015-09-13T00:21:18Z</dcterms:modified>
</cp:coreProperties>
</file>