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6" r:id="rId14"/>
    <p:sldId id="268" r:id="rId15"/>
    <p:sldId id="269" r:id="rId16"/>
    <p:sldId id="270" r:id="rId17"/>
    <p:sldId id="271" r:id="rId18"/>
    <p:sldId id="272" r:id="rId19"/>
    <p:sldId id="273" r:id="rId20"/>
    <p:sldId id="274" r:id="rId21"/>
    <p:sldId id="275" r:id="rId22"/>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9" d="100"/>
          <a:sy n="69" d="100"/>
        </p:scale>
        <p:origin x="-111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A1AE030F-E1C2-4AF6-8197-92F411923D07}" type="datetimeFigureOut">
              <a:rPr lang="en-US" smtClean="0"/>
              <a:t>2/27/2016</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D8BF89A9-3F91-4714-9DF3-62419493FD99}" type="slidenum">
              <a:rPr lang="en-US" smtClean="0"/>
              <a:t>‹#›</a:t>
            </a:fld>
            <a:endParaRPr lang="en-US"/>
          </a:p>
        </p:txBody>
      </p:sp>
    </p:spTree>
    <p:extLst>
      <p:ext uri="{BB962C8B-B14F-4D97-AF65-F5344CB8AC3E}">
        <p14:creationId xmlns:p14="http://schemas.microsoft.com/office/powerpoint/2010/main" val="26433995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093954-854E-4294-883E-8E6F47985982}" type="datetimeFigureOut">
              <a:rPr lang="en-US" smtClean="0"/>
              <a:t>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92EE6-07D2-4C10-8F41-25F2B74105A7}" type="slidenum">
              <a:rPr lang="en-US" smtClean="0"/>
              <a:t>‹#›</a:t>
            </a:fld>
            <a:endParaRPr lang="en-US"/>
          </a:p>
        </p:txBody>
      </p:sp>
    </p:spTree>
    <p:extLst>
      <p:ext uri="{BB962C8B-B14F-4D97-AF65-F5344CB8AC3E}">
        <p14:creationId xmlns:p14="http://schemas.microsoft.com/office/powerpoint/2010/main" val="1151146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93954-854E-4294-883E-8E6F47985982}" type="datetimeFigureOut">
              <a:rPr lang="en-US" smtClean="0"/>
              <a:t>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92EE6-07D2-4C10-8F41-25F2B74105A7}" type="slidenum">
              <a:rPr lang="en-US" smtClean="0"/>
              <a:t>‹#›</a:t>
            </a:fld>
            <a:endParaRPr lang="en-US"/>
          </a:p>
        </p:txBody>
      </p:sp>
    </p:spTree>
    <p:extLst>
      <p:ext uri="{BB962C8B-B14F-4D97-AF65-F5344CB8AC3E}">
        <p14:creationId xmlns:p14="http://schemas.microsoft.com/office/powerpoint/2010/main" val="1688864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93954-854E-4294-883E-8E6F47985982}" type="datetimeFigureOut">
              <a:rPr lang="en-US" smtClean="0"/>
              <a:t>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92EE6-07D2-4C10-8F41-25F2B74105A7}" type="slidenum">
              <a:rPr lang="en-US" smtClean="0"/>
              <a:t>‹#›</a:t>
            </a:fld>
            <a:endParaRPr lang="en-US"/>
          </a:p>
        </p:txBody>
      </p:sp>
    </p:spTree>
    <p:extLst>
      <p:ext uri="{BB962C8B-B14F-4D97-AF65-F5344CB8AC3E}">
        <p14:creationId xmlns:p14="http://schemas.microsoft.com/office/powerpoint/2010/main" val="4185122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93954-854E-4294-883E-8E6F47985982}" type="datetimeFigureOut">
              <a:rPr lang="en-US" smtClean="0"/>
              <a:t>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92EE6-07D2-4C10-8F41-25F2B74105A7}" type="slidenum">
              <a:rPr lang="en-US" smtClean="0"/>
              <a:t>‹#›</a:t>
            </a:fld>
            <a:endParaRPr lang="en-US"/>
          </a:p>
        </p:txBody>
      </p:sp>
    </p:spTree>
    <p:extLst>
      <p:ext uri="{BB962C8B-B14F-4D97-AF65-F5344CB8AC3E}">
        <p14:creationId xmlns:p14="http://schemas.microsoft.com/office/powerpoint/2010/main" val="577256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093954-854E-4294-883E-8E6F47985982}" type="datetimeFigureOut">
              <a:rPr lang="en-US" smtClean="0"/>
              <a:t>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92EE6-07D2-4C10-8F41-25F2B74105A7}" type="slidenum">
              <a:rPr lang="en-US" smtClean="0"/>
              <a:t>‹#›</a:t>
            </a:fld>
            <a:endParaRPr lang="en-US"/>
          </a:p>
        </p:txBody>
      </p:sp>
    </p:spTree>
    <p:extLst>
      <p:ext uri="{BB962C8B-B14F-4D97-AF65-F5344CB8AC3E}">
        <p14:creationId xmlns:p14="http://schemas.microsoft.com/office/powerpoint/2010/main" val="2096697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093954-854E-4294-883E-8E6F47985982}" type="datetimeFigureOut">
              <a:rPr lang="en-US" smtClean="0"/>
              <a:t>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92EE6-07D2-4C10-8F41-25F2B74105A7}" type="slidenum">
              <a:rPr lang="en-US" smtClean="0"/>
              <a:t>‹#›</a:t>
            </a:fld>
            <a:endParaRPr lang="en-US"/>
          </a:p>
        </p:txBody>
      </p:sp>
    </p:spTree>
    <p:extLst>
      <p:ext uri="{BB962C8B-B14F-4D97-AF65-F5344CB8AC3E}">
        <p14:creationId xmlns:p14="http://schemas.microsoft.com/office/powerpoint/2010/main" val="75759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093954-854E-4294-883E-8E6F47985982}" type="datetimeFigureOut">
              <a:rPr lang="en-US" smtClean="0"/>
              <a:t>2/27/2016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E92EE6-07D2-4C10-8F41-25F2B74105A7}" type="slidenum">
              <a:rPr lang="en-US" smtClean="0"/>
              <a:t>‹#›</a:t>
            </a:fld>
            <a:endParaRPr lang="en-US"/>
          </a:p>
        </p:txBody>
      </p:sp>
    </p:spTree>
    <p:extLst>
      <p:ext uri="{BB962C8B-B14F-4D97-AF65-F5344CB8AC3E}">
        <p14:creationId xmlns:p14="http://schemas.microsoft.com/office/powerpoint/2010/main" val="1280429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093954-854E-4294-883E-8E6F47985982}" type="datetimeFigureOut">
              <a:rPr lang="en-US" smtClean="0"/>
              <a:t>2/27/2016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E92EE6-07D2-4C10-8F41-25F2B74105A7}" type="slidenum">
              <a:rPr lang="en-US" smtClean="0"/>
              <a:t>‹#›</a:t>
            </a:fld>
            <a:endParaRPr lang="en-US"/>
          </a:p>
        </p:txBody>
      </p:sp>
    </p:spTree>
    <p:extLst>
      <p:ext uri="{BB962C8B-B14F-4D97-AF65-F5344CB8AC3E}">
        <p14:creationId xmlns:p14="http://schemas.microsoft.com/office/powerpoint/2010/main" val="1275219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93954-854E-4294-883E-8E6F47985982}" type="datetimeFigureOut">
              <a:rPr lang="en-US" smtClean="0"/>
              <a:t>2/27/2016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E92EE6-07D2-4C10-8F41-25F2B74105A7}" type="slidenum">
              <a:rPr lang="en-US" smtClean="0"/>
              <a:t>‹#›</a:t>
            </a:fld>
            <a:endParaRPr lang="en-US"/>
          </a:p>
        </p:txBody>
      </p:sp>
    </p:spTree>
    <p:extLst>
      <p:ext uri="{BB962C8B-B14F-4D97-AF65-F5344CB8AC3E}">
        <p14:creationId xmlns:p14="http://schemas.microsoft.com/office/powerpoint/2010/main" val="2254588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093954-854E-4294-883E-8E6F47985982}" type="datetimeFigureOut">
              <a:rPr lang="en-US" smtClean="0"/>
              <a:t>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92EE6-07D2-4C10-8F41-25F2B74105A7}" type="slidenum">
              <a:rPr lang="en-US" smtClean="0"/>
              <a:t>‹#›</a:t>
            </a:fld>
            <a:endParaRPr lang="en-US"/>
          </a:p>
        </p:txBody>
      </p:sp>
    </p:spTree>
    <p:extLst>
      <p:ext uri="{BB962C8B-B14F-4D97-AF65-F5344CB8AC3E}">
        <p14:creationId xmlns:p14="http://schemas.microsoft.com/office/powerpoint/2010/main" val="584964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093954-854E-4294-883E-8E6F47985982}" type="datetimeFigureOut">
              <a:rPr lang="en-US" smtClean="0"/>
              <a:t>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92EE6-07D2-4C10-8F41-25F2B74105A7}" type="slidenum">
              <a:rPr lang="en-US" smtClean="0"/>
              <a:t>‹#›</a:t>
            </a:fld>
            <a:endParaRPr lang="en-US"/>
          </a:p>
        </p:txBody>
      </p:sp>
    </p:spTree>
    <p:extLst>
      <p:ext uri="{BB962C8B-B14F-4D97-AF65-F5344CB8AC3E}">
        <p14:creationId xmlns:p14="http://schemas.microsoft.com/office/powerpoint/2010/main" val="2183176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93954-854E-4294-883E-8E6F47985982}" type="datetimeFigureOut">
              <a:rPr lang="en-US" smtClean="0"/>
              <a:t>2/27/2016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92EE6-07D2-4C10-8F41-25F2B74105A7}" type="slidenum">
              <a:rPr lang="en-US" smtClean="0"/>
              <a:t>‹#›</a:t>
            </a:fld>
            <a:endParaRPr lang="en-US"/>
          </a:p>
        </p:txBody>
      </p:sp>
    </p:spTree>
    <p:extLst>
      <p:ext uri="{BB962C8B-B14F-4D97-AF65-F5344CB8AC3E}">
        <p14:creationId xmlns:p14="http://schemas.microsoft.com/office/powerpoint/2010/main" val="1408247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6201" y="4114800"/>
            <a:ext cx="8935742" cy="923330"/>
          </a:xfrm>
          <a:prstGeom prst="rect">
            <a:avLst/>
          </a:prstGeom>
          <a:noFill/>
        </p:spPr>
        <p:txBody>
          <a:bodyPr wrap="square" lIns="91440" tIns="45720" rIns="91440" bIns="45720">
            <a:spAutoFit/>
          </a:bodyPr>
          <a:lstStyle/>
          <a:p>
            <a:pPr algn="ctr"/>
            <a:r>
              <a:rPr lang="en-US" sz="5400" b="1" i="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Black" panose="020B0A04020102020204" pitchFamily="34" charset="0"/>
              </a:rPr>
              <a:t>Our God Is Sovereign!</a:t>
            </a:r>
            <a:endParaRPr lang="en-US" sz="5400" b="1" i="1" dirty="0">
              <a:ln w="12700">
                <a:solidFill>
                  <a:schemeClr val="tx2">
                    <a:satMod val="155000"/>
                  </a:schemeClr>
                </a:solidFill>
                <a:prstDash val="solid"/>
              </a:ln>
              <a:effectLst>
                <a:outerShdw blurRad="41275" dist="20320" dir="1800000" algn="tl" rotWithShape="0">
                  <a:srgbClr val="000000">
                    <a:alpha val="40000"/>
                  </a:srgbClr>
                </a:outerShdw>
              </a:effectLst>
              <a:latin typeface="Arial Black" panose="020B0A04020102020204" pitchFamily="34" charset="0"/>
            </a:endParaRPr>
          </a:p>
        </p:txBody>
      </p:sp>
    </p:spTree>
    <p:extLst>
      <p:ext uri="{BB962C8B-B14F-4D97-AF65-F5344CB8AC3E}">
        <p14:creationId xmlns:p14="http://schemas.microsoft.com/office/powerpoint/2010/main" val="6080917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0891"/>
            <a:ext cx="4545271"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953000" y="1720840"/>
            <a:ext cx="3962400" cy="3416320"/>
          </a:xfrm>
          <a:prstGeom prst="rect">
            <a:avLst/>
          </a:prstGeom>
          <a:noFill/>
        </p:spPr>
        <p:txBody>
          <a:bodyPr wrap="square" rtlCol="0">
            <a:spAutoFit/>
          </a:bodyPr>
          <a:lstStyle/>
          <a:p>
            <a:pPr algn="ctr">
              <a:spcBef>
                <a:spcPts val="600"/>
              </a:spcBef>
            </a:pPr>
            <a:r>
              <a:rPr lang="en-US" sz="3600" b="1" i="1" dirty="0" smtClean="0">
                <a:solidFill>
                  <a:srgbClr val="C00000"/>
                </a:solidFill>
                <a:effectLst>
                  <a:outerShdw blurRad="38100" dist="38100" dir="2700000" algn="tl">
                    <a:srgbClr val="000000">
                      <a:alpha val="43137"/>
                    </a:srgbClr>
                  </a:outerShdw>
                </a:effectLst>
                <a:latin typeface="Arial Black" panose="020B0A04020102020204" pitchFamily="34" charset="0"/>
              </a:rPr>
              <a:t>“It was stepping out without God – rather than stepping out in faith”</a:t>
            </a:r>
            <a:endParaRPr lang="en-US" sz="3600" b="1" i="1" dirty="0">
              <a:solidFill>
                <a:srgbClr val="C0000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322484955"/>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344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720616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73182"/>
            <a:ext cx="4545271"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 y="173182"/>
            <a:ext cx="3962400" cy="6093976"/>
          </a:xfrm>
          <a:prstGeom prst="rect">
            <a:avLst/>
          </a:prstGeom>
          <a:noFill/>
        </p:spPr>
        <p:txBody>
          <a:bodyPr wrap="square" rtlCol="0">
            <a:spAutoFit/>
          </a:bodyPr>
          <a:lstStyle/>
          <a:p>
            <a:pPr algn="ctr"/>
            <a:endParaRPr lang="en-US" sz="2000" dirty="0" smtClean="0">
              <a:latin typeface="Arial Black" panose="020B0A04020102020204" pitchFamily="34" charset="0"/>
            </a:endParaRPr>
          </a:p>
          <a:p>
            <a:pPr algn="ctr"/>
            <a:endParaRPr lang="en-US" sz="2000" dirty="0">
              <a:latin typeface="Arial Black" panose="020B0A04020102020204" pitchFamily="34" charset="0"/>
            </a:endParaRPr>
          </a:p>
          <a:p>
            <a:pPr algn="ctr"/>
            <a:r>
              <a:rPr lang="en-US" sz="2000" b="1" i="1" u="sng" dirty="0" smtClean="0">
                <a:solidFill>
                  <a:srgbClr val="FF0000"/>
                </a:solidFill>
                <a:effectLst>
                  <a:outerShdw blurRad="38100" dist="38100" dir="2700000" algn="tl">
                    <a:srgbClr val="000000">
                      <a:alpha val="43137"/>
                    </a:srgbClr>
                  </a:outerShdw>
                </a:effectLst>
                <a:latin typeface="Arial Black" panose="020B0A04020102020204" pitchFamily="34" charset="0"/>
              </a:rPr>
              <a:t>He </a:t>
            </a:r>
            <a:r>
              <a:rPr lang="en-US" sz="2000" b="1" i="1" u="sng" dirty="0">
                <a:solidFill>
                  <a:srgbClr val="FF0000"/>
                </a:solidFill>
                <a:effectLst>
                  <a:outerShdw blurRad="38100" dist="38100" dir="2700000" algn="tl">
                    <a:srgbClr val="000000">
                      <a:alpha val="43137"/>
                    </a:srgbClr>
                  </a:outerShdw>
                </a:effectLst>
                <a:latin typeface="Arial Black" panose="020B0A04020102020204" pitchFamily="34" charset="0"/>
              </a:rPr>
              <a:t>looked this way and that, and seeing no one, he struck down the Egyptian</a:t>
            </a:r>
            <a:r>
              <a:rPr lang="en-US" sz="2000" b="1" i="1" dirty="0">
                <a:effectLst>
                  <a:outerShdw blurRad="38100" dist="38100" dir="2700000" algn="tl">
                    <a:srgbClr val="000000">
                      <a:alpha val="43137"/>
                    </a:srgbClr>
                  </a:outerShdw>
                </a:effectLst>
                <a:latin typeface="Arial Black" panose="020B0A04020102020204" pitchFamily="34" charset="0"/>
              </a:rPr>
              <a:t> and hid him in the sand. </a:t>
            </a:r>
            <a:endParaRPr lang="en-US" sz="2000" b="1" i="1" dirty="0" smtClean="0">
              <a:effectLst>
                <a:outerShdw blurRad="38100" dist="38100" dir="2700000" algn="tl">
                  <a:srgbClr val="000000">
                    <a:alpha val="43137"/>
                  </a:srgbClr>
                </a:outerShdw>
              </a:effectLst>
              <a:latin typeface="Arial Black" panose="020B0A04020102020204" pitchFamily="34" charset="0"/>
            </a:endParaRPr>
          </a:p>
          <a:p>
            <a:pPr algn="ctr">
              <a:spcBef>
                <a:spcPts val="600"/>
              </a:spcBef>
            </a:pPr>
            <a:r>
              <a:rPr lang="en-US" sz="2000" b="1" i="1" dirty="0" smtClean="0">
                <a:effectLst>
                  <a:outerShdw blurRad="38100" dist="38100" dir="2700000" algn="tl">
                    <a:srgbClr val="000000">
                      <a:alpha val="43137"/>
                    </a:srgbClr>
                  </a:outerShdw>
                </a:effectLst>
                <a:latin typeface="Arial Black" panose="020B0A04020102020204" pitchFamily="34" charset="0"/>
              </a:rPr>
              <a:t>When</a:t>
            </a:r>
            <a:r>
              <a:rPr lang="en-US" sz="2000" b="1" i="1" dirty="0">
                <a:effectLst>
                  <a:outerShdw blurRad="38100" dist="38100" dir="2700000" algn="tl">
                    <a:srgbClr val="000000">
                      <a:alpha val="43137"/>
                    </a:srgbClr>
                  </a:outerShdw>
                </a:effectLst>
                <a:latin typeface="Arial Black" panose="020B0A04020102020204" pitchFamily="34" charset="0"/>
              </a:rPr>
              <a:t> he went out the next day, behold, two Hebrews were struggling together</a:t>
            </a:r>
            <a:r>
              <a:rPr lang="en-US" sz="2000" b="1" i="1" dirty="0" smtClean="0">
                <a:effectLst>
                  <a:outerShdw blurRad="38100" dist="38100" dir="2700000" algn="tl">
                    <a:srgbClr val="000000">
                      <a:alpha val="43137"/>
                    </a:srgbClr>
                  </a:outerShdw>
                </a:effectLst>
                <a:latin typeface="Arial Black" panose="020B0A04020102020204" pitchFamily="34" charset="0"/>
              </a:rPr>
              <a:t>.</a:t>
            </a:r>
          </a:p>
          <a:p>
            <a:pPr algn="ctr">
              <a:spcBef>
                <a:spcPts val="600"/>
              </a:spcBef>
            </a:pPr>
            <a:r>
              <a:rPr lang="en-US" sz="2000" b="1" i="1" dirty="0" smtClean="0">
                <a:effectLst>
                  <a:outerShdw blurRad="38100" dist="38100" dir="2700000" algn="tl">
                    <a:srgbClr val="000000">
                      <a:alpha val="43137"/>
                    </a:srgbClr>
                  </a:outerShdw>
                </a:effectLst>
                <a:latin typeface="Arial Black" panose="020B0A04020102020204" pitchFamily="34" charset="0"/>
              </a:rPr>
              <a:t> </a:t>
            </a:r>
            <a:r>
              <a:rPr lang="en-US" sz="2000" b="1" i="1" dirty="0">
                <a:effectLst>
                  <a:outerShdw blurRad="38100" dist="38100" dir="2700000" algn="tl">
                    <a:srgbClr val="000000">
                      <a:alpha val="43137"/>
                    </a:srgbClr>
                  </a:outerShdw>
                </a:effectLst>
                <a:latin typeface="Arial Black" panose="020B0A04020102020204" pitchFamily="34" charset="0"/>
              </a:rPr>
              <a:t>And he said to the man in the wrong, “Why do you strike your companion?” </a:t>
            </a:r>
            <a:endParaRPr lang="en-US" sz="2000" b="1" i="1" dirty="0" smtClean="0">
              <a:effectLst>
                <a:outerShdw blurRad="38100" dist="38100" dir="2700000" algn="tl">
                  <a:srgbClr val="000000">
                    <a:alpha val="43137"/>
                  </a:srgbClr>
                </a:outerShdw>
              </a:effectLst>
              <a:latin typeface="Arial Black" panose="020B0A04020102020204" pitchFamily="34" charset="0"/>
            </a:endParaRPr>
          </a:p>
          <a:p>
            <a:pPr algn="ctr">
              <a:spcBef>
                <a:spcPts val="600"/>
              </a:spcBef>
            </a:pPr>
            <a:r>
              <a:rPr lang="en-US" sz="2000" b="1" i="1" dirty="0" smtClean="0">
                <a:effectLst>
                  <a:outerShdw blurRad="38100" dist="38100" dir="2700000" algn="tl">
                    <a:srgbClr val="000000">
                      <a:alpha val="43137"/>
                    </a:srgbClr>
                  </a:outerShdw>
                </a:effectLst>
                <a:latin typeface="Arial Black" panose="020B0A04020102020204" pitchFamily="34" charset="0"/>
              </a:rPr>
              <a:t>He </a:t>
            </a:r>
            <a:r>
              <a:rPr lang="en-US" sz="2000" b="1" i="1" dirty="0">
                <a:effectLst>
                  <a:outerShdw blurRad="38100" dist="38100" dir="2700000" algn="tl">
                    <a:srgbClr val="000000">
                      <a:alpha val="43137"/>
                    </a:srgbClr>
                  </a:outerShdw>
                </a:effectLst>
                <a:latin typeface="Arial Black" panose="020B0A04020102020204" pitchFamily="34" charset="0"/>
              </a:rPr>
              <a:t>answered</a:t>
            </a:r>
            <a:r>
              <a:rPr lang="en-US" sz="2000" b="1" i="1" dirty="0" smtClean="0">
                <a:effectLst>
                  <a:outerShdw blurRad="38100" dist="38100" dir="2700000" algn="tl">
                    <a:srgbClr val="000000">
                      <a:alpha val="43137"/>
                    </a:srgbClr>
                  </a:outerShdw>
                </a:effectLst>
                <a:latin typeface="Arial Black" panose="020B0A04020102020204" pitchFamily="34" charset="0"/>
              </a:rPr>
              <a:t>, “</a:t>
            </a:r>
            <a:r>
              <a:rPr lang="en-US" sz="2000" b="1" i="1" dirty="0">
                <a:effectLst>
                  <a:outerShdw blurRad="38100" dist="38100" dir="2700000" algn="tl">
                    <a:srgbClr val="000000">
                      <a:alpha val="43137"/>
                    </a:srgbClr>
                  </a:outerShdw>
                </a:effectLst>
                <a:latin typeface="Arial Black" panose="020B0A04020102020204" pitchFamily="34" charset="0"/>
              </a:rPr>
              <a:t>Who made you a prince and a judge over us? </a:t>
            </a:r>
            <a:endParaRPr lang="en-US" sz="2000" b="1" i="1" dirty="0" smtClean="0">
              <a:effectLst>
                <a:outerShdw blurRad="38100" dist="38100" dir="2700000" algn="tl">
                  <a:srgbClr val="000000">
                    <a:alpha val="43137"/>
                  </a:srgbClr>
                </a:outerShdw>
              </a:effectLst>
              <a:latin typeface="Arial Black" panose="020B0A04020102020204" pitchFamily="34" charset="0"/>
            </a:endParaRPr>
          </a:p>
          <a:p>
            <a:pPr algn="ctr">
              <a:spcBef>
                <a:spcPts val="600"/>
              </a:spcBef>
            </a:pPr>
            <a:r>
              <a:rPr lang="en-US" sz="2000" b="1" i="1" dirty="0" smtClean="0">
                <a:effectLst>
                  <a:outerShdw blurRad="38100" dist="38100" dir="2700000" algn="tl">
                    <a:srgbClr val="000000">
                      <a:alpha val="43137"/>
                    </a:srgbClr>
                  </a:outerShdw>
                </a:effectLst>
                <a:latin typeface="Arial Black" panose="020B0A04020102020204" pitchFamily="34" charset="0"/>
              </a:rPr>
              <a:t>Do </a:t>
            </a:r>
            <a:r>
              <a:rPr lang="en-US" sz="2000" b="1" i="1" dirty="0">
                <a:effectLst>
                  <a:outerShdw blurRad="38100" dist="38100" dir="2700000" algn="tl">
                    <a:srgbClr val="000000">
                      <a:alpha val="43137"/>
                    </a:srgbClr>
                  </a:outerShdw>
                </a:effectLst>
                <a:latin typeface="Arial Black" panose="020B0A04020102020204" pitchFamily="34" charset="0"/>
              </a:rPr>
              <a:t>you mean to kill me as you killed the Egyptian</a:t>
            </a:r>
            <a:r>
              <a:rPr lang="en-US" sz="2000" b="1" i="1" dirty="0" smtClean="0">
                <a:effectLst>
                  <a:outerShdw blurRad="38100" dist="38100" dir="2700000" algn="tl">
                    <a:srgbClr val="000000">
                      <a:alpha val="43137"/>
                    </a:srgbClr>
                  </a:outerShdw>
                </a:effectLst>
                <a:latin typeface="Arial Black" panose="020B0A04020102020204" pitchFamily="34" charset="0"/>
              </a:rPr>
              <a:t>?”</a:t>
            </a:r>
            <a:endParaRPr lang="en-US" sz="2000" b="1" i="1"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4010363038"/>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12844"/>
            <a:ext cx="8382000" cy="5632311"/>
          </a:xfrm>
          <a:prstGeom prst="rect">
            <a:avLst/>
          </a:prstGeom>
        </p:spPr>
        <p:txBody>
          <a:bodyPr wrap="square">
            <a:spAutoFit/>
          </a:bodyPr>
          <a:lstStyle/>
          <a:p>
            <a:pPr algn="ctr"/>
            <a:r>
              <a:rPr lang="en-US" sz="2400" u="sng" dirty="0" smtClean="0">
                <a:effectLst>
                  <a:outerShdw blurRad="38100" dist="38100" dir="2700000" algn="tl">
                    <a:srgbClr val="000000">
                      <a:alpha val="43137"/>
                    </a:srgbClr>
                  </a:outerShdw>
                </a:effectLst>
                <a:latin typeface="Arial Black" panose="020B0A04020102020204" pitchFamily="34" charset="0"/>
              </a:rPr>
              <a:t>Exodus 2:11-14 (ESV)</a:t>
            </a:r>
          </a:p>
          <a:p>
            <a:pPr algn="ctr"/>
            <a:endParaRPr lang="en-US" sz="2400" dirty="0" smtClean="0">
              <a:latin typeface="Arial Black" panose="020B0A04020102020204" pitchFamily="34" charset="0"/>
            </a:endParaRPr>
          </a:p>
          <a:p>
            <a:pPr algn="ctr"/>
            <a:r>
              <a:rPr lang="en-US" sz="2400" dirty="0" smtClean="0">
                <a:effectLst>
                  <a:outerShdw blurRad="38100" dist="38100" dir="2700000" algn="tl">
                    <a:srgbClr val="000000">
                      <a:alpha val="43137"/>
                    </a:srgbClr>
                  </a:outerShdw>
                </a:effectLst>
                <a:latin typeface="Arial Black" panose="020B0A04020102020204" pitchFamily="34" charset="0"/>
              </a:rPr>
              <a:t>“One day, when Moses had grown up, he went out to his people and looked on their burdens, and he saw an Egyptian beating a Hebrew, one of his people. </a:t>
            </a:r>
            <a:r>
              <a:rPr lang="en-US" sz="2400" dirty="0">
                <a:effectLst>
                  <a:outerShdw blurRad="38100" dist="38100" dir="2700000" algn="tl">
                    <a:srgbClr val="000000">
                      <a:alpha val="43137"/>
                    </a:srgbClr>
                  </a:outerShdw>
                </a:effectLst>
                <a:latin typeface="Arial Black" panose="020B0A04020102020204" pitchFamily="34" charset="0"/>
              </a:rPr>
              <a:t> </a:t>
            </a:r>
            <a:r>
              <a:rPr lang="en-US" sz="2400" dirty="0" smtClean="0">
                <a:effectLst>
                  <a:outerShdw blurRad="38100" dist="38100" dir="2700000" algn="tl">
                    <a:srgbClr val="000000">
                      <a:alpha val="43137"/>
                    </a:srgbClr>
                  </a:outerShdw>
                </a:effectLst>
                <a:latin typeface="Arial Black" panose="020B0A04020102020204" pitchFamily="34" charset="0"/>
              </a:rPr>
              <a:t>He looked this way and that, and seeing no one, he struck down the Egyptian and hid him in the sand. </a:t>
            </a:r>
            <a:r>
              <a:rPr lang="en-US" sz="2400" dirty="0">
                <a:effectLst>
                  <a:outerShdw blurRad="38100" dist="38100" dir="2700000" algn="tl">
                    <a:srgbClr val="000000">
                      <a:alpha val="43137"/>
                    </a:srgbClr>
                  </a:outerShdw>
                </a:effectLst>
                <a:latin typeface="Arial Black" panose="020B0A04020102020204" pitchFamily="34" charset="0"/>
              </a:rPr>
              <a:t> </a:t>
            </a:r>
            <a:r>
              <a:rPr lang="en-US" sz="2400" dirty="0" smtClean="0">
                <a:effectLst>
                  <a:outerShdw blurRad="38100" dist="38100" dir="2700000" algn="tl">
                    <a:srgbClr val="000000">
                      <a:alpha val="43137"/>
                    </a:srgbClr>
                  </a:outerShdw>
                </a:effectLst>
                <a:latin typeface="Arial Black" panose="020B0A04020102020204" pitchFamily="34" charset="0"/>
              </a:rPr>
              <a:t>When he went out the next day, behold, two Hebrews were struggling together.  And he said to the man in the wrong, “Why do you strike your companion?”  He answered, “Who made you a prince and a judge over us? Do you mean to kill me as you killed the Egyptian?” Then Moses was afraid, and thought, “Surely the thing is known.”</a:t>
            </a:r>
            <a:endParaRPr lang="en-US" sz="2400"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614762167"/>
      </p:ext>
    </p:extLst>
  </p:cSld>
  <p:clrMapOvr>
    <a:masterClrMapping/>
  </p:clrMapOvr>
  <mc:AlternateContent xmlns:mc="http://schemas.openxmlformats.org/markup-compatibility/2006" xmlns:p14="http://schemas.microsoft.com/office/powerpoint/2010/main">
    <mc:Choice Requires="p14">
      <p:transition spd="slow" p14:dur="2000">
        <p:split/>
      </p:transition>
    </mc:Choice>
    <mc:Fallback xmlns="">
      <p:transition spd="slow">
        <p:spli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12844"/>
            <a:ext cx="8382000" cy="5632311"/>
          </a:xfrm>
          <a:prstGeom prst="rect">
            <a:avLst/>
          </a:prstGeom>
        </p:spPr>
        <p:txBody>
          <a:bodyPr wrap="square">
            <a:spAutoFit/>
          </a:bodyPr>
          <a:lstStyle/>
          <a:p>
            <a:pPr algn="ctr"/>
            <a:r>
              <a:rPr lang="en-US" sz="2400" u="sng" dirty="0" smtClean="0">
                <a:effectLst>
                  <a:outerShdw blurRad="38100" dist="38100" dir="2700000" algn="tl">
                    <a:srgbClr val="000000">
                      <a:alpha val="43137"/>
                    </a:srgbClr>
                  </a:outerShdw>
                </a:effectLst>
                <a:latin typeface="Arial Black" panose="020B0A04020102020204" pitchFamily="34" charset="0"/>
              </a:rPr>
              <a:t>Exodus 2:11-14 (ESV)</a:t>
            </a:r>
          </a:p>
          <a:p>
            <a:pPr algn="ctr"/>
            <a:endParaRPr lang="en-US" sz="2400" dirty="0" smtClean="0">
              <a:latin typeface="Arial Black" panose="020B0A04020102020204" pitchFamily="34" charset="0"/>
            </a:endParaRPr>
          </a:p>
          <a:p>
            <a:pPr algn="ctr"/>
            <a:r>
              <a:rPr lang="en-US" sz="2400" dirty="0" smtClean="0">
                <a:effectLst>
                  <a:outerShdw blurRad="38100" dist="38100" dir="2700000" algn="tl">
                    <a:srgbClr val="000000">
                      <a:alpha val="43137"/>
                    </a:srgbClr>
                  </a:outerShdw>
                </a:effectLst>
                <a:latin typeface="Arial Black" panose="020B0A04020102020204" pitchFamily="34" charset="0"/>
              </a:rPr>
              <a:t>“One day, when </a:t>
            </a:r>
            <a:r>
              <a:rPr lang="en-US" sz="2400" dirty="0" smtClean="0">
                <a:solidFill>
                  <a:srgbClr val="FF0000"/>
                </a:solidFill>
                <a:effectLst>
                  <a:outerShdw blurRad="38100" dist="38100" dir="2700000" algn="tl">
                    <a:srgbClr val="000000">
                      <a:alpha val="43137"/>
                    </a:srgbClr>
                  </a:outerShdw>
                </a:effectLst>
                <a:latin typeface="Arial Black" panose="020B0A04020102020204" pitchFamily="34" charset="0"/>
              </a:rPr>
              <a:t>Moses </a:t>
            </a:r>
            <a:r>
              <a:rPr lang="en-US" sz="2400" dirty="0" smtClean="0">
                <a:effectLst>
                  <a:outerShdw blurRad="38100" dist="38100" dir="2700000" algn="tl">
                    <a:srgbClr val="000000">
                      <a:alpha val="43137"/>
                    </a:srgbClr>
                  </a:outerShdw>
                </a:effectLst>
                <a:latin typeface="Arial Black" panose="020B0A04020102020204" pitchFamily="34" charset="0"/>
              </a:rPr>
              <a:t>had grown up, </a:t>
            </a:r>
            <a:r>
              <a:rPr lang="en-US" sz="2400" dirty="0" smtClean="0">
                <a:solidFill>
                  <a:srgbClr val="FF0000"/>
                </a:solidFill>
                <a:effectLst>
                  <a:outerShdw blurRad="38100" dist="38100" dir="2700000" algn="tl">
                    <a:srgbClr val="000000">
                      <a:alpha val="43137"/>
                    </a:srgbClr>
                  </a:outerShdw>
                </a:effectLst>
                <a:latin typeface="Arial Black" panose="020B0A04020102020204" pitchFamily="34" charset="0"/>
              </a:rPr>
              <a:t>he</a:t>
            </a:r>
            <a:r>
              <a:rPr lang="en-US" sz="2400" dirty="0" smtClean="0">
                <a:effectLst>
                  <a:outerShdw blurRad="38100" dist="38100" dir="2700000" algn="tl">
                    <a:srgbClr val="000000">
                      <a:alpha val="43137"/>
                    </a:srgbClr>
                  </a:outerShdw>
                </a:effectLst>
                <a:latin typeface="Arial Black" panose="020B0A04020102020204" pitchFamily="34" charset="0"/>
              </a:rPr>
              <a:t> went out to </a:t>
            </a:r>
            <a:r>
              <a:rPr lang="en-US" sz="2400" dirty="0" smtClean="0">
                <a:solidFill>
                  <a:srgbClr val="FF0000"/>
                </a:solidFill>
                <a:effectLst>
                  <a:outerShdw blurRad="38100" dist="38100" dir="2700000" algn="tl">
                    <a:srgbClr val="000000">
                      <a:alpha val="43137"/>
                    </a:srgbClr>
                  </a:outerShdw>
                </a:effectLst>
                <a:latin typeface="Arial Black" panose="020B0A04020102020204" pitchFamily="34" charset="0"/>
              </a:rPr>
              <a:t>his</a:t>
            </a:r>
            <a:r>
              <a:rPr lang="en-US" sz="2400" dirty="0" smtClean="0">
                <a:effectLst>
                  <a:outerShdw blurRad="38100" dist="38100" dir="2700000" algn="tl">
                    <a:srgbClr val="000000">
                      <a:alpha val="43137"/>
                    </a:srgbClr>
                  </a:outerShdw>
                </a:effectLst>
                <a:latin typeface="Arial Black" panose="020B0A04020102020204" pitchFamily="34" charset="0"/>
              </a:rPr>
              <a:t> people and looked on their burdens, and </a:t>
            </a:r>
            <a:r>
              <a:rPr lang="en-US" sz="2400" dirty="0" smtClean="0">
                <a:solidFill>
                  <a:srgbClr val="FF0000"/>
                </a:solidFill>
                <a:effectLst>
                  <a:outerShdw blurRad="38100" dist="38100" dir="2700000" algn="tl">
                    <a:srgbClr val="000000">
                      <a:alpha val="43137"/>
                    </a:srgbClr>
                  </a:outerShdw>
                </a:effectLst>
                <a:latin typeface="Arial Black" panose="020B0A04020102020204" pitchFamily="34" charset="0"/>
              </a:rPr>
              <a:t>he</a:t>
            </a:r>
            <a:r>
              <a:rPr lang="en-US" sz="2400" dirty="0" smtClean="0">
                <a:effectLst>
                  <a:outerShdw blurRad="38100" dist="38100" dir="2700000" algn="tl">
                    <a:srgbClr val="000000">
                      <a:alpha val="43137"/>
                    </a:srgbClr>
                  </a:outerShdw>
                </a:effectLst>
                <a:latin typeface="Arial Black" panose="020B0A04020102020204" pitchFamily="34" charset="0"/>
              </a:rPr>
              <a:t> saw an Egyptian beating a Hebrew, one of </a:t>
            </a:r>
            <a:r>
              <a:rPr lang="en-US" sz="2400" dirty="0" smtClean="0">
                <a:solidFill>
                  <a:srgbClr val="FF0000"/>
                </a:solidFill>
                <a:effectLst>
                  <a:outerShdw blurRad="38100" dist="38100" dir="2700000" algn="tl">
                    <a:srgbClr val="000000">
                      <a:alpha val="43137"/>
                    </a:srgbClr>
                  </a:outerShdw>
                </a:effectLst>
                <a:latin typeface="Arial Black" panose="020B0A04020102020204" pitchFamily="34" charset="0"/>
              </a:rPr>
              <a:t>his</a:t>
            </a:r>
            <a:r>
              <a:rPr lang="en-US" sz="2400" dirty="0" smtClean="0">
                <a:effectLst>
                  <a:outerShdw blurRad="38100" dist="38100" dir="2700000" algn="tl">
                    <a:srgbClr val="000000">
                      <a:alpha val="43137"/>
                    </a:srgbClr>
                  </a:outerShdw>
                </a:effectLst>
                <a:latin typeface="Arial Black" panose="020B0A04020102020204" pitchFamily="34" charset="0"/>
              </a:rPr>
              <a:t> people. </a:t>
            </a:r>
            <a:r>
              <a:rPr lang="en-US" sz="2400" dirty="0">
                <a:effectLst>
                  <a:outerShdw blurRad="38100" dist="38100" dir="2700000" algn="tl">
                    <a:srgbClr val="000000">
                      <a:alpha val="43137"/>
                    </a:srgbClr>
                  </a:outerShdw>
                </a:effectLst>
                <a:latin typeface="Arial Black" panose="020B0A04020102020204" pitchFamily="34" charset="0"/>
              </a:rPr>
              <a:t> </a:t>
            </a:r>
            <a:r>
              <a:rPr lang="en-US" sz="2400" dirty="0" smtClean="0">
                <a:solidFill>
                  <a:srgbClr val="FF0000"/>
                </a:solidFill>
                <a:effectLst>
                  <a:outerShdw blurRad="38100" dist="38100" dir="2700000" algn="tl">
                    <a:srgbClr val="000000">
                      <a:alpha val="43137"/>
                    </a:srgbClr>
                  </a:outerShdw>
                </a:effectLst>
                <a:latin typeface="Arial Black" panose="020B0A04020102020204" pitchFamily="34" charset="0"/>
              </a:rPr>
              <a:t>He</a:t>
            </a:r>
            <a:r>
              <a:rPr lang="en-US" sz="2400" dirty="0" smtClean="0">
                <a:effectLst>
                  <a:outerShdw blurRad="38100" dist="38100" dir="2700000" algn="tl">
                    <a:srgbClr val="000000">
                      <a:alpha val="43137"/>
                    </a:srgbClr>
                  </a:outerShdw>
                </a:effectLst>
                <a:latin typeface="Arial Black" panose="020B0A04020102020204" pitchFamily="34" charset="0"/>
              </a:rPr>
              <a:t> looked this way and that, and seeing no one, </a:t>
            </a:r>
            <a:r>
              <a:rPr lang="en-US" sz="2400" dirty="0" smtClean="0">
                <a:solidFill>
                  <a:srgbClr val="FF0000"/>
                </a:solidFill>
                <a:effectLst>
                  <a:outerShdw blurRad="38100" dist="38100" dir="2700000" algn="tl">
                    <a:srgbClr val="000000">
                      <a:alpha val="43137"/>
                    </a:srgbClr>
                  </a:outerShdw>
                </a:effectLst>
                <a:latin typeface="Arial Black" panose="020B0A04020102020204" pitchFamily="34" charset="0"/>
              </a:rPr>
              <a:t>he</a:t>
            </a:r>
            <a:r>
              <a:rPr lang="en-US" sz="2400" dirty="0" smtClean="0">
                <a:effectLst>
                  <a:outerShdw blurRad="38100" dist="38100" dir="2700000" algn="tl">
                    <a:srgbClr val="000000">
                      <a:alpha val="43137"/>
                    </a:srgbClr>
                  </a:outerShdw>
                </a:effectLst>
                <a:latin typeface="Arial Black" panose="020B0A04020102020204" pitchFamily="34" charset="0"/>
              </a:rPr>
              <a:t> struck down the Egyptian and hid him in the sand. </a:t>
            </a:r>
            <a:r>
              <a:rPr lang="en-US" sz="2400" dirty="0">
                <a:effectLst>
                  <a:outerShdw blurRad="38100" dist="38100" dir="2700000" algn="tl">
                    <a:srgbClr val="000000">
                      <a:alpha val="43137"/>
                    </a:srgbClr>
                  </a:outerShdw>
                </a:effectLst>
                <a:latin typeface="Arial Black" panose="020B0A04020102020204" pitchFamily="34" charset="0"/>
              </a:rPr>
              <a:t> </a:t>
            </a:r>
            <a:r>
              <a:rPr lang="en-US" sz="2400" dirty="0" smtClean="0">
                <a:effectLst>
                  <a:outerShdw blurRad="38100" dist="38100" dir="2700000" algn="tl">
                    <a:srgbClr val="000000">
                      <a:alpha val="43137"/>
                    </a:srgbClr>
                  </a:outerShdw>
                </a:effectLst>
                <a:latin typeface="Arial Black" panose="020B0A04020102020204" pitchFamily="34" charset="0"/>
              </a:rPr>
              <a:t>When </a:t>
            </a:r>
            <a:r>
              <a:rPr lang="en-US" sz="2400" dirty="0" smtClean="0">
                <a:solidFill>
                  <a:srgbClr val="FF0000"/>
                </a:solidFill>
                <a:effectLst>
                  <a:outerShdw blurRad="38100" dist="38100" dir="2700000" algn="tl">
                    <a:srgbClr val="000000">
                      <a:alpha val="43137"/>
                    </a:srgbClr>
                  </a:outerShdw>
                </a:effectLst>
                <a:latin typeface="Arial Black" panose="020B0A04020102020204" pitchFamily="34" charset="0"/>
              </a:rPr>
              <a:t>he</a:t>
            </a:r>
            <a:r>
              <a:rPr lang="en-US" sz="2400" dirty="0" smtClean="0">
                <a:effectLst>
                  <a:outerShdw blurRad="38100" dist="38100" dir="2700000" algn="tl">
                    <a:srgbClr val="000000">
                      <a:alpha val="43137"/>
                    </a:srgbClr>
                  </a:outerShdw>
                </a:effectLst>
                <a:latin typeface="Arial Black" panose="020B0A04020102020204" pitchFamily="34" charset="0"/>
              </a:rPr>
              <a:t> went out the next day, behold, two Hebrews were struggling together.  And </a:t>
            </a:r>
            <a:r>
              <a:rPr lang="en-US" sz="2400" dirty="0" smtClean="0">
                <a:solidFill>
                  <a:srgbClr val="FF0000"/>
                </a:solidFill>
                <a:effectLst>
                  <a:outerShdw blurRad="38100" dist="38100" dir="2700000" algn="tl">
                    <a:srgbClr val="000000">
                      <a:alpha val="43137"/>
                    </a:srgbClr>
                  </a:outerShdw>
                </a:effectLst>
                <a:latin typeface="Arial Black" panose="020B0A04020102020204" pitchFamily="34" charset="0"/>
              </a:rPr>
              <a:t>he</a:t>
            </a:r>
            <a:r>
              <a:rPr lang="en-US" sz="2400" dirty="0" smtClean="0">
                <a:effectLst>
                  <a:outerShdw blurRad="38100" dist="38100" dir="2700000" algn="tl">
                    <a:srgbClr val="000000">
                      <a:alpha val="43137"/>
                    </a:srgbClr>
                  </a:outerShdw>
                </a:effectLst>
                <a:latin typeface="Arial Black" panose="020B0A04020102020204" pitchFamily="34" charset="0"/>
              </a:rPr>
              <a:t> said to the man in the wrong, “Why do you strike your companion?”  He answered, “Who made you a prince and a judge over us? Do you mean to kill me as you killed the Egyptian?” Then </a:t>
            </a:r>
            <a:r>
              <a:rPr lang="en-US" sz="2400" dirty="0" smtClean="0">
                <a:solidFill>
                  <a:srgbClr val="FF0000"/>
                </a:solidFill>
                <a:effectLst>
                  <a:outerShdw blurRad="38100" dist="38100" dir="2700000" algn="tl">
                    <a:srgbClr val="000000">
                      <a:alpha val="43137"/>
                    </a:srgbClr>
                  </a:outerShdw>
                </a:effectLst>
                <a:latin typeface="Arial Black" panose="020B0A04020102020204" pitchFamily="34" charset="0"/>
              </a:rPr>
              <a:t>Moses</a:t>
            </a:r>
            <a:r>
              <a:rPr lang="en-US" sz="2400" dirty="0" smtClean="0">
                <a:effectLst>
                  <a:outerShdw blurRad="38100" dist="38100" dir="2700000" algn="tl">
                    <a:srgbClr val="000000">
                      <a:alpha val="43137"/>
                    </a:srgbClr>
                  </a:outerShdw>
                </a:effectLst>
                <a:latin typeface="Arial Black" panose="020B0A04020102020204" pitchFamily="34" charset="0"/>
              </a:rPr>
              <a:t> was afraid, and thought, “Surely the thing is known.”</a:t>
            </a:r>
            <a:endParaRPr lang="en-US" sz="2400"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96321807"/>
      </p:ext>
    </p:extLst>
  </p:cSld>
  <p:clrMapOvr>
    <a:masterClrMapping/>
  </p:clrMapOvr>
  <mc:AlternateContent xmlns:mc="http://schemas.openxmlformats.org/markup-compatibility/2006" xmlns:p14="http://schemas.microsoft.com/office/powerpoint/2010/main">
    <mc:Choice Requires="p14">
      <p:transition spd="slow" p14:dur="2000">
        <p:split/>
      </p:transition>
    </mc:Choice>
    <mc:Fallback xmlns="">
      <p:transition spd="slow">
        <p:spli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227689"/>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57175"/>
            <a:ext cx="8714088" cy="644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276600" y="533400"/>
            <a:ext cx="4572000" cy="2062103"/>
          </a:xfrm>
          <a:prstGeom prst="rect">
            <a:avLst/>
          </a:prstGeom>
        </p:spPr>
        <p:txBody>
          <a:bodyPr>
            <a:spAutoFit/>
          </a:bodyPr>
          <a:lstStyle/>
          <a:p>
            <a:pPr algn="ctr"/>
            <a:r>
              <a:rPr lang="en-US" sz="3200" b="1" i="1" dirty="0" smtClean="0">
                <a:solidFill>
                  <a:srgbClr val="C00000"/>
                </a:solidFill>
                <a:effectLst>
                  <a:outerShdw blurRad="38100" dist="38100" dir="2700000" algn="tl">
                    <a:srgbClr val="000000">
                      <a:alpha val="43137"/>
                    </a:srgbClr>
                  </a:outerShdw>
                </a:effectLst>
                <a:latin typeface="Arial Black" panose="020B0A04020102020204" pitchFamily="34" charset="0"/>
              </a:rPr>
              <a:t>“. . . for every shepherd is an abomination to the Egyptians.”</a:t>
            </a:r>
            <a:endParaRPr lang="en-US" sz="3200" b="1" i="1" dirty="0">
              <a:solidFill>
                <a:srgbClr val="C0000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9078514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41910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0" y="304800"/>
            <a:ext cx="4267200" cy="6370975"/>
          </a:xfrm>
          <a:prstGeom prst="rect">
            <a:avLst/>
          </a:prstGeom>
          <a:noFill/>
        </p:spPr>
        <p:txBody>
          <a:bodyPr wrap="square" rtlCol="0">
            <a:spAutoFit/>
          </a:bodyPr>
          <a:lstStyle/>
          <a:p>
            <a:pPr algn="ctr"/>
            <a:r>
              <a:rPr lang="en-US" sz="2400" b="1" i="1" baseline="30000" dirty="0">
                <a:effectLst>
                  <a:outerShdw blurRad="38100" dist="38100" dir="2700000" algn="tl">
                    <a:srgbClr val="000000">
                      <a:alpha val="43137"/>
                    </a:srgbClr>
                  </a:outerShdw>
                </a:effectLst>
                <a:latin typeface="Arial Black" panose="020B0A04020102020204" pitchFamily="34" charset="0"/>
              </a:rPr>
              <a:t>23 </a:t>
            </a:r>
            <a:r>
              <a:rPr lang="en-US" sz="2400" b="1" i="1" dirty="0">
                <a:effectLst>
                  <a:outerShdw blurRad="38100" dist="38100" dir="2700000" algn="tl">
                    <a:srgbClr val="000000">
                      <a:alpha val="43137"/>
                    </a:srgbClr>
                  </a:outerShdw>
                </a:effectLst>
                <a:latin typeface="Arial Black" panose="020B0A04020102020204" pitchFamily="34" charset="0"/>
              </a:rPr>
              <a:t>During those many days the king of Egypt died, and the people of Israel groaned because of their slavery and cried out for help. Their cry for rescue from slavery came up to God. </a:t>
            </a:r>
            <a:endParaRPr lang="en-US" sz="2400" b="1" i="1" dirty="0" smtClean="0">
              <a:effectLst>
                <a:outerShdw blurRad="38100" dist="38100" dir="2700000" algn="tl">
                  <a:srgbClr val="000000">
                    <a:alpha val="43137"/>
                  </a:srgbClr>
                </a:outerShdw>
              </a:effectLst>
              <a:latin typeface="Arial Black" panose="020B0A04020102020204" pitchFamily="34" charset="0"/>
            </a:endParaRPr>
          </a:p>
          <a:p>
            <a:pPr algn="ctr"/>
            <a:r>
              <a:rPr lang="en-US" sz="2400" b="1" i="1" baseline="30000" dirty="0" smtClean="0">
                <a:effectLst>
                  <a:outerShdw blurRad="38100" dist="38100" dir="2700000" algn="tl">
                    <a:srgbClr val="000000">
                      <a:alpha val="43137"/>
                    </a:srgbClr>
                  </a:outerShdw>
                </a:effectLst>
                <a:latin typeface="Arial Black" panose="020B0A04020102020204" pitchFamily="34" charset="0"/>
              </a:rPr>
              <a:t>24</a:t>
            </a:r>
            <a:r>
              <a:rPr lang="en-US" sz="2400" b="1" i="1" baseline="30000" dirty="0">
                <a:effectLst>
                  <a:outerShdw blurRad="38100" dist="38100" dir="2700000" algn="tl">
                    <a:srgbClr val="000000">
                      <a:alpha val="43137"/>
                    </a:srgbClr>
                  </a:outerShdw>
                </a:effectLst>
                <a:latin typeface="Arial Black" panose="020B0A04020102020204" pitchFamily="34" charset="0"/>
              </a:rPr>
              <a:t> </a:t>
            </a:r>
            <a:r>
              <a:rPr lang="en-US" sz="2400" b="1" i="1" dirty="0">
                <a:effectLst>
                  <a:outerShdw blurRad="38100" dist="38100" dir="2700000" algn="tl">
                    <a:srgbClr val="000000">
                      <a:alpha val="43137"/>
                    </a:srgbClr>
                  </a:outerShdw>
                </a:effectLst>
                <a:latin typeface="Arial Black" panose="020B0A04020102020204" pitchFamily="34" charset="0"/>
              </a:rPr>
              <a:t>And God heard their groaning, and God remembered his covenant with Abraham, with Isaac, and with Jacob. </a:t>
            </a:r>
            <a:endParaRPr lang="en-US" sz="2400" b="1" i="1" dirty="0" smtClean="0">
              <a:effectLst>
                <a:outerShdw blurRad="38100" dist="38100" dir="2700000" algn="tl">
                  <a:srgbClr val="000000">
                    <a:alpha val="43137"/>
                  </a:srgbClr>
                </a:outerShdw>
              </a:effectLst>
              <a:latin typeface="Arial Black" panose="020B0A04020102020204" pitchFamily="34" charset="0"/>
            </a:endParaRPr>
          </a:p>
          <a:p>
            <a:pPr algn="ctr"/>
            <a:r>
              <a:rPr lang="en-US" sz="2400" b="1" i="1" baseline="30000" dirty="0" smtClean="0">
                <a:effectLst>
                  <a:outerShdw blurRad="38100" dist="38100" dir="2700000" algn="tl">
                    <a:srgbClr val="000000">
                      <a:alpha val="43137"/>
                    </a:srgbClr>
                  </a:outerShdw>
                </a:effectLst>
                <a:latin typeface="Arial Black" panose="020B0A04020102020204" pitchFamily="34" charset="0"/>
              </a:rPr>
              <a:t>25</a:t>
            </a:r>
            <a:r>
              <a:rPr lang="en-US" sz="2400" b="1" i="1" baseline="30000" dirty="0">
                <a:effectLst>
                  <a:outerShdw blurRad="38100" dist="38100" dir="2700000" algn="tl">
                    <a:srgbClr val="000000">
                      <a:alpha val="43137"/>
                    </a:srgbClr>
                  </a:outerShdw>
                </a:effectLst>
                <a:latin typeface="Arial Black" panose="020B0A04020102020204" pitchFamily="34" charset="0"/>
              </a:rPr>
              <a:t> </a:t>
            </a:r>
            <a:r>
              <a:rPr lang="en-US" sz="2400" b="1" i="1" dirty="0">
                <a:effectLst>
                  <a:outerShdw blurRad="38100" dist="38100" dir="2700000" algn="tl">
                    <a:srgbClr val="000000">
                      <a:alpha val="43137"/>
                    </a:srgbClr>
                  </a:outerShdw>
                </a:effectLst>
                <a:latin typeface="Arial Black" panose="020B0A04020102020204" pitchFamily="34" charset="0"/>
              </a:rPr>
              <a:t>God saw the people of Israel—and God knew.</a:t>
            </a:r>
          </a:p>
        </p:txBody>
      </p:sp>
    </p:spTree>
    <p:extLst>
      <p:ext uri="{BB962C8B-B14F-4D97-AF65-F5344CB8AC3E}">
        <p14:creationId xmlns:p14="http://schemas.microsoft.com/office/powerpoint/2010/main" val="13846806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41910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0" y="304800"/>
            <a:ext cx="4267200" cy="6370975"/>
          </a:xfrm>
          <a:prstGeom prst="rect">
            <a:avLst/>
          </a:prstGeom>
          <a:noFill/>
        </p:spPr>
        <p:txBody>
          <a:bodyPr wrap="square" rtlCol="0">
            <a:spAutoFit/>
          </a:bodyPr>
          <a:lstStyle/>
          <a:p>
            <a:pPr algn="ctr"/>
            <a:r>
              <a:rPr lang="en-US" sz="2400" b="1" i="1" baseline="30000" dirty="0">
                <a:effectLst>
                  <a:outerShdw blurRad="38100" dist="38100" dir="2700000" algn="tl">
                    <a:srgbClr val="000000">
                      <a:alpha val="43137"/>
                    </a:srgbClr>
                  </a:outerShdw>
                </a:effectLst>
                <a:latin typeface="Arial Black" panose="020B0A04020102020204" pitchFamily="34" charset="0"/>
              </a:rPr>
              <a:t>23 </a:t>
            </a:r>
            <a:r>
              <a:rPr lang="en-US" sz="2400" b="1" i="1" dirty="0">
                <a:effectLst>
                  <a:outerShdw blurRad="38100" dist="38100" dir="2700000" algn="tl">
                    <a:srgbClr val="000000">
                      <a:alpha val="43137"/>
                    </a:srgbClr>
                  </a:outerShdw>
                </a:effectLst>
                <a:latin typeface="Arial Black" panose="020B0A04020102020204" pitchFamily="34" charset="0"/>
              </a:rPr>
              <a:t>During those many days the king of Egypt died, and the people of Israel groaned because of their slavery and cried out for help. Their cry for rescue from slavery came up to </a:t>
            </a:r>
            <a:r>
              <a:rPr lang="en-US" sz="2400" b="1" i="1" dirty="0">
                <a:solidFill>
                  <a:srgbClr val="C00000"/>
                </a:solidFill>
                <a:effectLst>
                  <a:outerShdw blurRad="38100" dist="38100" dir="2700000" algn="tl">
                    <a:srgbClr val="000000">
                      <a:alpha val="43137"/>
                    </a:srgbClr>
                  </a:outerShdw>
                </a:effectLst>
                <a:latin typeface="Arial Black" panose="020B0A04020102020204" pitchFamily="34" charset="0"/>
              </a:rPr>
              <a:t>God</a:t>
            </a:r>
            <a:r>
              <a:rPr lang="en-US" sz="2400" b="1" i="1" dirty="0">
                <a:effectLst>
                  <a:outerShdw blurRad="38100" dist="38100" dir="2700000" algn="tl">
                    <a:srgbClr val="000000">
                      <a:alpha val="43137"/>
                    </a:srgbClr>
                  </a:outerShdw>
                </a:effectLst>
                <a:latin typeface="Arial Black" panose="020B0A04020102020204" pitchFamily="34" charset="0"/>
              </a:rPr>
              <a:t>. </a:t>
            </a:r>
            <a:endParaRPr lang="en-US" sz="2400" b="1" i="1" dirty="0" smtClean="0">
              <a:effectLst>
                <a:outerShdw blurRad="38100" dist="38100" dir="2700000" algn="tl">
                  <a:srgbClr val="000000">
                    <a:alpha val="43137"/>
                  </a:srgbClr>
                </a:outerShdw>
              </a:effectLst>
              <a:latin typeface="Arial Black" panose="020B0A04020102020204" pitchFamily="34" charset="0"/>
            </a:endParaRPr>
          </a:p>
          <a:p>
            <a:pPr algn="ctr"/>
            <a:r>
              <a:rPr lang="en-US" sz="2400" b="1" i="1" baseline="30000" dirty="0" smtClean="0">
                <a:effectLst>
                  <a:outerShdw blurRad="38100" dist="38100" dir="2700000" algn="tl">
                    <a:srgbClr val="000000">
                      <a:alpha val="43137"/>
                    </a:srgbClr>
                  </a:outerShdw>
                </a:effectLst>
                <a:latin typeface="Arial Black" panose="020B0A04020102020204" pitchFamily="34" charset="0"/>
              </a:rPr>
              <a:t>24</a:t>
            </a:r>
            <a:r>
              <a:rPr lang="en-US" sz="2400" b="1" i="1" baseline="30000" dirty="0">
                <a:effectLst>
                  <a:outerShdw blurRad="38100" dist="38100" dir="2700000" algn="tl">
                    <a:srgbClr val="000000">
                      <a:alpha val="43137"/>
                    </a:srgbClr>
                  </a:outerShdw>
                </a:effectLst>
                <a:latin typeface="Arial Black" panose="020B0A04020102020204" pitchFamily="34" charset="0"/>
              </a:rPr>
              <a:t> </a:t>
            </a:r>
            <a:r>
              <a:rPr lang="en-US" sz="2400" b="1" i="1" dirty="0">
                <a:effectLst>
                  <a:outerShdw blurRad="38100" dist="38100" dir="2700000" algn="tl">
                    <a:srgbClr val="000000">
                      <a:alpha val="43137"/>
                    </a:srgbClr>
                  </a:outerShdw>
                </a:effectLst>
                <a:latin typeface="Arial Black" panose="020B0A04020102020204" pitchFamily="34" charset="0"/>
              </a:rPr>
              <a:t>And </a:t>
            </a:r>
            <a:r>
              <a:rPr lang="en-US" sz="2400" b="1" i="1" dirty="0">
                <a:solidFill>
                  <a:srgbClr val="C00000"/>
                </a:solidFill>
                <a:effectLst>
                  <a:outerShdw blurRad="38100" dist="38100" dir="2700000" algn="tl">
                    <a:srgbClr val="000000">
                      <a:alpha val="43137"/>
                    </a:srgbClr>
                  </a:outerShdw>
                </a:effectLst>
                <a:latin typeface="Arial Black" panose="020B0A04020102020204" pitchFamily="34" charset="0"/>
              </a:rPr>
              <a:t>God</a:t>
            </a:r>
            <a:r>
              <a:rPr lang="en-US" sz="2400" b="1" i="1" dirty="0">
                <a:effectLst>
                  <a:outerShdw blurRad="38100" dist="38100" dir="2700000" algn="tl">
                    <a:srgbClr val="000000">
                      <a:alpha val="43137"/>
                    </a:srgbClr>
                  </a:outerShdw>
                </a:effectLst>
                <a:latin typeface="Arial Black" panose="020B0A04020102020204" pitchFamily="34" charset="0"/>
              </a:rPr>
              <a:t> heard their groaning, and </a:t>
            </a:r>
            <a:r>
              <a:rPr lang="en-US" sz="2400" b="1" i="1" dirty="0">
                <a:solidFill>
                  <a:srgbClr val="C00000"/>
                </a:solidFill>
                <a:effectLst>
                  <a:outerShdw blurRad="38100" dist="38100" dir="2700000" algn="tl">
                    <a:srgbClr val="000000">
                      <a:alpha val="43137"/>
                    </a:srgbClr>
                  </a:outerShdw>
                </a:effectLst>
                <a:latin typeface="Arial Black" panose="020B0A04020102020204" pitchFamily="34" charset="0"/>
              </a:rPr>
              <a:t>God</a:t>
            </a:r>
            <a:r>
              <a:rPr lang="en-US" sz="2400" b="1" i="1" dirty="0">
                <a:effectLst>
                  <a:outerShdw blurRad="38100" dist="38100" dir="2700000" algn="tl">
                    <a:srgbClr val="000000">
                      <a:alpha val="43137"/>
                    </a:srgbClr>
                  </a:outerShdw>
                </a:effectLst>
                <a:latin typeface="Arial Black" panose="020B0A04020102020204" pitchFamily="34" charset="0"/>
              </a:rPr>
              <a:t> remembered </a:t>
            </a:r>
            <a:r>
              <a:rPr lang="en-US" sz="2400" b="1" i="1" dirty="0">
                <a:solidFill>
                  <a:srgbClr val="C00000"/>
                </a:solidFill>
                <a:effectLst>
                  <a:outerShdw blurRad="38100" dist="38100" dir="2700000" algn="tl">
                    <a:srgbClr val="000000">
                      <a:alpha val="43137"/>
                    </a:srgbClr>
                  </a:outerShdw>
                </a:effectLst>
                <a:latin typeface="Arial Black" panose="020B0A04020102020204" pitchFamily="34" charset="0"/>
              </a:rPr>
              <a:t>his</a:t>
            </a:r>
            <a:r>
              <a:rPr lang="en-US" sz="2400" b="1" i="1" dirty="0">
                <a:effectLst>
                  <a:outerShdw blurRad="38100" dist="38100" dir="2700000" algn="tl">
                    <a:srgbClr val="000000">
                      <a:alpha val="43137"/>
                    </a:srgbClr>
                  </a:outerShdw>
                </a:effectLst>
                <a:latin typeface="Arial Black" panose="020B0A04020102020204" pitchFamily="34" charset="0"/>
              </a:rPr>
              <a:t> covenant with Abraham, with Isaac, and with Jacob. </a:t>
            </a:r>
            <a:endParaRPr lang="en-US" sz="2400" b="1" i="1" dirty="0" smtClean="0">
              <a:effectLst>
                <a:outerShdw blurRad="38100" dist="38100" dir="2700000" algn="tl">
                  <a:srgbClr val="000000">
                    <a:alpha val="43137"/>
                  </a:srgbClr>
                </a:outerShdw>
              </a:effectLst>
              <a:latin typeface="Arial Black" panose="020B0A04020102020204" pitchFamily="34" charset="0"/>
            </a:endParaRPr>
          </a:p>
          <a:p>
            <a:pPr algn="ctr"/>
            <a:r>
              <a:rPr lang="en-US" sz="2400" b="1" i="1" baseline="30000" dirty="0" smtClean="0">
                <a:effectLst>
                  <a:outerShdw blurRad="38100" dist="38100" dir="2700000" algn="tl">
                    <a:srgbClr val="000000">
                      <a:alpha val="43137"/>
                    </a:srgbClr>
                  </a:outerShdw>
                </a:effectLst>
                <a:latin typeface="Arial Black" panose="020B0A04020102020204" pitchFamily="34" charset="0"/>
              </a:rPr>
              <a:t>25</a:t>
            </a:r>
            <a:r>
              <a:rPr lang="en-US" sz="2400" b="1" i="1" baseline="30000" dirty="0">
                <a:effectLst>
                  <a:outerShdw blurRad="38100" dist="38100" dir="2700000" algn="tl">
                    <a:srgbClr val="000000">
                      <a:alpha val="43137"/>
                    </a:srgbClr>
                  </a:outerShdw>
                </a:effectLst>
                <a:latin typeface="Arial Black" panose="020B0A04020102020204" pitchFamily="34" charset="0"/>
              </a:rPr>
              <a:t> </a:t>
            </a:r>
            <a:r>
              <a:rPr lang="en-US" sz="2400" b="1" i="1" dirty="0">
                <a:solidFill>
                  <a:srgbClr val="C00000"/>
                </a:solidFill>
                <a:effectLst>
                  <a:outerShdw blurRad="38100" dist="38100" dir="2700000" algn="tl">
                    <a:srgbClr val="000000">
                      <a:alpha val="43137"/>
                    </a:srgbClr>
                  </a:outerShdw>
                </a:effectLst>
                <a:latin typeface="Arial Black" panose="020B0A04020102020204" pitchFamily="34" charset="0"/>
              </a:rPr>
              <a:t>God</a:t>
            </a:r>
            <a:r>
              <a:rPr lang="en-US" sz="2400" b="1" i="1" dirty="0">
                <a:effectLst>
                  <a:outerShdw blurRad="38100" dist="38100" dir="2700000" algn="tl">
                    <a:srgbClr val="000000">
                      <a:alpha val="43137"/>
                    </a:srgbClr>
                  </a:outerShdw>
                </a:effectLst>
                <a:latin typeface="Arial Black" panose="020B0A04020102020204" pitchFamily="34" charset="0"/>
              </a:rPr>
              <a:t> saw the people of Israel—and </a:t>
            </a:r>
            <a:r>
              <a:rPr lang="en-US" sz="2400" b="1" i="1" dirty="0">
                <a:solidFill>
                  <a:srgbClr val="C00000"/>
                </a:solidFill>
                <a:effectLst>
                  <a:outerShdw blurRad="38100" dist="38100" dir="2700000" algn="tl">
                    <a:srgbClr val="000000">
                      <a:alpha val="43137"/>
                    </a:srgbClr>
                  </a:outerShdw>
                </a:effectLst>
                <a:latin typeface="Arial Black" panose="020B0A04020102020204" pitchFamily="34" charset="0"/>
              </a:rPr>
              <a:t>God</a:t>
            </a:r>
            <a:r>
              <a:rPr lang="en-US" sz="2400" b="1" i="1" dirty="0">
                <a:effectLst>
                  <a:outerShdw blurRad="38100" dist="38100" dir="2700000" algn="tl">
                    <a:srgbClr val="000000">
                      <a:alpha val="43137"/>
                    </a:srgbClr>
                  </a:outerShdw>
                </a:effectLst>
                <a:latin typeface="Arial Black" panose="020B0A04020102020204" pitchFamily="34" charset="0"/>
              </a:rPr>
              <a:t> knew.</a:t>
            </a:r>
          </a:p>
        </p:txBody>
      </p:sp>
    </p:spTree>
    <p:extLst>
      <p:ext uri="{BB962C8B-B14F-4D97-AF65-F5344CB8AC3E}">
        <p14:creationId xmlns:p14="http://schemas.microsoft.com/office/powerpoint/2010/main" val="63735814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152400" y="152400"/>
            <a:ext cx="8859203"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812503"/>
      </p:ext>
    </p:extLst>
  </p:cSld>
  <p:clrMapOvr>
    <a:masterClrMapping/>
  </p:clrMapOvr>
  <mc:AlternateContent xmlns:mc="http://schemas.openxmlformats.org/markup-compatibility/2006" xmlns:p14="http://schemas.microsoft.com/office/powerpoint/2010/main">
    <mc:Choice Requires="p14">
      <p:transition spd="slow" p14:dur="400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243" b="10909"/>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3780649"/>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2428830"/>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7630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6523514"/>
      </p:ext>
    </p:extLst>
  </p:cSld>
  <p:clrMapOvr>
    <a:masterClrMapping/>
  </p:clrMapOvr>
  <mc:AlternateContent xmlns:mc="http://schemas.openxmlformats.org/markup-compatibility/2006" xmlns:p14="http://schemas.microsoft.com/office/powerpoint/2010/main">
    <mc:Choice Requires="p14">
      <p:transition spd="slow" p14:dur="500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9777434"/>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049283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0891"/>
            <a:ext cx="4545271"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105400" y="1143000"/>
            <a:ext cx="3962400" cy="4401205"/>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latin typeface="Arial Black" panose="020B0A04020102020204" pitchFamily="34" charset="0"/>
              </a:rPr>
              <a:t>“One </a:t>
            </a:r>
            <a:r>
              <a:rPr lang="en-US" sz="2800" b="1" i="1" dirty="0">
                <a:effectLst>
                  <a:outerShdw blurRad="38100" dist="38100" dir="2700000" algn="tl">
                    <a:srgbClr val="000000">
                      <a:alpha val="43137"/>
                    </a:srgbClr>
                  </a:outerShdw>
                </a:effectLst>
                <a:latin typeface="Arial Black" panose="020B0A04020102020204" pitchFamily="34" charset="0"/>
              </a:rPr>
              <a:t>day, when Moses had grown up, he went out to his people and looked on their burdens, and he saw an Egyptian beating a Hebrew, one of his people.</a:t>
            </a:r>
          </a:p>
        </p:txBody>
      </p:sp>
    </p:spTree>
    <p:extLst>
      <p:ext uri="{BB962C8B-B14F-4D97-AF65-F5344CB8AC3E}">
        <p14:creationId xmlns:p14="http://schemas.microsoft.com/office/powerpoint/2010/main" val="2220077800"/>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73182"/>
            <a:ext cx="4545271"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 y="173182"/>
            <a:ext cx="3962400" cy="6093976"/>
          </a:xfrm>
          <a:prstGeom prst="rect">
            <a:avLst/>
          </a:prstGeom>
          <a:noFill/>
        </p:spPr>
        <p:txBody>
          <a:bodyPr wrap="square" rtlCol="0">
            <a:spAutoFit/>
          </a:bodyPr>
          <a:lstStyle/>
          <a:p>
            <a:pPr algn="ctr"/>
            <a:endParaRPr lang="en-US" sz="2000" dirty="0" smtClean="0">
              <a:latin typeface="Arial Black" panose="020B0A04020102020204" pitchFamily="34" charset="0"/>
            </a:endParaRPr>
          </a:p>
          <a:p>
            <a:pPr algn="ctr"/>
            <a:endParaRPr lang="en-US" sz="2000" dirty="0">
              <a:latin typeface="Arial Black" panose="020B0A04020102020204" pitchFamily="34" charset="0"/>
            </a:endParaRPr>
          </a:p>
          <a:p>
            <a:pPr algn="ctr"/>
            <a:r>
              <a:rPr lang="en-US" sz="2000" b="1" i="1" dirty="0" smtClean="0">
                <a:effectLst>
                  <a:outerShdw blurRad="38100" dist="38100" dir="2700000" algn="tl">
                    <a:srgbClr val="000000">
                      <a:alpha val="43137"/>
                    </a:srgbClr>
                  </a:outerShdw>
                </a:effectLst>
                <a:latin typeface="Arial Black" panose="020B0A04020102020204" pitchFamily="34" charset="0"/>
              </a:rPr>
              <a:t>He </a:t>
            </a:r>
            <a:r>
              <a:rPr lang="en-US" sz="2000" b="1" i="1" dirty="0">
                <a:effectLst>
                  <a:outerShdw blurRad="38100" dist="38100" dir="2700000" algn="tl">
                    <a:srgbClr val="000000">
                      <a:alpha val="43137"/>
                    </a:srgbClr>
                  </a:outerShdw>
                </a:effectLst>
                <a:latin typeface="Arial Black" panose="020B0A04020102020204" pitchFamily="34" charset="0"/>
              </a:rPr>
              <a:t>looked this way and that, and seeing no one, he struck down the Egyptian and hid him in the sand. </a:t>
            </a:r>
            <a:endParaRPr lang="en-US" sz="2000" b="1" i="1" dirty="0" smtClean="0">
              <a:effectLst>
                <a:outerShdw blurRad="38100" dist="38100" dir="2700000" algn="tl">
                  <a:srgbClr val="000000">
                    <a:alpha val="43137"/>
                  </a:srgbClr>
                </a:outerShdw>
              </a:effectLst>
              <a:latin typeface="Arial Black" panose="020B0A04020102020204" pitchFamily="34" charset="0"/>
            </a:endParaRPr>
          </a:p>
          <a:p>
            <a:pPr algn="ctr">
              <a:spcBef>
                <a:spcPts val="600"/>
              </a:spcBef>
            </a:pPr>
            <a:r>
              <a:rPr lang="en-US" sz="2000" b="1" i="1" dirty="0" smtClean="0">
                <a:effectLst>
                  <a:outerShdw blurRad="38100" dist="38100" dir="2700000" algn="tl">
                    <a:srgbClr val="000000">
                      <a:alpha val="43137"/>
                    </a:srgbClr>
                  </a:outerShdw>
                </a:effectLst>
                <a:latin typeface="Arial Black" panose="020B0A04020102020204" pitchFamily="34" charset="0"/>
              </a:rPr>
              <a:t>When</a:t>
            </a:r>
            <a:r>
              <a:rPr lang="en-US" sz="2000" b="1" i="1" dirty="0">
                <a:effectLst>
                  <a:outerShdw blurRad="38100" dist="38100" dir="2700000" algn="tl">
                    <a:srgbClr val="000000">
                      <a:alpha val="43137"/>
                    </a:srgbClr>
                  </a:outerShdw>
                </a:effectLst>
                <a:latin typeface="Arial Black" panose="020B0A04020102020204" pitchFamily="34" charset="0"/>
              </a:rPr>
              <a:t> he went out the next day, behold, two Hebrews were struggling together</a:t>
            </a:r>
            <a:r>
              <a:rPr lang="en-US" sz="2000" b="1" i="1" dirty="0" smtClean="0">
                <a:effectLst>
                  <a:outerShdw blurRad="38100" dist="38100" dir="2700000" algn="tl">
                    <a:srgbClr val="000000">
                      <a:alpha val="43137"/>
                    </a:srgbClr>
                  </a:outerShdw>
                </a:effectLst>
                <a:latin typeface="Arial Black" panose="020B0A04020102020204" pitchFamily="34" charset="0"/>
              </a:rPr>
              <a:t>.</a:t>
            </a:r>
          </a:p>
          <a:p>
            <a:pPr algn="ctr">
              <a:spcBef>
                <a:spcPts val="600"/>
              </a:spcBef>
            </a:pPr>
            <a:r>
              <a:rPr lang="en-US" sz="2000" b="1" i="1" dirty="0" smtClean="0">
                <a:effectLst>
                  <a:outerShdw blurRad="38100" dist="38100" dir="2700000" algn="tl">
                    <a:srgbClr val="000000">
                      <a:alpha val="43137"/>
                    </a:srgbClr>
                  </a:outerShdw>
                </a:effectLst>
                <a:latin typeface="Arial Black" panose="020B0A04020102020204" pitchFamily="34" charset="0"/>
              </a:rPr>
              <a:t> </a:t>
            </a:r>
            <a:r>
              <a:rPr lang="en-US" sz="2000" b="1" i="1" dirty="0">
                <a:effectLst>
                  <a:outerShdw blurRad="38100" dist="38100" dir="2700000" algn="tl">
                    <a:srgbClr val="000000">
                      <a:alpha val="43137"/>
                    </a:srgbClr>
                  </a:outerShdw>
                </a:effectLst>
                <a:latin typeface="Arial Black" panose="020B0A04020102020204" pitchFamily="34" charset="0"/>
              </a:rPr>
              <a:t>And he said to the man in the wrong, “Why do you strike your companion?” </a:t>
            </a:r>
            <a:endParaRPr lang="en-US" sz="2000" b="1" i="1" dirty="0" smtClean="0">
              <a:effectLst>
                <a:outerShdw blurRad="38100" dist="38100" dir="2700000" algn="tl">
                  <a:srgbClr val="000000">
                    <a:alpha val="43137"/>
                  </a:srgbClr>
                </a:outerShdw>
              </a:effectLst>
              <a:latin typeface="Arial Black" panose="020B0A04020102020204" pitchFamily="34" charset="0"/>
            </a:endParaRPr>
          </a:p>
          <a:p>
            <a:pPr algn="ctr">
              <a:spcBef>
                <a:spcPts val="600"/>
              </a:spcBef>
            </a:pPr>
            <a:r>
              <a:rPr lang="en-US" sz="2000" b="1" i="1" dirty="0" smtClean="0">
                <a:effectLst>
                  <a:outerShdw blurRad="38100" dist="38100" dir="2700000" algn="tl">
                    <a:srgbClr val="000000">
                      <a:alpha val="43137"/>
                    </a:srgbClr>
                  </a:outerShdw>
                </a:effectLst>
                <a:latin typeface="Arial Black" panose="020B0A04020102020204" pitchFamily="34" charset="0"/>
              </a:rPr>
              <a:t>He </a:t>
            </a:r>
            <a:r>
              <a:rPr lang="en-US" sz="2000" b="1" i="1" dirty="0">
                <a:effectLst>
                  <a:outerShdw blurRad="38100" dist="38100" dir="2700000" algn="tl">
                    <a:srgbClr val="000000">
                      <a:alpha val="43137"/>
                    </a:srgbClr>
                  </a:outerShdw>
                </a:effectLst>
                <a:latin typeface="Arial Black" panose="020B0A04020102020204" pitchFamily="34" charset="0"/>
              </a:rPr>
              <a:t>answered</a:t>
            </a:r>
            <a:r>
              <a:rPr lang="en-US" sz="2000" b="1" i="1" dirty="0" smtClean="0">
                <a:effectLst>
                  <a:outerShdw blurRad="38100" dist="38100" dir="2700000" algn="tl">
                    <a:srgbClr val="000000">
                      <a:alpha val="43137"/>
                    </a:srgbClr>
                  </a:outerShdw>
                </a:effectLst>
                <a:latin typeface="Arial Black" panose="020B0A04020102020204" pitchFamily="34" charset="0"/>
              </a:rPr>
              <a:t>, “</a:t>
            </a:r>
            <a:r>
              <a:rPr lang="en-US" sz="2000" b="1" i="1" dirty="0">
                <a:effectLst>
                  <a:outerShdw blurRad="38100" dist="38100" dir="2700000" algn="tl">
                    <a:srgbClr val="000000">
                      <a:alpha val="43137"/>
                    </a:srgbClr>
                  </a:outerShdw>
                </a:effectLst>
                <a:latin typeface="Arial Black" panose="020B0A04020102020204" pitchFamily="34" charset="0"/>
              </a:rPr>
              <a:t>Who made you a prince and a judge over us? </a:t>
            </a:r>
            <a:endParaRPr lang="en-US" sz="2000" b="1" i="1" dirty="0" smtClean="0">
              <a:effectLst>
                <a:outerShdw blurRad="38100" dist="38100" dir="2700000" algn="tl">
                  <a:srgbClr val="000000">
                    <a:alpha val="43137"/>
                  </a:srgbClr>
                </a:outerShdw>
              </a:effectLst>
              <a:latin typeface="Arial Black" panose="020B0A04020102020204" pitchFamily="34" charset="0"/>
            </a:endParaRPr>
          </a:p>
          <a:p>
            <a:pPr algn="ctr">
              <a:spcBef>
                <a:spcPts val="600"/>
              </a:spcBef>
            </a:pPr>
            <a:r>
              <a:rPr lang="en-US" sz="2000" b="1" i="1" dirty="0" smtClean="0">
                <a:effectLst>
                  <a:outerShdw blurRad="38100" dist="38100" dir="2700000" algn="tl">
                    <a:srgbClr val="000000">
                      <a:alpha val="43137"/>
                    </a:srgbClr>
                  </a:outerShdw>
                </a:effectLst>
                <a:latin typeface="Arial Black" panose="020B0A04020102020204" pitchFamily="34" charset="0"/>
              </a:rPr>
              <a:t>Do </a:t>
            </a:r>
            <a:r>
              <a:rPr lang="en-US" sz="2000" b="1" i="1" dirty="0">
                <a:effectLst>
                  <a:outerShdw blurRad="38100" dist="38100" dir="2700000" algn="tl">
                    <a:srgbClr val="000000">
                      <a:alpha val="43137"/>
                    </a:srgbClr>
                  </a:outerShdw>
                </a:effectLst>
                <a:latin typeface="Arial Black" panose="020B0A04020102020204" pitchFamily="34" charset="0"/>
              </a:rPr>
              <a:t>you mean to kill me as you killed the Egyptian</a:t>
            </a:r>
            <a:r>
              <a:rPr lang="en-US" sz="2000" b="1" i="1" dirty="0" smtClean="0">
                <a:effectLst>
                  <a:outerShdw blurRad="38100" dist="38100" dir="2700000" algn="tl">
                    <a:srgbClr val="000000">
                      <a:alpha val="43137"/>
                    </a:srgbClr>
                  </a:outerShdw>
                </a:effectLst>
                <a:latin typeface="Arial Black" panose="020B0A04020102020204" pitchFamily="34" charset="0"/>
              </a:rPr>
              <a:t>?”</a:t>
            </a:r>
            <a:endParaRPr lang="en-US" sz="2000" b="1" i="1"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268144384"/>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76800" y="762000"/>
            <a:ext cx="4114800" cy="4755148"/>
          </a:xfrm>
          <a:prstGeom prst="rect">
            <a:avLst/>
          </a:prstGeom>
          <a:noFill/>
        </p:spPr>
        <p:txBody>
          <a:bodyPr wrap="square" rtlCol="0">
            <a:spAutoFit/>
          </a:bodyPr>
          <a:lstStyle/>
          <a:p>
            <a:pPr algn="ctr"/>
            <a:r>
              <a:rPr lang="en-US" sz="2400" b="1" i="1" dirty="0" smtClean="0">
                <a:effectLst>
                  <a:outerShdw blurRad="38100" dist="38100" dir="2700000" algn="tl">
                    <a:srgbClr val="000000">
                      <a:alpha val="43137"/>
                    </a:srgbClr>
                  </a:outerShdw>
                </a:effectLst>
                <a:latin typeface="Arial Black" panose="020B0A04020102020204" pitchFamily="34" charset="0"/>
              </a:rPr>
              <a:t>Then Moses was afraid, and thought, “Surely the thing is known.” </a:t>
            </a:r>
          </a:p>
          <a:p>
            <a:pPr algn="ctr">
              <a:spcBef>
                <a:spcPts val="600"/>
              </a:spcBef>
            </a:pPr>
            <a:r>
              <a:rPr lang="en-US" sz="2400" b="1" i="1" dirty="0" smtClean="0">
                <a:effectLst>
                  <a:outerShdw blurRad="38100" dist="38100" dir="2700000" algn="tl">
                    <a:srgbClr val="000000">
                      <a:alpha val="43137"/>
                    </a:srgbClr>
                  </a:outerShdw>
                </a:effectLst>
                <a:latin typeface="Arial Black" panose="020B0A04020102020204" pitchFamily="34" charset="0"/>
              </a:rPr>
              <a:t>When Pharaoh heard of it, he sought to kill Moses. </a:t>
            </a:r>
          </a:p>
          <a:p>
            <a:pPr algn="ctr">
              <a:spcBef>
                <a:spcPts val="600"/>
              </a:spcBef>
            </a:pPr>
            <a:r>
              <a:rPr lang="en-US" sz="2400" b="1" i="1" dirty="0" smtClean="0">
                <a:effectLst>
                  <a:outerShdw blurRad="38100" dist="38100" dir="2700000" algn="tl">
                    <a:srgbClr val="000000">
                      <a:alpha val="43137"/>
                    </a:srgbClr>
                  </a:outerShdw>
                </a:effectLst>
                <a:latin typeface="Arial Black" panose="020B0A04020102020204" pitchFamily="34" charset="0"/>
              </a:rPr>
              <a:t>But Moses fled from Pharaoh and stayed in the land of Midian. </a:t>
            </a:r>
          </a:p>
          <a:p>
            <a:pPr algn="ctr">
              <a:spcBef>
                <a:spcPts val="600"/>
              </a:spcBef>
            </a:pPr>
            <a:r>
              <a:rPr lang="en-US" sz="2400" b="1" i="1" dirty="0" smtClean="0">
                <a:effectLst>
                  <a:outerShdw blurRad="38100" dist="38100" dir="2700000" algn="tl">
                    <a:srgbClr val="000000">
                      <a:alpha val="43137"/>
                    </a:srgbClr>
                  </a:outerShdw>
                </a:effectLst>
                <a:latin typeface="Arial Black" panose="020B0A04020102020204" pitchFamily="34" charset="0"/>
              </a:rPr>
              <a:t>And he sat down by a well.”</a:t>
            </a:r>
            <a:endParaRPr lang="en-US" sz="2400" b="1" i="1" dirty="0">
              <a:effectLst>
                <a:outerShdw blurRad="38100" dist="38100" dir="2700000" algn="tl">
                  <a:srgbClr val="000000">
                    <a:alpha val="43137"/>
                  </a:srgbClr>
                </a:outerShdw>
              </a:effectLst>
              <a:latin typeface="Arial Black" panose="020B0A04020102020204" pitchFamily="34"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441960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5318103"/>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2399"/>
            <a:ext cx="4305300" cy="6477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8600" y="1371600"/>
            <a:ext cx="4191000" cy="3046988"/>
          </a:xfrm>
          <a:prstGeom prst="rect">
            <a:avLst/>
          </a:prstGeom>
          <a:noFill/>
        </p:spPr>
        <p:txBody>
          <a:bodyPr wrap="square" lIns="91440" tIns="45720" rIns="91440" bIns="45720">
            <a:spAutoFit/>
          </a:bodyPr>
          <a:lstStyle/>
          <a:p>
            <a:pPr algn="ctr"/>
            <a:r>
              <a:rPr lang="en-US" sz="4800"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Black" panose="020B0A04020102020204" pitchFamily="34" charset="0"/>
              </a:rPr>
              <a:t>Moses has </a:t>
            </a:r>
          </a:p>
          <a:p>
            <a:pPr algn="ctr"/>
            <a:r>
              <a:rPr lang="en-US" sz="4800"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Black" panose="020B0A04020102020204" pitchFamily="34" charset="0"/>
              </a:rPr>
              <a:t>compassion </a:t>
            </a:r>
          </a:p>
          <a:p>
            <a:pPr algn="ctr"/>
            <a:r>
              <a:rPr lang="en-US" sz="4800"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Black" panose="020B0A04020102020204" pitchFamily="34" charset="0"/>
              </a:rPr>
              <a:t>on his people</a:t>
            </a:r>
            <a:endParaRPr lang="en-US" sz="4800"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Black" panose="020B0A04020102020204" pitchFamily="34" charset="0"/>
            </a:endParaRPr>
          </a:p>
        </p:txBody>
      </p:sp>
      <p:sp>
        <p:nvSpPr>
          <p:cNvPr id="4" name="Rectangle 3"/>
          <p:cNvSpPr/>
          <p:nvPr/>
        </p:nvSpPr>
        <p:spPr>
          <a:xfrm>
            <a:off x="228600" y="4829604"/>
            <a:ext cx="4191000" cy="1200329"/>
          </a:xfrm>
          <a:prstGeom prst="rect">
            <a:avLst/>
          </a:prstGeom>
          <a:noFill/>
        </p:spPr>
        <p:txBody>
          <a:bodyPr wrap="square" lIns="91440" tIns="45720" rIns="91440" bIns="45720">
            <a:spAutoFit/>
          </a:bodyPr>
          <a:lstStyle/>
          <a:p>
            <a:pPr algn="ctr"/>
            <a:r>
              <a:rPr lang="en-US" sz="3600"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Black" panose="020B0A04020102020204" pitchFamily="34" charset="0"/>
              </a:rPr>
              <a:t>(but he moved without God)</a:t>
            </a:r>
            <a:endParaRPr lang="en-US" sz="3600"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Black" panose="020B0A04020102020204" pitchFamily="34" charset="0"/>
            </a:endParaRPr>
          </a:p>
        </p:txBody>
      </p:sp>
    </p:spTree>
    <p:extLst>
      <p:ext uri="{BB962C8B-B14F-4D97-AF65-F5344CB8AC3E}">
        <p14:creationId xmlns:p14="http://schemas.microsoft.com/office/powerpoint/2010/main" val="3004017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4114470"/>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375</Words>
  <Application>Microsoft Office PowerPoint</Application>
  <PresentationFormat>On-screen Show (4:3)</PresentationFormat>
  <Paragraphs>38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Eckhart</dc:creator>
  <cp:lastModifiedBy>John Eckhart</cp:lastModifiedBy>
  <cp:revision>13</cp:revision>
  <cp:lastPrinted>2016-02-28T00:24:58Z</cp:lastPrinted>
  <dcterms:created xsi:type="dcterms:W3CDTF">2016-02-27T02:13:14Z</dcterms:created>
  <dcterms:modified xsi:type="dcterms:W3CDTF">2016-02-28T01:38:50Z</dcterms:modified>
</cp:coreProperties>
</file>