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8"/>
  </p:handoutMasterIdLst>
  <p:sldIdLst>
    <p:sldId id="256" r:id="rId2"/>
    <p:sldId id="257" r:id="rId3"/>
    <p:sldId id="258" r:id="rId4"/>
    <p:sldId id="283"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5" r:id="rId20"/>
    <p:sldId id="274" r:id="rId21"/>
    <p:sldId id="276" r:id="rId22"/>
    <p:sldId id="278" r:id="rId23"/>
    <p:sldId id="279" r:id="rId24"/>
    <p:sldId id="280" r:id="rId25"/>
    <p:sldId id="281" r:id="rId26"/>
    <p:sldId id="284" r:id="rId27"/>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C1F66B30-FBEF-4087-A26E-F395A1D811C5}" type="datetimeFigureOut">
              <a:rPr lang="en-US" smtClean="0"/>
              <a:t>4/23/2016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4F9633AF-7634-42B9-9C10-B206FEEE8A58}" type="slidenum">
              <a:rPr lang="en-US" smtClean="0"/>
              <a:t>‹#›</a:t>
            </a:fld>
            <a:endParaRPr lang="en-US"/>
          </a:p>
        </p:txBody>
      </p:sp>
    </p:spTree>
    <p:extLst>
      <p:ext uri="{BB962C8B-B14F-4D97-AF65-F5344CB8AC3E}">
        <p14:creationId xmlns:p14="http://schemas.microsoft.com/office/powerpoint/2010/main" val="274202653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94C6025-5FE0-4498-AFB4-5530A380EEBF}"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EC1A9-4651-4739-B7E6-993DED17EFEE}"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C6025-5FE0-4498-AFB4-5530A380EEBF}"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EC1A9-4651-4739-B7E6-993DED17EFE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C6025-5FE0-4498-AFB4-5530A380EEBF}"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EC1A9-4651-4739-B7E6-993DED17EFE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4C6025-5FE0-4498-AFB4-5530A380EEBF}"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EC1A9-4651-4739-B7E6-993DED17EFE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4C6025-5FE0-4498-AFB4-5530A380EEBF}"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1EC1A9-4651-4739-B7E6-993DED17EFEE}"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4C6025-5FE0-4498-AFB4-5530A380EEBF}" type="datetimeFigureOut">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EC1A9-4651-4739-B7E6-993DED17EFE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4C6025-5FE0-4498-AFB4-5530A380EEBF}" type="datetimeFigureOut">
              <a:rPr lang="en-US" smtClean="0"/>
              <a:t>4/22/2016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1EC1A9-4651-4739-B7E6-993DED17EFEE}"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94C6025-5FE0-4498-AFB4-5530A380EEBF}" type="datetimeFigureOut">
              <a:rPr lang="en-US" smtClean="0"/>
              <a:t>4/22/2016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1EC1A9-4651-4739-B7E6-993DED17EFE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C6025-5FE0-4498-AFB4-5530A380EEBF}" type="datetimeFigureOut">
              <a:rPr lang="en-US" smtClean="0"/>
              <a:t>4/22/2016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1EC1A9-4651-4739-B7E6-993DED17EFE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4C6025-5FE0-4498-AFB4-5530A380EEBF}" type="datetimeFigureOut">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EC1A9-4651-4739-B7E6-993DED17EFEE}"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4C6025-5FE0-4498-AFB4-5530A380EEBF}" type="datetimeFigureOut">
              <a:rPr lang="en-US" smtClean="0"/>
              <a:t>4/22/2016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1EC1A9-4651-4739-B7E6-993DED17EFE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94C6025-5FE0-4498-AFB4-5530A380EEBF}" type="datetimeFigureOut">
              <a:rPr lang="en-US" smtClean="0"/>
              <a:t>4/22/2016</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0A1EC1A9-4651-4739-B7E6-993DED17EFEE}"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0622"/>
          <a:stretch/>
        </p:blipFill>
        <p:spPr bwMode="auto">
          <a:xfrm>
            <a:off x="3360158" y="3429000"/>
            <a:ext cx="2423681"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98" y="3342575"/>
            <a:ext cx="7543799" cy="276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77140" y="762000"/>
            <a:ext cx="4589719" cy="923330"/>
          </a:xfrm>
          <a:prstGeom prst="rect">
            <a:avLst/>
          </a:prstGeom>
          <a:noFill/>
        </p:spPr>
        <p:txBody>
          <a:bodyPr wrap="non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Good Morning</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602846110"/>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10" presetClass="exit" presetSubtype="0" fill="hold" grpId="0" nodeType="with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5438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716882" y="2286000"/>
            <a:ext cx="3724097" cy="258532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“Chain </a:t>
            </a:r>
          </a:p>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Reaction of</a:t>
            </a: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Salvation</a:t>
            </a: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55500925"/>
      </p:ext>
    </p:extLst>
  </p:cSld>
  <p:clrMapOvr>
    <a:masterClrMapping/>
  </p:clrMapOvr>
  <mc:AlternateContent xmlns:mc="http://schemas.openxmlformats.org/markup-compatibility/2006">
    <mc:Choice xmlns:p14="http://schemas.microsoft.com/office/powerpoint/2010/main" Requires="p14">
      <p:transition spd="slow" p14:dur="40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p:val>
                                            <p:fltVal val="0"/>
                                          </p:val>
                                        </p:tav>
                                        <p:tav tm="100000">
                                          <p:val>
                                            <p:strVal val="#ppt_w"/>
                                          </p:val>
                                        </p:tav>
                                      </p:tavLst>
                                    </p:anim>
                                    <p:anim calcmode="lin" valueType="num">
                                      <p:cBhvr>
                                        <p:cTn id="8" dur="2000" fill="hold"/>
                                        <p:tgtEl>
                                          <p:spTgt spid="3074"/>
                                        </p:tgtEl>
                                        <p:attrNameLst>
                                          <p:attrName>ppt_h</p:attrName>
                                        </p:attrNameLst>
                                      </p:cBhvr>
                                      <p:tavLst>
                                        <p:tav tm="0">
                                          <p:val>
                                            <p:fltVal val="0"/>
                                          </p:val>
                                        </p:tav>
                                        <p:tav tm="100000">
                                          <p:val>
                                            <p:strVal val="#ppt_h"/>
                                          </p:val>
                                        </p:tav>
                                      </p:tavLst>
                                    </p:anim>
                                    <p:animEffect transition="in" filter="fade">
                                      <p:cBhvr>
                                        <p:cTn id="9"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8000" contrast="46000"/>
                    </a14:imgEffect>
                  </a14:imgLayer>
                </a14:imgProps>
              </a:ext>
              <a:ext uri="{28A0092B-C50C-407E-A947-70E740481C1C}">
                <a14:useLocalDpi xmlns:a14="http://schemas.microsoft.com/office/drawing/2010/main" val="0"/>
              </a:ext>
            </a:extLst>
          </a:blip>
          <a:srcRect/>
          <a:stretch>
            <a:fillRect/>
          </a:stretch>
        </p:blipFill>
        <p:spPr bwMode="auto">
          <a:xfrm>
            <a:off x="228600" y="495300"/>
            <a:ext cx="8610600"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90600" y="685800"/>
            <a:ext cx="7239000" cy="6001643"/>
          </a:xfrm>
          <a:prstGeom prst="rect">
            <a:avLst/>
          </a:prstGeom>
          <a:noFill/>
        </p:spPr>
        <p:txBody>
          <a:bodyPr wrap="square" rtlCol="0">
            <a:spAutoFit/>
          </a:bodyPr>
          <a:lstStyle/>
          <a:p>
            <a:pPr algn="ctr"/>
            <a:r>
              <a:rPr lang="en-US" sz="3200" b="1" i="1" dirty="0" smtClean="0">
                <a:latin typeface="Bookman Old Style" panose="02050604050505020204" pitchFamily="18" charset="0"/>
              </a:rPr>
              <a:t>“For God so loved the world that He gave His only begotten Son, that whosoever believes in Him should not perish but have everlasting life.  </a:t>
            </a:r>
          </a:p>
          <a:p>
            <a:pPr algn="ctr"/>
            <a:r>
              <a:rPr lang="en-US" sz="3200" b="1" i="1" dirty="0" smtClean="0">
                <a:latin typeface="Bookman Old Style" panose="02050604050505020204" pitchFamily="18" charset="0"/>
              </a:rPr>
              <a:t>But God, being rich in mercy, because of the great love with which He loved us, even when we were dead in our trespasses, made us alive together with Christ – by grace you have been saved.”</a:t>
            </a:r>
            <a:endParaRPr lang="en-US" sz="3200" b="1" i="1" dirty="0">
              <a:latin typeface="Bookman Old Style" panose="02050604050505020204" pitchFamily="18" charset="0"/>
            </a:endParaRPr>
          </a:p>
        </p:txBody>
      </p:sp>
    </p:spTree>
    <p:extLst>
      <p:ext uri="{BB962C8B-B14F-4D97-AF65-F5344CB8AC3E}">
        <p14:creationId xmlns:p14="http://schemas.microsoft.com/office/powerpoint/2010/main" val="4014070368"/>
      </p:ext>
    </p:extLst>
  </p:cSld>
  <p:clrMapOvr>
    <a:masterClrMapping/>
  </p:clrMapOvr>
  <mc:AlternateContent xmlns:mc="http://schemas.openxmlformats.org/markup-compatibility/2006">
    <mc:Choice xmlns:p14="http://schemas.microsoft.com/office/powerpoint/2010/main" Requires="p14">
      <p:transition spd="slow" p14:dur="20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words of Peter</a:t>
            </a:r>
            <a:endParaRPr lang="en-US" dirty="0"/>
          </a:p>
        </p:txBody>
      </p:sp>
      <p:sp>
        <p:nvSpPr>
          <p:cNvPr id="3" name="Content Placeholder 2"/>
          <p:cNvSpPr>
            <a:spLocks noGrp="1"/>
          </p:cNvSpPr>
          <p:nvPr>
            <p:ph idx="1"/>
          </p:nvPr>
        </p:nvSpPr>
        <p:spPr>
          <a:xfrm>
            <a:off x="800100" y="1371600"/>
            <a:ext cx="7543800" cy="3886200"/>
          </a:xfrm>
        </p:spPr>
        <p:txBody>
          <a:bodyPr/>
          <a:lstStyle/>
          <a:p>
            <a:pPr marL="0" indent="0" algn="ctr">
              <a:buNone/>
            </a:pPr>
            <a:r>
              <a:rPr lang="en-US" sz="3200" b="1" i="1" dirty="0" smtClean="0">
                <a:solidFill>
                  <a:schemeClr val="accent4">
                    <a:lumMod val="50000"/>
                  </a:schemeClr>
                </a:solidFill>
                <a:latin typeface="Bookman Old Style" panose="02050604050505020204" pitchFamily="18" charset="0"/>
              </a:rPr>
              <a:t>“Blessed </a:t>
            </a:r>
            <a:r>
              <a:rPr lang="en-US" sz="3200" b="1" i="1" dirty="0">
                <a:solidFill>
                  <a:schemeClr val="accent4">
                    <a:lumMod val="50000"/>
                  </a:schemeClr>
                </a:solidFill>
                <a:latin typeface="Bookman Old Style" panose="02050604050505020204" pitchFamily="18" charset="0"/>
              </a:rPr>
              <a:t>be the God and Father of our Lord Jesus Christ! According to his great mercy, he has caused us to be born again to a living hope through the resurrection of Jesus Christ from the </a:t>
            </a:r>
            <a:r>
              <a:rPr lang="en-US" sz="3200" b="1" i="1" dirty="0" smtClean="0">
                <a:solidFill>
                  <a:schemeClr val="accent4">
                    <a:lumMod val="50000"/>
                  </a:schemeClr>
                </a:solidFill>
                <a:latin typeface="Bookman Old Style" panose="02050604050505020204" pitchFamily="18" charset="0"/>
              </a:rPr>
              <a:t>dead</a:t>
            </a:r>
            <a:r>
              <a:rPr lang="en-US" sz="3200" b="1" i="1" dirty="0">
                <a:solidFill>
                  <a:schemeClr val="accent4">
                    <a:lumMod val="50000"/>
                  </a:schemeClr>
                </a:solidFill>
                <a:latin typeface="Bookman Old Style" panose="02050604050505020204" pitchFamily="18" charset="0"/>
              </a:rPr>
              <a:t> </a:t>
            </a:r>
            <a:r>
              <a:rPr lang="en-US" sz="3200" b="1" i="1" dirty="0" smtClean="0">
                <a:solidFill>
                  <a:schemeClr val="accent4">
                    <a:lumMod val="50000"/>
                  </a:schemeClr>
                </a:solidFill>
                <a:latin typeface="Bookman Old Style" panose="02050604050505020204" pitchFamily="18" charset="0"/>
              </a:rPr>
              <a:t>. . .”</a:t>
            </a:r>
            <a:endParaRPr lang="en-US" sz="3200" b="1" i="1" dirty="0">
              <a:solidFill>
                <a:schemeClr val="accent4">
                  <a:lumMod val="50000"/>
                </a:schemeClr>
              </a:solidFill>
              <a:latin typeface="Bookman Old Style" panose="02050604050505020204" pitchFamily="18" charset="0"/>
            </a:endParaRPr>
          </a:p>
          <a:p>
            <a:endParaRPr lang="en-US" b="1" i="1" dirty="0">
              <a:latin typeface="Bookman Old Style" panose="02050604050505020204" pitchFamily="18" charset="0"/>
            </a:endParaRPr>
          </a:p>
        </p:txBody>
      </p:sp>
    </p:spTree>
    <p:extLst>
      <p:ext uri="{BB962C8B-B14F-4D97-AF65-F5344CB8AC3E}">
        <p14:creationId xmlns:p14="http://schemas.microsoft.com/office/powerpoint/2010/main" val="1987319997"/>
      </p:ext>
    </p:extLst>
  </p:cSld>
  <p:clrMapOvr>
    <a:masterClrMapping/>
  </p:clrMapOvr>
  <mc:AlternateContent xmlns:mc="http://schemas.openxmlformats.org/markup-compatibility/2006">
    <mc:Choice xmlns:p14="http://schemas.microsoft.com/office/powerpoint/2010/main" Requires="p14">
      <p:transition spd="slow" p14:dur="2000">
        <p:wheel spokes="1"/>
      </p:transition>
    </mc:Choice>
    <mc:Fallback>
      <p:transition spd="slow">
        <p:wheel spokes="1"/>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words of Peter</a:t>
            </a:r>
            <a:endParaRPr lang="en-US" dirty="0"/>
          </a:p>
        </p:txBody>
      </p:sp>
      <p:sp>
        <p:nvSpPr>
          <p:cNvPr id="3" name="Content Placeholder 2"/>
          <p:cNvSpPr>
            <a:spLocks noGrp="1"/>
          </p:cNvSpPr>
          <p:nvPr>
            <p:ph idx="1"/>
          </p:nvPr>
        </p:nvSpPr>
        <p:spPr>
          <a:xfrm>
            <a:off x="800100" y="1371600"/>
            <a:ext cx="7543800" cy="3886200"/>
          </a:xfrm>
        </p:spPr>
        <p:txBody>
          <a:bodyPr/>
          <a:lstStyle/>
          <a:p>
            <a:pPr marL="0" indent="0" algn="ctr">
              <a:buNone/>
            </a:pPr>
            <a:r>
              <a:rPr lang="en-US" sz="3200" b="1" i="1" dirty="0" smtClean="0">
                <a:solidFill>
                  <a:schemeClr val="accent4">
                    <a:lumMod val="50000"/>
                  </a:schemeClr>
                </a:solidFill>
                <a:latin typeface="Bookman Old Style" panose="02050604050505020204" pitchFamily="18" charset="0"/>
              </a:rPr>
              <a:t>“Blessed </a:t>
            </a:r>
            <a:r>
              <a:rPr lang="en-US" sz="3200" b="1" i="1" dirty="0">
                <a:solidFill>
                  <a:schemeClr val="accent4">
                    <a:lumMod val="50000"/>
                  </a:schemeClr>
                </a:solidFill>
                <a:latin typeface="Bookman Old Style" panose="02050604050505020204" pitchFamily="18" charset="0"/>
              </a:rPr>
              <a:t>be the God and Father of our Lord Jesus Christ! According to his great mercy, he has caused us to be born again to </a:t>
            </a:r>
            <a:r>
              <a:rPr lang="en-US" sz="3200" b="1" i="1" dirty="0">
                <a:solidFill>
                  <a:srgbClr val="FF0000"/>
                </a:solidFill>
                <a:effectLst>
                  <a:outerShdw blurRad="38100" dist="38100" dir="2700000" algn="tl">
                    <a:srgbClr val="000000">
                      <a:alpha val="43137"/>
                    </a:srgbClr>
                  </a:outerShdw>
                </a:effectLst>
                <a:latin typeface="Bookman Old Style" panose="02050604050505020204" pitchFamily="18" charset="0"/>
              </a:rPr>
              <a:t>a living hope </a:t>
            </a:r>
            <a:r>
              <a:rPr lang="en-US" sz="3200" b="1" i="1" dirty="0">
                <a:solidFill>
                  <a:schemeClr val="accent4">
                    <a:lumMod val="50000"/>
                  </a:schemeClr>
                </a:solidFill>
                <a:latin typeface="Bookman Old Style" panose="02050604050505020204" pitchFamily="18" charset="0"/>
              </a:rPr>
              <a:t>through the resurrection of Jesus Christ from the </a:t>
            </a:r>
            <a:r>
              <a:rPr lang="en-US" sz="3200" b="1" i="1" dirty="0" smtClean="0">
                <a:solidFill>
                  <a:schemeClr val="accent4">
                    <a:lumMod val="50000"/>
                  </a:schemeClr>
                </a:solidFill>
                <a:latin typeface="Bookman Old Style" panose="02050604050505020204" pitchFamily="18" charset="0"/>
              </a:rPr>
              <a:t>dead</a:t>
            </a:r>
            <a:r>
              <a:rPr lang="en-US" sz="3200" b="1" i="1" dirty="0">
                <a:solidFill>
                  <a:schemeClr val="accent4">
                    <a:lumMod val="50000"/>
                  </a:schemeClr>
                </a:solidFill>
                <a:latin typeface="Bookman Old Style" panose="02050604050505020204" pitchFamily="18" charset="0"/>
              </a:rPr>
              <a:t> </a:t>
            </a:r>
            <a:r>
              <a:rPr lang="en-US" sz="3200" b="1" i="1" dirty="0" smtClean="0">
                <a:solidFill>
                  <a:schemeClr val="accent4">
                    <a:lumMod val="50000"/>
                  </a:schemeClr>
                </a:solidFill>
                <a:latin typeface="Bookman Old Style" panose="02050604050505020204" pitchFamily="18" charset="0"/>
              </a:rPr>
              <a:t>. . .”</a:t>
            </a:r>
            <a:endParaRPr lang="en-US" sz="3200" b="1" i="1" dirty="0">
              <a:solidFill>
                <a:schemeClr val="accent4">
                  <a:lumMod val="50000"/>
                </a:schemeClr>
              </a:solidFill>
              <a:latin typeface="Bookman Old Style" panose="02050604050505020204" pitchFamily="18" charset="0"/>
            </a:endParaRPr>
          </a:p>
          <a:p>
            <a:endParaRPr lang="en-US" b="1" i="1" dirty="0">
              <a:latin typeface="Bookman Old Style" panose="02050604050505020204" pitchFamily="18" charset="0"/>
            </a:endParaRPr>
          </a:p>
        </p:txBody>
      </p:sp>
    </p:spTree>
    <p:extLst>
      <p:ext uri="{BB962C8B-B14F-4D97-AF65-F5344CB8AC3E}">
        <p14:creationId xmlns:p14="http://schemas.microsoft.com/office/powerpoint/2010/main" val="2825602552"/>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Hope</a:t>
            </a:r>
            <a:endParaRPr lang="en-US" dirty="0"/>
          </a:p>
        </p:txBody>
      </p:sp>
      <p:sp>
        <p:nvSpPr>
          <p:cNvPr id="4" name="Content Placeholder 2"/>
          <p:cNvSpPr>
            <a:spLocks noGrp="1"/>
          </p:cNvSpPr>
          <p:nvPr>
            <p:ph idx="1"/>
          </p:nvPr>
        </p:nvSpPr>
        <p:spPr>
          <a:xfrm>
            <a:off x="800100" y="1371600"/>
            <a:ext cx="7543800" cy="3886200"/>
          </a:xfrm>
        </p:spPr>
        <p:txBody>
          <a:bodyPr>
            <a:noAutofit/>
          </a:bodyPr>
          <a:lstStyle/>
          <a:p>
            <a:pPr marL="0" indent="0" algn="ctr">
              <a:buNone/>
            </a:pPr>
            <a:r>
              <a:rPr lang="en-US" b="1" i="1" baseline="30000" dirty="0">
                <a:solidFill>
                  <a:schemeClr val="bg1">
                    <a:lumMod val="50000"/>
                  </a:schemeClr>
                </a:solidFill>
                <a:latin typeface="Bookman Old Style" panose="02050604050505020204" pitchFamily="18" charset="0"/>
              </a:rPr>
              <a:t>3 </a:t>
            </a:r>
            <a:r>
              <a:rPr lang="en-US" b="1" i="1" dirty="0">
                <a:solidFill>
                  <a:schemeClr val="bg1">
                    <a:lumMod val="50000"/>
                  </a:schemeClr>
                </a:solidFill>
                <a:latin typeface="Bookman Old Style" panose="02050604050505020204" pitchFamily="18" charset="0"/>
              </a:rPr>
              <a:t>Blessed be the God and Father of our Lord Jesus Christ! According to his great mercy, he has caused us to be born again to a living hope through the resurrection of Jesus Christ from the dead, </a:t>
            </a:r>
          </a:p>
          <a:p>
            <a:pPr marL="0" indent="0" algn="ctr">
              <a:buNone/>
            </a:pPr>
            <a:r>
              <a:rPr lang="en-US" b="1" i="1" baseline="30000" dirty="0">
                <a:latin typeface="Bookman Old Style" panose="02050604050505020204" pitchFamily="18" charset="0"/>
              </a:rPr>
              <a:t>4 </a:t>
            </a:r>
            <a:r>
              <a:rPr lang="en-US" b="1" i="1" dirty="0">
                <a:latin typeface="Bookman Old Style" panose="02050604050505020204" pitchFamily="18" charset="0"/>
              </a:rPr>
              <a:t>to </a:t>
            </a:r>
            <a:r>
              <a:rPr lang="en-US" b="1" i="1" dirty="0">
                <a:solidFill>
                  <a:srgbClr val="FF0000"/>
                </a:solidFill>
                <a:effectLst>
                  <a:outerShdw blurRad="38100" dist="38100" dir="2700000" algn="tl">
                    <a:srgbClr val="000000">
                      <a:alpha val="43137"/>
                    </a:srgbClr>
                  </a:outerShdw>
                </a:effectLst>
                <a:latin typeface="Bookman Old Style" panose="02050604050505020204" pitchFamily="18" charset="0"/>
              </a:rPr>
              <a:t>an inheritance </a:t>
            </a:r>
            <a:r>
              <a:rPr lang="en-US" b="1" i="1" dirty="0">
                <a:latin typeface="Bookman Old Style" panose="02050604050505020204" pitchFamily="18" charset="0"/>
              </a:rPr>
              <a:t>that is imperishable, undefiled, and unfading, kept in heaven for you, </a:t>
            </a:r>
          </a:p>
          <a:p>
            <a:pPr marL="0" indent="0" algn="ctr">
              <a:buNone/>
            </a:pPr>
            <a:r>
              <a:rPr lang="en-US" b="1" i="1" baseline="30000" dirty="0">
                <a:solidFill>
                  <a:schemeClr val="bg1">
                    <a:lumMod val="50000"/>
                  </a:schemeClr>
                </a:solidFill>
                <a:latin typeface="Bookman Old Style" panose="02050604050505020204" pitchFamily="18" charset="0"/>
              </a:rPr>
              <a:t>5 </a:t>
            </a:r>
            <a:r>
              <a:rPr lang="en-US" b="1" i="1" dirty="0">
                <a:solidFill>
                  <a:schemeClr val="bg1">
                    <a:lumMod val="50000"/>
                  </a:schemeClr>
                </a:solidFill>
                <a:latin typeface="Bookman Old Style" panose="02050604050505020204" pitchFamily="18" charset="0"/>
              </a:rPr>
              <a:t>who by God's power are being guarded through faith for a salvation ready to be revealed in the last time. </a:t>
            </a:r>
          </a:p>
          <a:p>
            <a:pPr marL="0" indent="0">
              <a:buNone/>
            </a:pPr>
            <a:endParaRPr lang="en-US" sz="2800" dirty="0">
              <a:solidFill>
                <a:schemeClr val="bg1">
                  <a:lumMod val="50000"/>
                </a:schemeClr>
              </a:solidFill>
            </a:endParaRPr>
          </a:p>
        </p:txBody>
      </p:sp>
    </p:spTree>
    <p:extLst>
      <p:ext uri="{BB962C8B-B14F-4D97-AF65-F5344CB8AC3E}">
        <p14:creationId xmlns:p14="http://schemas.microsoft.com/office/powerpoint/2010/main" val="3496357264"/>
      </p:ext>
    </p:extLst>
  </p:cSld>
  <p:clrMapOvr>
    <a:masterClrMapping/>
  </p:clrMapOvr>
  <mc:AlternateContent xmlns:mc="http://schemas.openxmlformats.org/markup-compatibility/2006">
    <mc:Choice xmlns:p14="http://schemas.microsoft.com/office/powerpoint/2010/main" Requires="p14">
      <p:transition spd="slow" p14:dur="2000">
        <p14:doors dir="ver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Hope</a:t>
            </a:r>
            <a:endParaRPr lang="en-US" dirty="0"/>
          </a:p>
        </p:txBody>
      </p:sp>
      <p:sp>
        <p:nvSpPr>
          <p:cNvPr id="4" name="Content Placeholder 2"/>
          <p:cNvSpPr>
            <a:spLocks noGrp="1"/>
          </p:cNvSpPr>
          <p:nvPr>
            <p:ph idx="1"/>
          </p:nvPr>
        </p:nvSpPr>
        <p:spPr>
          <a:xfrm>
            <a:off x="800100" y="1371600"/>
            <a:ext cx="7543800" cy="3886200"/>
          </a:xfrm>
        </p:spPr>
        <p:txBody>
          <a:bodyPr>
            <a:noAutofit/>
          </a:bodyPr>
          <a:lstStyle/>
          <a:p>
            <a:pPr marL="0" indent="0" algn="ctr">
              <a:buNone/>
            </a:pPr>
            <a:r>
              <a:rPr lang="en-US" b="1" i="1" baseline="30000" dirty="0">
                <a:solidFill>
                  <a:schemeClr val="bg1">
                    <a:lumMod val="50000"/>
                  </a:schemeClr>
                </a:solidFill>
                <a:latin typeface="Bookman Old Style" panose="02050604050505020204" pitchFamily="18" charset="0"/>
              </a:rPr>
              <a:t>3 </a:t>
            </a:r>
            <a:r>
              <a:rPr lang="en-US" b="1" i="1" dirty="0">
                <a:solidFill>
                  <a:schemeClr val="bg1">
                    <a:lumMod val="50000"/>
                  </a:schemeClr>
                </a:solidFill>
                <a:latin typeface="Bookman Old Style" panose="02050604050505020204" pitchFamily="18" charset="0"/>
              </a:rPr>
              <a:t>Blessed be the God and Father of our Lord Jesus Christ! According to his great mercy, he has caused us to be born again to a living hope through the resurrection of Jesus Christ from the dead, </a:t>
            </a:r>
          </a:p>
          <a:p>
            <a:pPr marL="0" indent="0" algn="ctr">
              <a:buNone/>
            </a:pPr>
            <a:r>
              <a:rPr lang="en-US" b="1" i="1" baseline="30000" dirty="0">
                <a:solidFill>
                  <a:schemeClr val="bg1">
                    <a:lumMod val="50000"/>
                  </a:schemeClr>
                </a:solidFill>
                <a:latin typeface="Bookman Old Style" panose="02050604050505020204" pitchFamily="18" charset="0"/>
              </a:rPr>
              <a:t>4 </a:t>
            </a:r>
            <a:r>
              <a:rPr lang="en-US" b="1" i="1" dirty="0">
                <a:solidFill>
                  <a:schemeClr val="bg1">
                    <a:lumMod val="50000"/>
                  </a:schemeClr>
                </a:solidFill>
                <a:latin typeface="Bookman Old Style" panose="02050604050505020204" pitchFamily="18" charset="0"/>
              </a:rPr>
              <a:t>to an inheritance that is imperishable, undefiled, and unfading, kept in heaven for you, </a:t>
            </a:r>
          </a:p>
          <a:p>
            <a:pPr marL="0" indent="0" algn="ctr">
              <a:buNone/>
            </a:pPr>
            <a:r>
              <a:rPr lang="en-US" b="1" i="1" baseline="30000" dirty="0">
                <a:solidFill>
                  <a:schemeClr val="tx1"/>
                </a:solidFill>
                <a:latin typeface="Bookman Old Style" panose="02050604050505020204" pitchFamily="18" charset="0"/>
              </a:rPr>
              <a:t>5 </a:t>
            </a:r>
            <a:r>
              <a:rPr lang="en-US" b="1" i="1" dirty="0">
                <a:solidFill>
                  <a:schemeClr val="tx1"/>
                </a:solidFill>
                <a:latin typeface="Bookman Old Style" panose="02050604050505020204" pitchFamily="18" charset="0"/>
              </a:rPr>
              <a:t>who by God's power are </a:t>
            </a:r>
            <a:r>
              <a:rPr lang="en-US" b="1" i="1" dirty="0">
                <a:solidFill>
                  <a:srgbClr val="FF0000"/>
                </a:solidFill>
                <a:effectLst>
                  <a:outerShdw blurRad="38100" dist="38100" dir="2700000" algn="tl">
                    <a:srgbClr val="000000">
                      <a:alpha val="43137"/>
                    </a:srgbClr>
                  </a:outerShdw>
                </a:effectLst>
                <a:latin typeface="Bookman Old Style" panose="02050604050505020204" pitchFamily="18" charset="0"/>
              </a:rPr>
              <a:t>being guarded through faith </a:t>
            </a:r>
            <a:r>
              <a:rPr lang="en-US" b="1" i="1" dirty="0">
                <a:solidFill>
                  <a:srgbClr val="C00000"/>
                </a:solidFill>
                <a:latin typeface="Bookman Old Style" panose="02050604050505020204" pitchFamily="18" charset="0"/>
              </a:rPr>
              <a:t>for a salvation</a:t>
            </a:r>
            <a:r>
              <a:rPr lang="en-US" b="1" i="1" dirty="0">
                <a:solidFill>
                  <a:schemeClr val="tx1"/>
                </a:solidFill>
                <a:latin typeface="Bookman Old Style" panose="02050604050505020204" pitchFamily="18" charset="0"/>
              </a:rPr>
              <a:t> ready to be revealed in the last time. </a:t>
            </a:r>
          </a:p>
          <a:p>
            <a:pPr marL="0" indent="0">
              <a:buNone/>
            </a:pPr>
            <a:endParaRPr lang="en-US" sz="2800" dirty="0">
              <a:solidFill>
                <a:schemeClr val="tx1"/>
              </a:solidFill>
            </a:endParaRPr>
          </a:p>
        </p:txBody>
      </p:sp>
    </p:spTree>
    <p:extLst>
      <p:ext uri="{BB962C8B-B14F-4D97-AF65-F5344CB8AC3E}">
        <p14:creationId xmlns:p14="http://schemas.microsoft.com/office/powerpoint/2010/main" val="4033672425"/>
      </p:ext>
    </p:extLst>
  </p:cSld>
  <p:clrMapOvr>
    <a:masterClrMapping/>
  </p:clrMapOvr>
  <mc:AlternateContent xmlns:mc="http://schemas.openxmlformats.org/markup-compatibility/2006">
    <mc:Choice xmlns:p14="http://schemas.microsoft.com/office/powerpoint/2010/main" Requires="p14">
      <p:transition spd="slow" p14:dur="2000">
        <p:fad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7644934"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3401722"/>
      </p:ext>
    </p:extLst>
  </p:cSld>
  <p:clrMapOvr>
    <a:masterClrMapping/>
  </p:clrMapOvr>
  <mc:AlternateContent xmlns:mc="http://schemas.openxmlformats.org/markup-compatibility/2006">
    <mc:Choice xmlns:p14="http://schemas.microsoft.com/office/powerpoint/2010/main" Requires="p14">
      <p:transition spd="slow" p14:dur="40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557541"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71600" y="3075057"/>
            <a:ext cx="6400800" cy="707886"/>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latin typeface="Bookman Old Style" panose="02050604050505020204" pitchFamily="18" charset="0"/>
              </a:rPr>
              <a:t>God guards His people!</a:t>
            </a:r>
            <a:endParaRPr lang="en-US" sz="4000" b="1" dirty="0">
              <a:solidFill>
                <a:srgbClr val="FFFF00"/>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3386483919"/>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Peter 1: 3-9</a:t>
            </a:r>
            <a:endParaRPr lang="en-US" dirty="0"/>
          </a:p>
        </p:txBody>
      </p:sp>
      <p:sp>
        <p:nvSpPr>
          <p:cNvPr id="3" name="Content Placeholder 2"/>
          <p:cNvSpPr>
            <a:spLocks noGrp="1"/>
          </p:cNvSpPr>
          <p:nvPr>
            <p:ph idx="1"/>
          </p:nvPr>
        </p:nvSpPr>
        <p:spPr>
          <a:xfrm>
            <a:off x="800100" y="914400"/>
            <a:ext cx="7543800" cy="1447800"/>
          </a:xfrm>
        </p:spPr>
        <p:txBody>
          <a:bodyPr>
            <a:noAutofit/>
          </a:bodyPr>
          <a:lstStyle/>
          <a:p>
            <a:pPr marL="0" indent="0">
              <a:buNone/>
            </a:pPr>
            <a:r>
              <a:rPr lang="en-US" sz="2800" baseline="30000" dirty="0"/>
              <a:t>6</a:t>
            </a:r>
            <a:r>
              <a:rPr lang="en-US" sz="2800" baseline="30000" dirty="0">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In this you rejoice</a:t>
            </a:r>
            <a:r>
              <a:rPr lang="en-US" sz="2800" dirty="0"/>
              <a:t>, though now for a little while, if necessary, you have been grieved by various trials,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489652"/>
            <a:ext cx="3429000" cy="25445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2000" contrast="-44000"/>
                    </a14:imgEffect>
                  </a14:imgLayer>
                </a14:imgProps>
              </a:ext>
              <a:ext uri="{28A0092B-C50C-407E-A947-70E740481C1C}">
                <a14:useLocalDpi xmlns:a14="http://schemas.microsoft.com/office/drawing/2010/main" val="0"/>
              </a:ext>
            </a:extLst>
          </a:blip>
          <a:srcRect/>
          <a:stretch>
            <a:fillRect/>
          </a:stretch>
        </p:blipFill>
        <p:spPr bwMode="auto">
          <a:xfrm>
            <a:off x="4876800" y="2489652"/>
            <a:ext cx="3352800" cy="3530148"/>
          </a:xfrm>
          <a:prstGeom prst="rect">
            <a:avLst/>
          </a:prstGeom>
          <a:noFill/>
          <a:ln w="952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724400" y="2505969"/>
            <a:ext cx="3657600" cy="3170099"/>
          </a:xfrm>
          <a:prstGeom prst="rect">
            <a:avLst/>
          </a:prstGeom>
          <a:noFill/>
        </p:spPr>
        <p:txBody>
          <a:bodyPr wrap="square" lIns="91440" tIns="45720" rIns="91440" bIns="45720">
            <a:spAutoFit/>
          </a:bodyPr>
          <a:lstStyle/>
          <a:p>
            <a:pPr algn="ctr"/>
            <a:endParaRPr lang="en-US" sz="32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endParaRPr>
          </a:p>
          <a:p>
            <a:pPr algn="ctr"/>
            <a:r>
              <a:rPr lang="en-US" sz="3200" b="0" cap="none" spc="0" dirty="0" smtClean="0">
                <a:ln w="10160">
                  <a:solidFill>
                    <a:schemeClr val="accent1"/>
                  </a:solidFill>
                  <a:prstDash val="solid"/>
                </a:ln>
                <a:solidFill>
                  <a:schemeClr val="accent1">
                    <a:lumMod val="60000"/>
                    <a:lumOff val="40000"/>
                  </a:schemeClr>
                </a:solidFill>
                <a:effectLst>
                  <a:outerShdw blurRad="38100" dist="32000" dir="5400000" algn="tl">
                    <a:srgbClr val="000000">
                      <a:alpha val="30000"/>
                    </a:srgbClr>
                  </a:outerShdw>
                </a:effectLst>
              </a:rPr>
              <a:t>“No eye has seen, </a:t>
            </a:r>
          </a:p>
          <a:p>
            <a:pPr algn="ctr"/>
            <a:r>
              <a:rPr lang="en-US" sz="3200" b="0" cap="none" spc="0" dirty="0" smtClean="0">
                <a:ln w="10160">
                  <a:solidFill>
                    <a:schemeClr val="accent1"/>
                  </a:solidFill>
                  <a:prstDash val="solid"/>
                </a:ln>
                <a:solidFill>
                  <a:schemeClr val="accent1">
                    <a:lumMod val="60000"/>
                    <a:lumOff val="40000"/>
                  </a:schemeClr>
                </a:solidFill>
                <a:effectLst>
                  <a:outerShdw blurRad="38100" dist="32000" dir="5400000" algn="tl">
                    <a:srgbClr val="000000">
                      <a:alpha val="30000"/>
                    </a:srgbClr>
                  </a:outerShdw>
                </a:effectLst>
              </a:rPr>
              <a:t>No ear has heard,</a:t>
            </a:r>
          </a:p>
          <a:p>
            <a:pPr algn="ctr"/>
            <a:r>
              <a:rPr lang="en-US" sz="2400" dirty="0" smtClean="0">
                <a:ln w="10160">
                  <a:solidFill>
                    <a:schemeClr val="accent1"/>
                  </a:solidFill>
                  <a:prstDash val="solid"/>
                </a:ln>
                <a:solidFill>
                  <a:schemeClr val="accent1">
                    <a:lumMod val="60000"/>
                    <a:lumOff val="40000"/>
                  </a:schemeClr>
                </a:solidFill>
                <a:effectLst>
                  <a:outerShdw blurRad="38100" dist="32000" dir="5400000" algn="tl">
                    <a:srgbClr val="000000">
                      <a:alpha val="30000"/>
                    </a:srgbClr>
                  </a:outerShdw>
                </a:effectLst>
              </a:rPr>
              <a:t>No mind has conceived</a:t>
            </a:r>
          </a:p>
          <a:p>
            <a:pPr algn="ctr"/>
            <a:r>
              <a:rPr lang="en-US" sz="2400" b="0" cap="none" spc="0" dirty="0" smtClean="0">
                <a:ln w="10160">
                  <a:solidFill>
                    <a:schemeClr val="accent1"/>
                  </a:solidFill>
                  <a:prstDash val="solid"/>
                </a:ln>
                <a:solidFill>
                  <a:schemeClr val="accent1">
                    <a:lumMod val="60000"/>
                    <a:lumOff val="40000"/>
                  </a:schemeClr>
                </a:solidFill>
                <a:effectLst>
                  <a:outerShdw blurRad="38100" dist="32000" dir="5400000" algn="tl">
                    <a:srgbClr val="000000">
                      <a:alpha val="30000"/>
                    </a:srgbClr>
                  </a:outerShdw>
                </a:effectLst>
              </a:rPr>
              <a:t>What God has prepared</a:t>
            </a:r>
          </a:p>
          <a:p>
            <a:pPr algn="ctr"/>
            <a:r>
              <a:rPr lang="en-US" sz="2800" dirty="0" smtClean="0">
                <a:ln w="10160">
                  <a:solidFill>
                    <a:schemeClr val="accent1"/>
                  </a:solidFill>
                  <a:prstDash val="solid"/>
                </a:ln>
                <a:solidFill>
                  <a:schemeClr val="accent1">
                    <a:lumMod val="60000"/>
                    <a:lumOff val="40000"/>
                  </a:schemeClr>
                </a:solidFill>
                <a:effectLst>
                  <a:outerShdw blurRad="38100" dist="32000" dir="5400000" algn="tl">
                    <a:srgbClr val="000000">
                      <a:alpha val="30000"/>
                    </a:srgbClr>
                  </a:outerShdw>
                </a:effectLst>
              </a:rPr>
              <a:t>For those who </a:t>
            </a:r>
          </a:p>
          <a:p>
            <a:pPr algn="ctr"/>
            <a:r>
              <a:rPr lang="en-US" sz="2800" dirty="0" smtClean="0">
                <a:ln w="10160">
                  <a:solidFill>
                    <a:schemeClr val="accent1"/>
                  </a:solidFill>
                  <a:prstDash val="solid"/>
                </a:ln>
                <a:solidFill>
                  <a:schemeClr val="accent1">
                    <a:lumMod val="60000"/>
                    <a:lumOff val="40000"/>
                  </a:schemeClr>
                </a:solidFill>
                <a:effectLst>
                  <a:outerShdw blurRad="38100" dist="32000" dir="5400000" algn="tl">
                    <a:srgbClr val="000000">
                      <a:alpha val="30000"/>
                    </a:srgbClr>
                  </a:outerShdw>
                </a:effectLst>
              </a:rPr>
              <a:t>love </a:t>
            </a:r>
            <a:r>
              <a:rPr lang="en-US" sz="2800" b="0" cap="none" spc="0" dirty="0" smtClean="0">
                <a:ln w="10160">
                  <a:solidFill>
                    <a:schemeClr val="accent1"/>
                  </a:solidFill>
                  <a:prstDash val="solid"/>
                </a:ln>
                <a:solidFill>
                  <a:schemeClr val="accent1">
                    <a:lumMod val="60000"/>
                    <a:lumOff val="40000"/>
                  </a:schemeClr>
                </a:solidFill>
                <a:effectLst>
                  <a:outerShdw blurRad="38100" dist="32000" dir="5400000" algn="tl">
                    <a:srgbClr val="000000">
                      <a:alpha val="30000"/>
                    </a:srgbClr>
                  </a:outerShdw>
                </a:effectLst>
              </a:rPr>
              <a:t>Him . . .”</a:t>
            </a:r>
            <a:endParaRPr lang="en-US" sz="2800" b="0" cap="none" spc="0" dirty="0">
              <a:ln w="10160">
                <a:solidFill>
                  <a:schemeClr val="accent1"/>
                </a:solidFill>
                <a:prstDash val="solid"/>
              </a:ln>
              <a:solidFill>
                <a:schemeClr val="accent1">
                  <a:lumMod val="60000"/>
                  <a:lumOff val="40000"/>
                </a:schemeClr>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71331299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20000"/>
                                  </p:iterate>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par>
                          <p:cTn id="8" fill="hold">
                            <p:stCondLst>
                              <p:cond delay="2000"/>
                            </p:stCondLst>
                            <p:childTnLst>
                              <p:par>
                                <p:cTn id="9" presetID="10" presetClass="entr" presetSubtype="0" fill="hold" nodeType="afterEffect">
                                  <p:stCondLst>
                                    <p:cond delay="0"/>
                                  </p:stCondLst>
                                  <p:iterate type="wd">
                                    <p:tmPct val="20000"/>
                                  </p:iterate>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1000"/>
                                        <p:tgtEl>
                                          <p:spTgt spid="4">
                                            <p:txEl>
                                              <p:pRg st="2" end="2"/>
                                            </p:txEl>
                                          </p:spTgt>
                                        </p:tgtEl>
                                      </p:cBhvr>
                                    </p:animEffect>
                                  </p:childTnLst>
                                </p:cTn>
                              </p:par>
                            </p:childTnLst>
                          </p:cTn>
                        </p:par>
                        <p:par>
                          <p:cTn id="12" fill="hold">
                            <p:stCondLst>
                              <p:cond delay="3800"/>
                            </p:stCondLst>
                            <p:childTnLst>
                              <p:par>
                                <p:cTn id="13" presetID="10" presetClass="entr" presetSubtype="0" fill="hold" nodeType="afterEffect">
                                  <p:stCondLst>
                                    <p:cond delay="0"/>
                                  </p:stCondLst>
                                  <p:iterate type="wd">
                                    <p:tmPct val="20000"/>
                                  </p:iterate>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1000"/>
                                        <p:tgtEl>
                                          <p:spTgt spid="4">
                                            <p:txEl>
                                              <p:pRg st="3" end="3"/>
                                            </p:txEl>
                                          </p:spTgt>
                                        </p:tgtEl>
                                      </p:cBhvr>
                                    </p:animEffect>
                                  </p:childTnLst>
                                </p:cTn>
                              </p:par>
                            </p:childTnLst>
                          </p:cTn>
                        </p:par>
                        <p:par>
                          <p:cTn id="16" fill="hold">
                            <p:stCondLst>
                              <p:cond delay="5400"/>
                            </p:stCondLst>
                            <p:childTnLst>
                              <p:par>
                                <p:cTn id="17" presetID="10" presetClass="entr" presetSubtype="0" fill="hold" nodeType="afterEffect">
                                  <p:stCondLst>
                                    <p:cond delay="0"/>
                                  </p:stCondLst>
                                  <p:iterate type="wd">
                                    <p:tmPct val="20000"/>
                                  </p:iterate>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iterate type="wd">
                                    <p:tmPct val="20000"/>
                                  </p:iterate>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1000"/>
                                        <p:tgtEl>
                                          <p:spTgt spid="4">
                                            <p:txEl>
                                              <p:pRg st="5" end="5"/>
                                            </p:txEl>
                                          </p:spTgt>
                                        </p:tgtEl>
                                      </p:cBhvr>
                                    </p:animEffect>
                                  </p:childTnLst>
                                </p:cTn>
                              </p:par>
                            </p:childTnLst>
                          </p:cTn>
                        </p:par>
                        <p:par>
                          <p:cTn id="24" fill="hold">
                            <p:stCondLst>
                              <p:cond delay="8400"/>
                            </p:stCondLst>
                            <p:childTnLst>
                              <p:par>
                                <p:cTn id="25" presetID="10" presetClass="entr" presetSubtype="0" fill="hold" nodeType="afterEffect">
                                  <p:stCondLst>
                                    <p:cond delay="0"/>
                                  </p:stCondLst>
                                  <p:iterate type="wd">
                                    <p:tmPct val="20000"/>
                                  </p:iterate>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Peter 1: 3-9</a:t>
            </a:r>
            <a:endParaRPr lang="en-US" dirty="0"/>
          </a:p>
        </p:txBody>
      </p:sp>
      <p:sp>
        <p:nvSpPr>
          <p:cNvPr id="3" name="Content Placeholder 2"/>
          <p:cNvSpPr>
            <a:spLocks noGrp="1"/>
          </p:cNvSpPr>
          <p:nvPr>
            <p:ph idx="1"/>
          </p:nvPr>
        </p:nvSpPr>
        <p:spPr>
          <a:xfrm>
            <a:off x="800100" y="685800"/>
            <a:ext cx="7543800" cy="2743200"/>
          </a:xfrm>
        </p:spPr>
        <p:txBody>
          <a:bodyPr>
            <a:noAutofit/>
          </a:bodyPr>
          <a:lstStyle/>
          <a:p>
            <a:pPr marL="0" indent="0">
              <a:buNone/>
            </a:pPr>
            <a:r>
              <a:rPr lang="en-US" sz="2800" baseline="30000" dirty="0"/>
              <a:t>8 </a:t>
            </a:r>
            <a:r>
              <a:rPr lang="en-US" sz="2800" b="1" dirty="0">
                <a:solidFill>
                  <a:srgbClr val="FF0000"/>
                </a:solidFill>
                <a:effectLst>
                  <a:outerShdw blurRad="38100" dist="38100" dir="2700000" algn="tl">
                    <a:srgbClr val="000000">
                      <a:alpha val="43137"/>
                    </a:srgbClr>
                  </a:outerShdw>
                </a:effectLst>
              </a:rPr>
              <a:t>Though you have not seen him, you love him</a:t>
            </a:r>
            <a:r>
              <a:rPr lang="en-US" sz="2800" dirty="0"/>
              <a:t>. Though you do not now see him, you believe in him and rejoice with joy that is inexpressible and filled with glory, </a:t>
            </a:r>
          </a:p>
          <a:p>
            <a:pPr marL="0" indent="0">
              <a:buNone/>
            </a:pPr>
            <a:endParaRPr lang="en-US"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493818"/>
            <a:ext cx="2755959"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110208"/>
      </p:ext>
    </p:extLst>
  </p:cSld>
  <p:clrMapOvr>
    <a:masterClrMapping/>
  </p:clrMapOvr>
  <mc:AlternateContent xmlns:mc="http://schemas.openxmlformats.org/markup-compatibility/2006">
    <mc:Choice xmlns:p14="http://schemas.microsoft.com/office/powerpoint/2010/main" Requires="p14">
      <p:transition spd="slow" p14:dur="20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2000" fill="hold"/>
                                        <p:tgtEl>
                                          <p:spTgt spid="9218"/>
                                        </p:tgtEl>
                                        <p:attrNameLst>
                                          <p:attrName>ppt_w</p:attrName>
                                        </p:attrNameLst>
                                      </p:cBhvr>
                                      <p:tavLst>
                                        <p:tav tm="0">
                                          <p:val>
                                            <p:fltVal val="0"/>
                                          </p:val>
                                        </p:tav>
                                        <p:tav tm="100000">
                                          <p:val>
                                            <p:strVal val="#ppt_w"/>
                                          </p:val>
                                        </p:tav>
                                      </p:tavLst>
                                    </p:anim>
                                    <p:anim calcmode="lin" valueType="num">
                                      <p:cBhvr>
                                        <p:cTn id="8" dur="2000" fill="hold"/>
                                        <p:tgtEl>
                                          <p:spTgt spid="9218"/>
                                        </p:tgtEl>
                                        <p:attrNameLst>
                                          <p:attrName>ppt_h</p:attrName>
                                        </p:attrNameLst>
                                      </p:cBhvr>
                                      <p:tavLst>
                                        <p:tav tm="0">
                                          <p:val>
                                            <p:fltVal val="0"/>
                                          </p:val>
                                        </p:tav>
                                        <p:tav tm="100000">
                                          <p:val>
                                            <p:strVal val="#ppt_h"/>
                                          </p:val>
                                        </p:tav>
                                      </p:tavLst>
                                    </p:anim>
                                    <p:animEffect transition="in" filter="fade">
                                      <p:cBhvr>
                                        <p:cTn id="9"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43400"/>
            <a:ext cx="7467600" cy="1828800"/>
          </a:xfrm>
        </p:spPr>
        <p:txBody>
          <a:bodyPr>
            <a:normAutofit/>
          </a:bodyPr>
          <a:lstStyle/>
          <a:p>
            <a:r>
              <a:rPr lang="en-US" sz="4400" dirty="0" smtClean="0"/>
              <a:t>In the reaction chain,                   one thing leads to another . . .</a:t>
            </a:r>
            <a:endParaRPr lang="en-US" sz="4400" dirty="0"/>
          </a:p>
        </p:txBody>
      </p:sp>
      <p:pic>
        <p:nvPicPr>
          <p:cNvPr id="205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895" y="444626"/>
            <a:ext cx="7519006" cy="3974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599908"/>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7543800" cy="1295400"/>
          </a:xfrm>
        </p:spPr>
        <p:txBody>
          <a:bodyPr>
            <a:normAutofit fontScale="90000"/>
          </a:bodyPr>
          <a:lstStyle/>
          <a:p>
            <a:pPr>
              <a:lnSpc>
                <a:spcPct val="200000"/>
              </a:lnSpc>
            </a:pPr>
            <a:r>
              <a:rPr lang="en-US" sz="4800" dirty="0" smtClean="0"/>
              <a:t>We believe the </a:t>
            </a:r>
            <a:r>
              <a:rPr lang="en-US" sz="4900" dirty="0" smtClean="0"/>
              <a:t>eyewitnesses . . .</a:t>
            </a:r>
            <a:endParaRPr lang="en-US" sz="4900" dirty="0"/>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09600"/>
            <a:ext cx="755904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483855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dirty="0" smtClean="0"/>
              <a:t>A living hope!</a:t>
            </a:r>
            <a:endParaRPr lang="en-US" sz="88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0" y="1600200"/>
            <a:ext cx="916079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2559003"/>
      </p:ext>
    </p:extLst>
  </p:cSld>
  <p:clrMapOvr>
    <a:masterClrMapping/>
  </p:clrMapOvr>
  <mc:AlternateContent xmlns:mc="http://schemas.openxmlformats.org/markup-compatibility/2006">
    <mc:Choice xmlns:p14="http://schemas.microsoft.com/office/powerpoint/2010/main" Requires="p14">
      <p:transition spd="slow" p14:dur="2000">
        <p14:warp dir="in"/>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Peter 1: 3-9</a:t>
            </a:r>
            <a:endParaRPr lang="en-US" dirty="0"/>
          </a:p>
        </p:txBody>
      </p:sp>
      <p:sp>
        <p:nvSpPr>
          <p:cNvPr id="3" name="Content Placeholder 2"/>
          <p:cNvSpPr>
            <a:spLocks noGrp="1"/>
          </p:cNvSpPr>
          <p:nvPr>
            <p:ph idx="1"/>
          </p:nvPr>
        </p:nvSpPr>
        <p:spPr>
          <a:xfrm>
            <a:off x="800100" y="685800"/>
            <a:ext cx="7543800" cy="2895600"/>
          </a:xfrm>
        </p:spPr>
        <p:txBody>
          <a:bodyPr>
            <a:noAutofit/>
          </a:bodyPr>
          <a:lstStyle/>
          <a:p>
            <a:pPr marL="0" indent="0">
              <a:buNone/>
            </a:pPr>
            <a:r>
              <a:rPr lang="en-US" sz="2800" baseline="30000" dirty="0"/>
              <a:t>8 </a:t>
            </a:r>
            <a:r>
              <a:rPr lang="en-US" sz="2800" dirty="0"/>
              <a:t>Though you have not seen him, you </a:t>
            </a:r>
            <a:r>
              <a:rPr lang="en-US" sz="2800" b="1" dirty="0">
                <a:solidFill>
                  <a:srgbClr val="FF0000"/>
                </a:solidFill>
                <a:effectLst>
                  <a:outerShdw blurRad="38100" dist="38100" dir="2700000" algn="tl">
                    <a:srgbClr val="000000">
                      <a:alpha val="43137"/>
                    </a:srgbClr>
                  </a:outerShdw>
                </a:effectLst>
              </a:rPr>
              <a:t>love</a:t>
            </a:r>
            <a:r>
              <a:rPr lang="en-US" sz="2800" dirty="0"/>
              <a:t> him. Though you do not now see him, you </a:t>
            </a:r>
            <a:r>
              <a:rPr lang="en-US" sz="2800" b="1" dirty="0">
                <a:solidFill>
                  <a:srgbClr val="FF0000"/>
                </a:solidFill>
                <a:effectLst>
                  <a:outerShdw blurRad="38100" dist="38100" dir="2700000" algn="tl">
                    <a:srgbClr val="000000">
                      <a:alpha val="43137"/>
                    </a:srgbClr>
                  </a:outerShdw>
                </a:effectLst>
              </a:rPr>
              <a:t>believe</a:t>
            </a:r>
            <a:r>
              <a:rPr lang="en-US" sz="2800" dirty="0"/>
              <a:t> in him and </a:t>
            </a:r>
            <a:r>
              <a:rPr lang="en-US" sz="2800" b="1" dirty="0">
                <a:solidFill>
                  <a:srgbClr val="FF0000"/>
                </a:solidFill>
                <a:effectLst>
                  <a:outerShdw blurRad="38100" dist="38100" dir="2700000" algn="tl">
                    <a:srgbClr val="000000">
                      <a:alpha val="43137"/>
                    </a:srgbClr>
                  </a:outerShdw>
                </a:effectLst>
              </a:rPr>
              <a:t>rejoice</a:t>
            </a:r>
            <a:r>
              <a:rPr lang="en-US" sz="2800" dirty="0"/>
              <a:t> with </a:t>
            </a:r>
            <a:r>
              <a:rPr lang="en-US" sz="2800" b="1" dirty="0">
                <a:solidFill>
                  <a:srgbClr val="FF0000"/>
                </a:solidFill>
                <a:effectLst>
                  <a:outerShdw blurRad="38100" dist="38100" dir="2700000" algn="tl">
                    <a:srgbClr val="000000">
                      <a:alpha val="43137"/>
                    </a:srgbClr>
                  </a:outerShdw>
                </a:effectLst>
              </a:rPr>
              <a:t>joy</a:t>
            </a:r>
            <a:r>
              <a:rPr lang="en-US" sz="2800" dirty="0"/>
              <a:t> that is inexpressible and </a:t>
            </a:r>
            <a:r>
              <a:rPr lang="en-US" sz="2800" b="1" dirty="0">
                <a:solidFill>
                  <a:srgbClr val="FF0000"/>
                </a:solidFill>
                <a:effectLst>
                  <a:outerShdw blurRad="38100" dist="38100" dir="2700000" algn="tl">
                    <a:srgbClr val="000000">
                      <a:alpha val="43137"/>
                    </a:srgbClr>
                  </a:outerShdw>
                </a:effectLst>
              </a:rPr>
              <a:t>filled with glory</a:t>
            </a:r>
            <a:r>
              <a:rPr lang="en-US" sz="2800" dirty="0"/>
              <a:t>, </a:t>
            </a:r>
          </a:p>
          <a:p>
            <a:pPr marL="0" indent="0">
              <a:buNone/>
            </a:pPr>
            <a:endParaRPr lang="en-US" sz="2800"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080" b="14972"/>
          <a:stretch/>
        </p:blipFill>
        <p:spPr bwMode="auto">
          <a:xfrm>
            <a:off x="838200" y="3429000"/>
            <a:ext cx="7599363" cy="268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250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Peter 1: 3-9</a:t>
            </a:r>
            <a:endParaRPr lang="en-US" dirty="0"/>
          </a:p>
        </p:txBody>
      </p:sp>
      <p:sp>
        <p:nvSpPr>
          <p:cNvPr id="3" name="Content Placeholder 2"/>
          <p:cNvSpPr>
            <a:spLocks noGrp="1"/>
          </p:cNvSpPr>
          <p:nvPr>
            <p:ph idx="1"/>
          </p:nvPr>
        </p:nvSpPr>
        <p:spPr>
          <a:xfrm>
            <a:off x="800100" y="685800"/>
            <a:ext cx="7543800" cy="1905000"/>
          </a:xfrm>
        </p:spPr>
        <p:txBody>
          <a:bodyPr>
            <a:noAutofit/>
          </a:bodyPr>
          <a:lstStyle/>
          <a:p>
            <a:pPr marL="0" indent="0">
              <a:buNone/>
            </a:pPr>
            <a:r>
              <a:rPr lang="en-US" sz="4000" b="1" baseline="30000" dirty="0" smtClean="0"/>
              <a:t>9</a:t>
            </a:r>
            <a:r>
              <a:rPr lang="en-US" sz="4000" b="1" baseline="30000" dirty="0"/>
              <a:t> </a:t>
            </a:r>
            <a:r>
              <a:rPr lang="en-US" sz="4000" b="1" dirty="0"/>
              <a:t>obtaining the outcome of your faith, the salvation of your souls.</a:t>
            </a:r>
          </a:p>
          <a:p>
            <a:pPr marL="0" indent="0">
              <a:buNone/>
            </a:pPr>
            <a:endParaRPr lang="en-US" sz="28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57400"/>
            <a:ext cx="731519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171186" y="3014871"/>
            <a:ext cx="2725425" cy="212365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“Chain </a:t>
            </a:r>
          </a:p>
          <a:p>
            <a:pPr algn="ct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Reaction</a:t>
            </a: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a:p>
            <a:pPr algn="ct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Salvation</a:t>
            </a:r>
            <a:r>
              <a:rPr lang="en-US" sz="4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t>
            </a:r>
            <a:endParaRPr lang="en-US" sz="4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447696975"/>
      </p:ext>
    </p:extLst>
  </p:cSld>
  <p:clrMapOvr>
    <a:masterClrMapping/>
  </p:clrMapOvr>
  <mc:AlternateContent xmlns:mc="http://schemas.openxmlformats.org/markup-compatibility/2006">
    <mc:Choice xmlns:p14="http://schemas.microsoft.com/office/powerpoint/2010/main" Requires="p14">
      <p:transition spd="slow" p14:dur="30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2000" fill="hold"/>
                                        <p:tgtEl>
                                          <p:spTgt spid="13314"/>
                                        </p:tgtEl>
                                        <p:attrNameLst>
                                          <p:attrName>ppt_w</p:attrName>
                                        </p:attrNameLst>
                                      </p:cBhvr>
                                      <p:tavLst>
                                        <p:tav tm="0">
                                          <p:val>
                                            <p:fltVal val="0"/>
                                          </p:val>
                                        </p:tav>
                                        <p:tav tm="100000">
                                          <p:val>
                                            <p:strVal val="#ppt_w"/>
                                          </p:val>
                                        </p:tav>
                                      </p:tavLst>
                                    </p:anim>
                                    <p:anim calcmode="lin" valueType="num">
                                      <p:cBhvr>
                                        <p:cTn id="8" dur="2000" fill="hold"/>
                                        <p:tgtEl>
                                          <p:spTgt spid="13314"/>
                                        </p:tgtEl>
                                        <p:attrNameLst>
                                          <p:attrName>ppt_h</p:attrName>
                                        </p:attrNameLst>
                                      </p:cBhvr>
                                      <p:tavLst>
                                        <p:tav tm="0">
                                          <p:val>
                                            <p:fltVal val="0"/>
                                          </p:val>
                                        </p:tav>
                                        <p:tav tm="100000">
                                          <p:val>
                                            <p:strVal val="#ppt_h"/>
                                          </p:val>
                                        </p:tav>
                                      </p:tavLst>
                                    </p:anim>
                                    <p:animEffect transition="in" filter="fade">
                                      <p:cBhvr>
                                        <p:cTn id="9" dur="2000"/>
                                        <p:tgtEl>
                                          <p:spTgt spid="133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543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376870"/>
      </p:ext>
    </p:extLst>
  </p:cSld>
  <p:clrMapOvr>
    <a:masterClrMapping/>
  </p:clrMapOvr>
  <mc:AlternateContent xmlns:mc="http://schemas.openxmlformats.org/markup-compatibility/2006">
    <mc:Choice xmlns:p14="http://schemas.microsoft.com/office/powerpoint/2010/main" Requires="p14">
      <p:transition spd="slow" p14:dur="20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5000"/>
                                        <p:tgtEl>
                                          <p:spTgt spid="14338"/>
                                        </p:tgtEl>
                                      </p:cBhvr>
                                    </p:animEffect>
                                    <p:anim calcmode="lin" valueType="num">
                                      <p:cBhvr>
                                        <p:cTn id="7" dur="5000"/>
                                        <p:tgtEl>
                                          <p:spTgt spid="14338"/>
                                        </p:tgtEl>
                                        <p:attrNameLst>
                                          <p:attrName>ppt_x</p:attrName>
                                        </p:attrNameLst>
                                      </p:cBhvr>
                                      <p:tavLst>
                                        <p:tav tm="0">
                                          <p:val>
                                            <p:strVal val="ppt_x"/>
                                          </p:val>
                                        </p:tav>
                                        <p:tav tm="100000">
                                          <p:val>
                                            <p:strVal val="ppt_x"/>
                                          </p:val>
                                        </p:tav>
                                      </p:tavLst>
                                    </p:anim>
                                    <p:anim calcmode="lin" valueType="num">
                                      <p:cBhvr>
                                        <p:cTn id="8" dur="5000"/>
                                        <p:tgtEl>
                                          <p:spTgt spid="14338"/>
                                        </p:tgtEl>
                                        <p:attrNameLst>
                                          <p:attrName>ppt_y</p:attrName>
                                        </p:attrNameLst>
                                      </p:cBhvr>
                                      <p:tavLst>
                                        <p:tav tm="0">
                                          <p:val>
                                            <p:strVal val="ppt_y"/>
                                          </p:val>
                                        </p:tav>
                                        <p:tav tm="100000">
                                          <p:val>
                                            <p:strVal val="ppt_y+.1"/>
                                          </p:val>
                                        </p:tav>
                                      </p:tavLst>
                                    </p:anim>
                                    <p:set>
                                      <p:cBhvr>
                                        <p:cTn id="9" dur="1" fill="hold">
                                          <p:stCondLst>
                                            <p:cond delay="4999"/>
                                          </p:stCondLst>
                                        </p:cTn>
                                        <p:tgtEl>
                                          <p:spTgt spid="14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33400"/>
            <a:ext cx="7586132"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764645" y="4495800"/>
            <a:ext cx="7583487" cy="1295400"/>
          </a:xfrm>
        </p:spPr>
        <p:txBody>
          <a:bodyPr>
            <a:noAutofit/>
          </a:bodyPr>
          <a:lstStyle/>
          <a:p>
            <a:pPr algn="ctr"/>
            <a:r>
              <a:rPr lang="en-US" sz="4400" i="1" dirty="0" smtClean="0">
                <a:solidFill>
                  <a:srgbClr val="FFFF00"/>
                </a:solidFill>
                <a:effectLst>
                  <a:outerShdw blurRad="38100" dist="38100" dir="2700000" algn="tl">
                    <a:srgbClr val="000000">
                      <a:alpha val="43137"/>
                    </a:srgbClr>
                  </a:outerShdw>
                </a:effectLst>
              </a:rPr>
              <a:t>Blessed be the God and Father of our Lord Jesus Christ!</a:t>
            </a:r>
            <a:endParaRPr lang="en-US" sz="4400"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934360"/>
      </p:ext>
    </p:extLst>
  </p:cSld>
  <p:clrMapOvr>
    <a:masterClrMapping/>
  </p:clrMapOvr>
  <mc:AlternateContent xmlns:mc="http://schemas.openxmlformats.org/markup-compatibility/2006">
    <mc:Choice xmlns:p14="http://schemas.microsoft.com/office/powerpoint/2010/main" Requires="p14">
      <p:transition spd="slow" p14:dur="2000" advClick="0">
        <p:fade thruBlk="1"/>
      </p:transition>
    </mc:Choice>
    <mc:Fallback>
      <p:transition spd="slow" advClick="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3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28968413"/>
      </p:ext>
    </p:extLst>
  </p:cSld>
  <p:clrMapOvr>
    <a:masterClrMapping/>
  </p:clrMapOvr>
  <mc:AlternateContent xmlns:mc="http://schemas.openxmlformats.org/markup-compatibility/2006">
    <mc:Choice xmlns:p14="http://schemas.microsoft.com/office/powerpoint/2010/main" Requires="p14">
      <p:transition spd="slow" p14:dur="5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5800"/>
            <a:ext cx="754380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984765"/>
      </p:ext>
    </p:extLst>
  </p:cSld>
  <p:clrMapOvr>
    <a:masterClrMapping/>
  </p:clrMapOvr>
  <mc:AlternateContent xmlns:mc="http://schemas.openxmlformats.org/markup-compatibility/2006">
    <mc:Choice xmlns:p14="http://schemas.microsoft.com/office/powerpoint/2010/main" Requires="p14">
      <p:transition spd="slow" p14:dur="2000" advTm="1000">
        <p:circle/>
      </p:transition>
    </mc:Choice>
    <mc:Fallback>
      <p:transition spd="slow" advTm="1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out)">
                                      <p:cBhvr>
                                        <p:cTn id="7" dur="3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385763"/>
            <a:ext cx="8010525" cy="608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145334"/>
      </p:ext>
    </p:extLst>
  </p:cSld>
  <p:clrMapOvr>
    <a:masterClrMapping/>
  </p:clrMapOvr>
  <mc:AlternateContent xmlns:mc="http://schemas.openxmlformats.org/markup-compatibility/2006">
    <mc:Choice xmlns:p14="http://schemas.microsoft.com/office/powerpoint/2010/main" Requires="p14">
      <p:transition spd="slow" p14:dur="6000">
        <p14:flythroug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5438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822681" y="2286000"/>
            <a:ext cx="3512500" cy="258532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“Salvation </a:t>
            </a:r>
          </a:p>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Chain </a:t>
            </a:r>
          </a:p>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Reaction”</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974953691"/>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Peter 1: 3-9</a:t>
            </a:r>
            <a:endParaRPr lang="en-US" dirty="0"/>
          </a:p>
        </p:txBody>
      </p:sp>
      <p:sp>
        <p:nvSpPr>
          <p:cNvPr id="3" name="Content Placeholder 2"/>
          <p:cNvSpPr>
            <a:spLocks noGrp="1"/>
          </p:cNvSpPr>
          <p:nvPr>
            <p:ph idx="1"/>
          </p:nvPr>
        </p:nvSpPr>
        <p:spPr>
          <a:xfrm>
            <a:off x="800100" y="1485900"/>
            <a:ext cx="7962900" cy="3886200"/>
          </a:xfrm>
        </p:spPr>
        <p:txBody>
          <a:bodyPr>
            <a:noAutofit/>
          </a:bodyPr>
          <a:lstStyle/>
          <a:p>
            <a:pPr marL="0" indent="0">
              <a:buNone/>
            </a:pPr>
            <a:r>
              <a:rPr lang="en-US" sz="2800" b="1" baseline="30000" dirty="0"/>
              <a:t>3 </a:t>
            </a:r>
            <a:r>
              <a:rPr lang="en-US" sz="2800" b="1" dirty="0"/>
              <a:t>Blessed be the God and Father of our Lord Jesus Christ! According to his great mercy, he has caused us to be born again to a living hope through the resurrection of Jesus Christ from the dead, </a:t>
            </a:r>
          </a:p>
          <a:p>
            <a:pPr marL="0" indent="0">
              <a:buNone/>
            </a:pPr>
            <a:r>
              <a:rPr lang="en-US" sz="2800" b="1" baseline="30000" dirty="0"/>
              <a:t>4 </a:t>
            </a:r>
            <a:r>
              <a:rPr lang="en-US" sz="2800" b="1" dirty="0"/>
              <a:t>to an inheritance that is imperishable, undefiled, and unfading, kept in heaven for you, </a:t>
            </a:r>
          </a:p>
          <a:p>
            <a:pPr marL="0" indent="0">
              <a:buNone/>
            </a:pPr>
            <a:r>
              <a:rPr lang="en-US" sz="2800" b="1" baseline="30000" dirty="0"/>
              <a:t>5 </a:t>
            </a:r>
            <a:r>
              <a:rPr lang="en-US" sz="2800" b="1" dirty="0"/>
              <a:t>who by God's power are being guarded through faith for a salvation ready to be revealed in the last time. </a:t>
            </a:r>
          </a:p>
          <a:p>
            <a:pPr marL="0" indent="0">
              <a:buNone/>
            </a:pPr>
            <a:endParaRPr lang="en-US" sz="2800" dirty="0"/>
          </a:p>
        </p:txBody>
      </p:sp>
    </p:spTree>
    <p:extLst>
      <p:ext uri="{BB962C8B-B14F-4D97-AF65-F5344CB8AC3E}">
        <p14:creationId xmlns:p14="http://schemas.microsoft.com/office/powerpoint/2010/main" val="919174238"/>
      </p:ext>
    </p:extLst>
  </p:cSld>
  <p:clrMapOvr>
    <a:masterClrMapping/>
  </p:clrMapOvr>
  <mc:AlternateContent xmlns:mc="http://schemas.openxmlformats.org/markup-compatibility/2006">
    <mc:Choice xmlns:p14="http://schemas.microsoft.com/office/powerpoint/2010/main" Requires="p14">
      <p:transition spd="slow" p14:dur="3000">
        <p14:ferris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Peter 1: 3-9</a:t>
            </a:r>
            <a:endParaRPr lang="en-US" dirty="0"/>
          </a:p>
        </p:txBody>
      </p:sp>
      <p:sp>
        <p:nvSpPr>
          <p:cNvPr id="3" name="Content Placeholder 2"/>
          <p:cNvSpPr>
            <a:spLocks noGrp="1"/>
          </p:cNvSpPr>
          <p:nvPr>
            <p:ph idx="1"/>
          </p:nvPr>
        </p:nvSpPr>
        <p:spPr>
          <a:xfrm>
            <a:off x="800100" y="685800"/>
            <a:ext cx="7543800" cy="3886200"/>
          </a:xfrm>
        </p:spPr>
        <p:txBody>
          <a:bodyPr>
            <a:noAutofit/>
          </a:bodyPr>
          <a:lstStyle/>
          <a:p>
            <a:pPr marL="0" indent="0">
              <a:buNone/>
            </a:pPr>
            <a:r>
              <a:rPr lang="en-US" sz="2800" b="1" baseline="30000" dirty="0"/>
              <a:t>6 </a:t>
            </a:r>
            <a:r>
              <a:rPr lang="en-US" sz="2800" b="1" dirty="0"/>
              <a:t>In this you rejoice, though now for a little while, if necessary, you have been grieved by various trials, </a:t>
            </a:r>
          </a:p>
          <a:p>
            <a:pPr marL="0" indent="0">
              <a:buNone/>
            </a:pPr>
            <a:r>
              <a:rPr lang="en-US" sz="2800" b="1" baseline="30000" dirty="0"/>
              <a:t>7 </a:t>
            </a:r>
            <a:r>
              <a:rPr lang="en-US" sz="2800" b="1" dirty="0"/>
              <a:t>so that the tested genuineness of your faith—more precious than gold that perishes though it is tested by fire—may be found to result in praise and glory and honor at the revelation of Jesus Christ. </a:t>
            </a:r>
          </a:p>
        </p:txBody>
      </p:sp>
    </p:spTree>
    <p:extLst>
      <p:ext uri="{BB962C8B-B14F-4D97-AF65-F5344CB8AC3E}">
        <p14:creationId xmlns:p14="http://schemas.microsoft.com/office/powerpoint/2010/main" val="2206956746"/>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Peter 1: 3-9</a:t>
            </a:r>
            <a:endParaRPr lang="en-US" dirty="0"/>
          </a:p>
        </p:txBody>
      </p:sp>
      <p:sp>
        <p:nvSpPr>
          <p:cNvPr id="3" name="Content Placeholder 2"/>
          <p:cNvSpPr>
            <a:spLocks noGrp="1"/>
          </p:cNvSpPr>
          <p:nvPr>
            <p:ph idx="1"/>
          </p:nvPr>
        </p:nvSpPr>
        <p:spPr>
          <a:xfrm>
            <a:off x="800100" y="685800"/>
            <a:ext cx="7810500" cy="3886200"/>
          </a:xfrm>
        </p:spPr>
        <p:txBody>
          <a:bodyPr>
            <a:noAutofit/>
          </a:bodyPr>
          <a:lstStyle/>
          <a:p>
            <a:pPr marL="0" indent="0">
              <a:buNone/>
            </a:pPr>
            <a:r>
              <a:rPr lang="en-US" sz="2800" b="1" baseline="30000" dirty="0"/>
              <a:t>8 </a:t>
            </a:r>
            <a:r>
              <a:rPr lang="en-US" sz="2800" b="1" dirty="0"/>
              <a:t>Though you have not seen him, you love him. Though you do not now see him, you believe in him and rejoice with joy that is inexpressible and filled with glory, </a:t>
            </a:r>
          </a:p>
          <a:p>
            <a:pPr marL="0" indent="0">
              <a:buNone/>
            </a:pPr>
            <a:r>
              <a:rPr lang="en-US" sz="2800" b="1" baseline="30000" dirty="0"/>
              <a:t>9 </a:t>
            </a:r>
            <a:r>
              <a:rPr lang="en-US" sz="2800" b="1" dirty="0"/>
              <a:t>obtaining the outcome of your faith, the salvation of your souls.</a:t>
            </a:r>
          </a:p>
          <a:p>
            <a:pPr marL="0" indent="0">
              <a:buNone/>
            </a:pPr>
            <a:endParaRPr lang="en-US" sz="2800" dirty="0"/>
          </a:p>
        </p:txBody>
      </p:sp>
    </p:spTree>
    <p:extLst>
      <p:ext uri="{BB962C8B-B14F-4D97-AF65-F5344CB8AC3E}">
        <p14:creationId xmlns:p14="http://schemas.microsoft.com/office/powerpoint/2010/main" val="696086141"/>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 y="685800"/>
            <a:ext cx="7543800" cy="5486400"/>
          </a:xfrm>
        </p:spPr>
        <p:txBody>
          <a:bodyPr>
            <a:normAutofit lnSpcReduction="10000"/>
          </a:bodyPr>
          <a:lstStyle/>
          <a:p>
            <a:pPr marL="0" indent="0">
              <a:buNone/>
            </a:pPr>
            <a:r>
              <a:rPr lang="en-US" sz="3000" baseline="30000" dirty="0"/>
              <a:t>9 </a:t>
            </a:r>
            <a:r>
              <a:rPr lang="en-US" sz="3000" dirty="0"/>
              <a:t>obtaining the outcome of your faith, </a:t>
            </a:r>
            <a:r>
              <a:rPr lang="en-US" sz="3000" b="1" dirty="0">
                <a:solidFill>
                  <a:srgbClr val="C00000"/>
                </a:solidFill>
              </a:rPr>
              <a:t>the salvation of your souls</a:t>
            </a:r>
            <a:r>
              <a:rPr lang="en-US" sz="3000" b="1" dirty="0"/>
              <a:t>.</a:t>
            </a:r>
          </a:p>
          <a:p>
            <a:pPr marL="0" indent="0">
              <a:buNone/>
            </a:pPr>
            <a:endParaRPr lang="en-US" sz="3000" baseline="30000" dirty="0" smtClean="0"/>
          </a:p>
          <a:p>
            <a:pPr marL="0" indent="0">
              <a:buNone/>
            </a:pPr>
            <a:r>
              <a:rPr lang="en-US" sz="3000" baseline="30000" dirty="0" smtClean="0"/>
              <a:t>5</a:t>
            </a:r>
            <a:r>
              <a:rPr lang="en-US" sz="3000" baseline="30000" dirty="0"/>
              <a:t> </a:t>
            </a:r>
            <a:r>
              <a:rPr lang="en-US" sz="3000" dirty="0"/>
              <a:t>who by God's power are being guarded through faith for a </a:t>
            </a:r>
            <a:r>
              <a:rPr lang="en-US" sz="3000" b="1" dirty="0">
                <a:solidFill>
                  <a:srgbClr val="C00000"/>
                </a:solidFill>
              </a:rPr>
              <a:t>salvation</a:t>
            </a:r>
            <a:r>
              <a:rPr lang="en-US" sz="3000" dirty="0"/>
              <a:t> ready to be revealed in the last time. </a:t>
            </a:r>
          </a:p>
          <a:p>
            <a:pPr marL="0" indent="0">
              <a:buNone/>
            </a:pPr>
            <a:endParaRPr lang="en-US" sz="3000" baseline="30000" dirty="0" smtClean="0"/>
          </a:p>
          <a:p>
            <a:pPr marL="0" indent="0">
              <a:buNone/>
            </a:pPr>
            <a:r>
              <a:rPr lang="en-US" sz="3000" baseline="30000" dirty="0" smtClean="0"/>
              <a:t>3</a:t>
            </a:r>
            <a:r>
              <a:rPr lang="en-US" sz="3000" baseline="30000" dirty="0"/>
              <a:t> </a:t>
            </a:r>
            <a:r>
              <a:rPr lang="en-US" sz="3000" dirty="0"/>
              <a:t>Blessed be the God and Father of our Lord Jesus Christ! According to his great mercy, he has caused us to be </a:t>
            </a:r>
            <a:r>
              <a:rPr lang="en-US" sz="3000" b="1" dirty="0">
                <a:solidFill>
                  <a:srgbClr val="C00000"/>
                </a:solidFill>
              </a:rPr>
              <a:t>born again </a:t>
            </a:r>
            <a:r>
              <a:rPr lang="en-US" sz="3000" dirty="0"/>
              <a:t>to a living hope through the resurrection of Jesus Christ from the dead, </a:t>
            </a:r>
          </a:p>
          <a:p>
            <a:endParaRPr lang="en-US" dirty="0"/>
          </a:p>
        </p:txBody>
      </p:sp>
    </p:spTree>
    <p:extLst>
      <p:ext uri="{BB962C8B-B14F-4D97-AF65-F5344CB8AC3E}">
        <p14:creationId xmlns:p14="http://schemas.microsoft.com/office/powerpoint/2010/main" val="156317925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1499</TotalTime>
  <Words>239</Words>
  <Application>Microsoft Office PowerPoint</Application>
  <PresentationFormat>On-screen Show (4:3)</PresentationFormat>
  <Paragraphs>59</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NewsPrint</vt:lpstr>
      <vt:lpstr>PowerPoint Presentation</vt:lpstr>
      <vt:lpstr>In the reaction chain,                   one thing leads to another . . .</vt:lpstr>
      <vt:lpstr>PowerPoint Presentation</vt:lpstr>
      <vt:lpstr>PowerPoint Presentation</vt:lpstr>
      <vt:lpstr>PowerPoint Presentation</vt:lpstr>
      <vt:lpstr>1 Peter 1: 3-9</vt:lpstr>
      <vt:lpstr>1 Peter 1: 3-9</vt:lpstr>
      <vt:lpstr>1 Peter 1: 3-9</vt:lpstr>
      <vt:lpstr>PowerPoint Presentation</vt:lpstr>
      <vt:lpstr>PowerPoint Presentation</vt:lpstr>
      <vt:lpstr>PowerPoint Presentation</vt:lpstr>
      <vt:lpstr>the words of Peter</vt:lpstr>
      <vt:lpstr>the words of Peter</vt:lpstr>
      <vt:lpstr>Living Hope</vt:lpstr>
      <vt:lpstr>Living Hope</vt:lpstr>
      <vt:lpstr>PowerPoint Presentation</vt:lpstr>
      <vt:lpstr>PowerPoint Presentation</vt:lpstr>
      <vt:lpstr>1 Peter 1: 3-9</vt:lpstr>
      <vt:lpstr>1 Peter 1: 3-9</vt:lpstr>
      <vt:lpstr>We believe the eyewitnesses . . .</vt:lpstr>
      <vt:lpstr>A living hope!</vt:lpstr>
      <vt:lpstr>1 Peter 1: 3-9</vt:lpstr>
      <vt:lpstr>1 Peter 1: 3-9</vt:lpstr>
      <vt:lpstr>PowerPoint Presentation</vt:lpstr>
      <vt:lpstr>Blessed be the God and Father of our Lord Jesus Christ!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34</cp:revision>
  <cp:lastPrinted>2016-04-24T00:43:37Z</cp:lastPrinted>
  <dcterms:created xsi:type="dcterms:W3CDTF">2016-04-23T00:19:06Z</dcterms:created>
  <dcterms:modified xsi:type="dcterms:W3CDTF">2016-04-24T01:19:04Z</dcterms:modified>
</cp:coreProperties>
</file>