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8" r:id="rId2"/>
    <p:sldId id="263" r:id="rId3"/>
    <p:sldId id="257" r:id="rId4"/>
    <p:sldId id="259" r:id="rId5"/>
    <p:sldId id="260" r:id="rId6"/>
    <p:sldId id="261" r:id="rId7"/>
    <p:sldId id="262" r:id="rId8"/>
    <p:sldId id="264" r:id="rId9"/>
    <p:sldId id="265" r:id="rId10"/>
    <p:sldId id="266" r:id="rId11"/>
    <p:sldId id="267" r:id="rId12"/>
    <p:sldId id="268" r:id="rId13"/>
    <p:sldId id="269" r:id="rId14"/>
    <p:sldId id="270" r:id="rId15"/>
    <p:sldId id="271" r:id="rId16"/>
    <p:sldId id="273" r:id="rId17"/>
    <p:sldId id="272" r:id="rId18"/>
    <p:sldId id="274" r:id="rId19"/>
    <p:sldId id="276" r:id="rId20"/>
    <p:sldId id="277" r:id="rId21"/>
    <p:sldId id="278" r:id="rId22"/>
    <p:sldId id="279" r:id="rId23"/>
    <p:sldId id="280" r:id="rId24"/>
    <p:sldId id="281" r:id="rId25"/>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1110"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BAAF4735-7E5E-4787-B89F-BA8B3902822C}" type="datetimeFigureOut">
              <a:rPr lang="en-US" smtClean="0"/>
              <a:t>4/30/2016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D2CEF26-1790-4CAD-A85F-CCBC41E5B612}" type="slidenum">
              <a:rPr lang="en-US" smtClean="0"/>
              <a:t>‹#›</a:t>
            </a:fld>
            <a:endParaRPr lang="en-US"/>
          </a:p>
        </p:txBody>
      </p:sp>
    </p:spTree>
    <p:extLst>
      <p:ext uri="{BB962C8B-B14F-4D97-AF65-F5344CB8AC3E}">
        <p14:creationId xmlns:p14="http://schemas.microsoft.com/office/powerpoint/2010/main" val="2578208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47ED6DC4-3A80-4A65-A058-0167AC3B4C4C}" type="datetimeFigureOut">
              <a:rPr lang="en-US" smtClean="0"/>
              <a:t>4/30/2016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898D9C1-94F0-4902-8C9F-D646A8113CD0}" type="slidenum">
              <a:rPr lang="en-US" smtClean="0"/>
              <a:t>‹#›</a:t>
            </a:fld>
            <a:endParaRPr lang="en-US"/>
          </a:p>
        </p:txBody>
      </p:sp>
    </p:spTree>
    <p:extLst>
      <p:ext uri="{BB962C8B-B14F-4D97-AF65-F5344CB8AC3E}">
        <p14:creationId xmlns:p14="http://schemas.microsoft.com/office/powerpoint/2010/main" val="142920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D9C1-94F0-4902-8C9F-D646A8113CD0}" type="slidenum">
              <a:rPr lang="en-US" smtClean="0"/>
              <a:t>3</a:t>
            </a:fld>
            <a:endParaRPr lang="en-US"/>
          </a:p>
        </p:txBody>
      </p:sp>
    </p:spTree>
    <p:extLst>
      <p:ext uri="{BB962C8B-B14F-4D97-AF65-F5344CB8AC3E}">
        <p14:creationId xmlns:p14="http://schemas.microsoft.com/office/powerpoint/2010/main" val="70439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D9C1-94F0-4902-8C9F-D646A8113CD0}" type="slidenum">
              <a:rPr lang="en-US" smtClean="0"/>
              <a:t>9</a:t>
            </a:fld>
            <a:endParaRPr lang="en-US"/>
          </a:p>
        </p:txBody>
      </p:sp>
    </p:spTree>
    <p:extLst>
      <p:ext uri="{BB962C8B-B14F-4D97-AF65-F5344CB8AC3E}">
        <p14:creationId xmlns:p14="http://schemas.microsoft.com/office/powerpoint/2010/main" val="52234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D9C1-94F0-4902-8C9F-D646A8113CD0}" type="slidenum">
              <a:rPr lang="en-US" smtClean="0"/>
              <a:t>16</a:t>
            </a:fld>
            <a:endParaRPr lang="en-US"/>
          </a:p>
        </p:txBody>
      </p:sp>
    </p:spTree>
    <p:extLst>
      <p:ext uri="{BB962C8B-B14F-4D97-AF65-F5344CB8AC3E}">
        <p14:creationId xmlns:p14="http://schemas.microsoft.com/office/powerpoint/2010/main" val="351670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D9C1-94F0-4902-8C9F-D646A8113CD0}" type="slidenum">
              <a:rPr lang="en-US" smtClean="0"/>
              <a:t>19</a:t>
            </a:fld>
            <a:endParaRPr lang="en-US"/>
          </a:p>
        </p:txBody>
      </p:sp>
    </p:spTree>
    <p:extLst>
      <p:ext uri="{BB962C8B-B14F-4D97-AF65-F5344CB8AC3E}">
        <p14:creationId xmlns:p14="http://schemas.microsoft.com/office/powerpoint/2010/main" val="216323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98D9C1-94F0-4902-8C9F-D646A8113CD0}" type="slidenum">
              <a:rPr lang="en-US" smtClean="0"/>
              <a:t>23</a:t>
            </a:fld>
            <a:endParaRPr lang="en-US"/>
          </a:p>
        </p:txBody>
      </p:sp>
    </p:spTree>
    <p:extLst>
      <p:ext uri="{BB962C8B-B14F-4D97-AF65-F5344CB8AC3E}">
        <p14:creationId xmlns:p14="http://schemas.microsoft.com/office/powerpoint/2010/main" val="522345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5A0608-D2C0-430A-88C7-30A66EBE6863}" type="datetimeFigureOut">
              <a:rPr lang="en-US" smtClean="0"/>
              <a:t>4/30/2016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3588279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A0608-D2C0-430A-88C7-30A66EBE6863}" type="datetimeFigureOut">
              <a:rPr lang="en-US" smtClean="0"/>
              <a:t>4/30/2016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178547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A0608-D2C0-430A-88C7-30A66EBE6863}" type="datetimeFigureOut">
              <a:rPr lang="en-US" smtClean="0"/>
              <a:t>4/30/2016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35824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A0608-D2C0-430A-88C7-30A66EBE6863}" type="datetimeFigureOut">
              <a:rPr lang="en-US" smtClean="0"/>
              <a:t>4/30/2016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3836033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A0608-D2C0-430A-88C7-30A66EBE6863}" type="datetimeFigureOut">
              <a:rPr lang="en-US" smtClean="0"/>
              <a:t>4/30/2016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337683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5A0608-D2C0-430A-88C7-30A66EBE6863}" type="datetimeFigureOut">
              <a:rPr lang="en-US" smtClean="0"/>
              <a:t>4/30/2016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353934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5A0608-D2C0-430A-88C7-30A66EBE6863}" type="datetimeFigureOut">
              <a:rPr lang="en-US" smtClean="0"/>
              <a:t>4/30/2016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375093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A0608-D2C0-430A-88C7-30A66EBE6863}" type="datetimeFigureOut">
              <a:rPr lang="en-US" smtClean="0"/>
              <a:t>4/30/2016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2635968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A0608-D2C0-430A-88C7-30A66EBE6863}" type="datetimeFigureOut">
              <a:rPr lang="en-US" smtClean="0"/>
              <a:t>4/30/2016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1222147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A0608-D2C0-430A-88C7-30A66EBE6863}" type="datetimeFigureOut">
              <a:rPr lang="en-US" smtClean="0"/>
              <a:t>4/30/2016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1547201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A0608-D2C0-430A-88C7-30A66EBE6863}" type="datetimeFigureOut">
              <a:rPr lang="en-US" smtClean="0"/>
              <a:t>4/30/2016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60146-D19B-4845-AE7F-257C9D12B5CF}" type="slidenum">
              <a:rPr lang="en-US" smtClean="0"/>
              <a:t>‹#›</a:t>
            </a:fld>
            <a:endParaRPr lang="en-US"/>
          </a:p>
        </p:txBody>
      </p:sp>
    </p:spTree>
    <p:extLst>
      <p:ext uri="{BB962C8B-B14F-4D97-AF65-F5344CB8AC3E}">
        <p14:creationId xmlns:p14="http://schemas.microsoft.com/office/powerpoint/2010/main" val="929216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A0608-D2C0-430A-88C7-30A66EBE6863}" type="datetimeFigureOut">
              <a:rPr lang="en-US" smtClean="0"/>
              <a:t>4/30/2016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60146-D19B-4845-AE7F-257C9D12B5CF}" type="slidenum">
              <a:rPr lang="en-US" smtClean="0"/>
              <a:t>‹#›</a:t>
            </a:fld>
            <a:endParaRPr lang="en-US"/>
          </a:p>
        </p:txBody>
      </p:sp>
    </p:spTree>
    <p:extLst>
      <p:ext uri="{BB962C8B-B14F-4D97-AF65-F5344CB8AC3E}">
        <p14:creationId xmlns:p14="http://schemas.microsoft.com/office/powerpoint/2010/main" val="1324698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906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28" y="140276"/>
            <a:ext cx="8899344" cy="656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0" y="3429000"/>
            <a:ext cx="5715000" cy="1200329"/>
          </a:xfrm>
          <a:prstGeom prst="rect">
            <a:avLst/>
          </a:prstGeom>
          <a:solidFill>
            <a:schemeClr val="bg1"/>
          </a:solidFill>
        </p:spPr>
        <p:txBody>
          <a:bodyPr wrap="square" rtlCol="0">
            <a:spAutoFit/>
          </a:bodyPr>
          <a:lstStyle/>
          <a:p>
            <a:r>
              <a:rPr lang="en-US" sz="3600" b="1" i="1" dirty="0" smtClean="0">
                <a:effectLst>
                  <a:outerShdw blurRad="38100" dist="38100" dir="2700000" algn="tl">
                    <a:srgbClr val="000000">
                      <a:alpha val="43137"/>
                    </a:srgbClr>
                  </a:outerShdw>
                </a:effectLst>
                <a:latin typeface="Georgia" panose="02040502050405020303" pitchFamily="18" charset="0"/>
              </a:rPr>
              <a:t>“Blessed are the eyes that see what you see!”</a:t>
            </a:r>
            <a:endParaRPr lang="en-US" sz="3600" b="1" i="1" dirty="0">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185753664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80" y="114300"/>
            <a:ext cx="8313839"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794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 y="152400"/>
            <a:ext cx="887412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527330"/>
      </p:ext>
    </p:extLst>
  </p:cSld>
  <p:clrMapOvr>
    <a:masterClrMapping/>
  </p:clrMapOvr>
  <mc:AlternateContent xmlns:mc="http://schemas.openxmlformats.org/markup-compatibility/2006" xmlns:p14="http://schemas.microsoft.com/office/powerpoint/2010/main">
    <mc:Choice Requires="p14">
      <p:transition spd="slow" p14:dur="2000">
        <p:strips dir="ld"/>
      </p:transition>
    </mc:Choice>
    <mc:Fallback xmlns="">
      <p:transition spd="slow">
        <p:strips dir="l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343"/>
          <a:stretch/>
        </p:blipFill>
        <p:spPr bwMode="auto">
          <a:xfrm>
            <a:off x="152400" y="152400"/>
            <a:ext cx="8825948"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61081"/>
      </p:ext>
    </p:extLst>
  </p:cSld>
  <p:clrMapOvr>
    <a:masterClrMapping/>
  </p:clrMapOvr>
  <mc:AlternateContent xmlns:mc="http://schemas.openxmlformats.org/markup-compatibility/2006" xmlns:p14="http://schemas.microsoft.com/office/powerpoint/2010/main">
    <mc:Choice Requires="p14">
      <p:transition spd="slow" p14:dur="2000">
        <p:wipe dir="u"/>
      </p:transition>
    </mc:Choice>
    <mc:Fallback xmlns="">
      <p:transition spd="slow">
        <p:wipe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69" y="114300"/>
            <a:ext cx="8878661"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8125981"/>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8146"/>
          <a:stretch/>
        </p:blipFill>
        <p:spPr bwMode="auto">
          <a:xfrm>
            <a:off x="152400" y="152400"/>
            <a:ext cx="879423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75262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125412" y="152400"/>
            <a:ext cx="8874126"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152400"/>
            <a:ext cx="4800600" cy="5786199"/>
          </a:xfrm>
          <a:prstGeom prst="rect">
            <a:avLst/>
          </a:prstGeom>
          <a:noFill/>
        </p:spPr>
        <p:txBody>
          <a:bodyPr wrap="square" rtlCol="0">
            <a:spAutoFit/>
          </a:bodyPr>
          <a:lstStyle/>
          <a:p>
            <a:pPr>
              <a:spcBef>
                <a:spcPts val="1200"/>
              </a:spcBef>
            </a:pPr>
            <a:r>
              <a:rPr lang="en-US" sz="3200" b="1" dirty="0" smtClean="0">
                <a:latin typeface="Georgia" panose="02040502050405020303" pitchFamily="18" charset="0"/>
              </a:rPr>
              <a:t>Isaiah said that the Messiah would be:</a:t>
            </a:r>
          </a:p>
          <a:p>
            <a:endParaRPr lang="en-US" b="1" dirty="0">
              <a:latin typeface="Georgia" panose="02040502050405020303" pitchFamily="18" charset="0"/>
            </a:endParaRPr>
          </a:p>
          <a:p>
            <a:pPr marL="342900" indent="-342900">
              <a:lnSpc>
                <a:spcPct val="150000"/>
              </a:lnSpc>
              <a:buAutoNum type="arabicParenR"/>
            </a:pPr>
            <a:r>
              <a:rPr lang="en-US" b="1" i="1" dirty="0" smtClean="0">
                <a:latin typeface="Georgia" panose="02040502050405020303" pitchFamily="18" charset="0"/>
              </a:rPr>
              <a:t>Born of a virgin (7:14)</a:t>
            </a:r>
          </a:p>
          <a:p>
            <a:pPr marL="342900" indent="-342900">
              <a:lnSpc>
                <a:spcPct val="150000"/>
              </a:lnSpc>
              <a:buAutoNum type="arabicParenR"/>
            </a:pPr>
            <a:r>
              <a:rPr lang="en-US" b="1" i="1" dirty="0" smtClean="0">
                <a:latin typeface="Georgia" panose="02040502050405020303" pitchFamily="18" charset="0"/>
              </a:rPr>
              <a:t>He would be rejected (53:1-3)</a:t>
            </a:r>
          </a:p>
          <a:p>
            <a:pPr marL="342900" indent="-342900">
              <a:buAutoNum type="arabicParenR"/>
            </a:pPr>
            <a:r>
              <a:rPr lang="en-US" b="1" i="1" dirty="0" smtClean="0">
                <a:latin typeface="Georgia" panose="02040502050405020303" pitchFamily="18" charset="0"/>
              </a:rPr>
              <a:t>He would bear our sins and sorrows (53:4-5)</a:t>
            </a:r>
          </a:p>
          <a:p>
            <a:pPr marL="342900" indent="-342900">
              <a:buAutoNum type="arabicParenR"/>
            </a:pPr>
            <a:r>
              <a:rPr lang="en-US" b="1" i="1" dirty="0" smtClean="0">
                <a:latin typeface="Georgia" panose="02040502050405020303" pitchFamily="18" charset="0"/>
              </a:rPr>
              <a:t>He would be spat on and struck (50:6)</a:t>
            </a:r>
          </a:p>
          <a:p>
            <a:pPr marL="342900" indent="-342900">
              <a:buAutoNum type="arabicParenR"/>
            </a:pPr>
            <a:r>
              <a:rPr lang="en-US" b="1" i="1" dirty="0" smtClean="0">
                <a:latin typeface="Georgia" panose="02040502050405020303" pitchFamily="18" charset="0"/>
              </a:rPr>
              <a:t>He would be disfigured by suffering (52:14)</a:t>
            </a:r>
          </a:p>
          <a:p>
            <a:pPr marL="342900" indent="-342900">
              <a:buAutoNum type="arabicParenR"/>
            </a:pPr>
            <a:r>
              <a:rPr lang="en-US" b="1" i="1" dirty="0" smtClean="0">
                <a:latin typeface="Georgia" panose="02040502050405020303" pitchFamily="18" charset="0"/>
              </a:rPr>
              <a:t>He would make a blood atonement (53:5)</a:t>
            </a:r>
          </a:p>
          <a:p>
            <a:pPr marL="342900" indent="-342900">
              <a:buAutoNum type="arabicParenR"/>
            </a:pPr>
            <a:r>
              <a:rPr lang="en-US" b="1" i="1" dirty="0" smtClean="0">
                <a:latin typeface="Georgia" panose="02040502050405020303" pitchFamily="18" charset="0"/>
              </a:rPr>
              <a:t>He would be our substitute (53:6)</a:t>
            </a:r>
          </a:p>
          <a:p>
            <a:pPr marL="342900" indent="-342900">
              <a:buAutoNum type="arabicParenR"/>
            </a:pPr>
            <a:r>
              <a:rPr lang="en-US" b="1" i="1" dirty="0" smtClean="0">
                <a:latin typeface="Georgia" panose="02040502050405020303" pitchFamily="18" charset="0"/>
              </a:rPr>
              <a:t>He would save those who believe in Him (53:12)</a:t>
            </a:r>
          </a:p>
          <a:p>
            <a:pPr marL="342900" indent="-342900">
              <a:buAutoNum type="arabicParenR"/>
            </a:pPr>
            <a:r>
              <a:rPr lang="en-US" b="1" i="1" dirty="0" smtClean="0">
                <a:latin typeface="Georgia" panose="02040502050405020303" pitchFamily="18" charset="0"/>
              </a:rPr>
              <a:t>He would heal the broken hearted (61:1-2)</a:t>
            </a:r>
            <a:endParaRPr lang="en-US" b="1" i="1" dirty="0">
              <a:latin typeface="Georgia" panose="02040502050405020303" pitchFamily="18" charset="0"/>
            </a:endParaRPr>
          </a:p>
        </p:txBody>
      </p:sp>
    </p:spTree>
    <p:extLst>
      <p:ext uri="{BB962C8B-B14F-4D97-AF65-F5344CB8AC3E}">
        <p14:creationId xmlns:p14="http://schemas.microsoft.com/office/powerpoint/2010/main" val="420037365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10242" name="Picture 2" descr="https://taylormertins.files.wordpress.com/2013/08/prophet-jeremia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449782"/>
            <a:ext cx="8836026" cy="33320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5987" y="409721"/>
            <a:ext cx="7315200" cy="3046988"/>
          </a:xfrm>
          <a:prstGeom prst="rect">
            <a:avLst/>
          </a:prstGeom>
          <a:noFill/>
        </p:spPr>
        <p:txBody>
          <a:bodyPr wrap="square" rtlCol="0">
            <a:spAutoFit/>
          </a:bodyPr>
          <a:lstStyle/>
          <a:p>
            <a:r>
              <a:rPr lang="en-US" sz="4000" b="1" dirty="0" smtClean="0">
                <a:latin typeface="Georgia" panose="02040502050405020303" pitchFamily="18" charset="0"/>
              </a:rPr>
              <a:t>Jeremiah told us that:</a:t>
            </a:r>
          </a:p>
          <a:p>
            <a:endParaRPr lang="en-US" sz="800" b="1" i="1" dirty="0" smtClean="0">
              <a:latin typeface="Georgia" panose="02040502050405020303" pitchFamily="18" charset="0"/>
            </a:endParaRPr>
          </a:p>
          <a:p>
            <a:pPr marL="342900" indent="-342900">
              <a:buAutoNum type="arabicParenR"/>
            </a:pPr>
            <a:r>
              <a:rPr lang="en-US" sz="2400" b="1" i="1" dirty="0" smtClean="0">
                <a:latin typeface="Georgia" panose="02040502050405020303" pitchFamily="18" charset="0"/>
              </a:rPr>
              <a:t>The Messiah would be a descendant of David (23:5-6)</a:t>
            </a:r>
          </a:p>
          <a:p>
            <a:pPr marL="342900" indent="-342900">
              <a:buAutoNum type="arabicParenR"/>
            </a:pPr>
            <a:r>
              <a:rPr lang="en-US" sz="2400" b="1" i="1" dirty="0" smtClean="0">
                <a:latin typeface="Georgia" panose="02040502050405020303" pitchFamily="18" charset="0"/>
              </a:rPr>
              <a:t>The Messiah would be both God and Man (23:5-6)</a:t>
            </a:r>
          </a:p>
          <a:p>
            <a:pPr marL="342900" indent="-342900">
              <a:buAutoNum type="arabicParenR"/>
            </a:pPr>
            <a:r>
              <a:rPr lang="en-US" sz="2400" b="1" i="1" dirty="0" smtClean="0">
                <a:latin typeface="Georgia" panose="02040502050405020303" pitchFamily="18" charset="0"/>
              </a:rPr>
              <a:t>He said that the Messiah would bring a New Covenant (31:31)</a:t>
            </a:r>
            <a:endParaRPr lang="en-US" sz="2400" b="1" i="1" dirty="0">
              <a:latin typeface="Georgia" panose="02040502050405020303" pitchFamily="18" charset="0"/>
            </a:endParaRPr>
          </a:p>
        </p:txBody>
      </p:sp>
    </p:spTree>
    <p:extLst>
      <p:ext uri="{BB962C8B-B14F-4D97-AF65-F5344CB8AC3E}">
        <p14:creationId xmlns:p14="http://schemas.microsoft.com/office/powerpoint/2010/main" val="902272725"/>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4324768"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48200" y="152400"/>
            <a:ext cx="4343400" cy="6001643"/>
          </a:xfrm>
          <a:prstGeom prst="rect">
            <a:avLst/>
          </a:prstGeom>
          <a:noFill/>
        </p:spPr>
        <p:txBody>
          <a:bodyPr wrap="square" rtlCol="0">
            <a:spAutoFit/>
          </a:bodyPr>
          <a:lstStyle/>
          <a:p>
            <a:pPr>
              <a:spcBef>
                <a:spcPts val="1200"/>
              </a:spcBef>
            </a:pPr>
            <a:endParaRPr lang="en-US" sz="3200" b="1" dirty="0" smtClean="0">
              <a:latin typeface="Georgia" panose="02040502050405020303" pitchFamily="18" charset="0"/>
            </a:endParaRPr>
          </a:p>
          <a:p>
            <a:pPr>
              <a:spcBef>
                <a:spcPts val="1200"/>
              </a:spcBef>
            </a:pPr>
            <a:r>
              <a:rPr lang="en-US" sz="3200" b="1" dirty="0" smtClean="0">
                <a:latin typeface="Georgia" panose="02040502050405020303" pitchFamily="18" charset="0"/>
              </a:rPr>
              <a:t>Zechariah told us that:</a:t>
            </a:r>
          </a:p>
          <a:p>
            <a:endParaRPr lang="en-US" b="1" dirty="0">
              <a:latin typeface="Georgia" panose="02040502050405020303" pitchFamily="18" charset="0"/>
            </a:endParaRPr>
          </a:p>
          <a:p>
            <a:pPr marL="342900" indent="-342900">
              <a:buAutoNum type="arabicParenR"/>
            </a:pPr>
            <a:r>
              <a:rPr lang="en-US" sz="2000" b="1" i="1" dirty="0" smtClean="0">
                <a:latin typeface="Georgia" panose="02040502050405020303" pitchFamily="18" charset="0"/>
              </a:rPr>
              <a:t>The Messiah would be God’s servant (3:8)</a:t>
            </a:r>
          </a:p>
          <a:p>
            <a:pPr marL="342900" indent="-342900">
              <a:buAutoNum type="arabicParenR"/>
            </a:pPr>
            <a:r>
              <a:rPr lang="en-US" sz="2000" b="1" i="1" dirty="0" smtClean="0">
                <a:latin typeface="Georgia" panose="02040502050405020303" pitchFamily="18" charset="0"/>
              </a:rPr>
              <a:t>The Messiah would be Priest and King (6:12-13)</a:t>
            </a:r>
          </a:p>
          <a:p>
            <a:pPr marL="342900" indent="-342900">
              <a:buAutoNum type="arabicParenR"/>
            </a:pPr>
            <a:r>
              <a:rPr lang="en-US" sz="2000" b="1" i="1" dirty="0" smtClean="0">
                <a:latin typeface="Georgia" panose="02040502050405020303" pitchFamily="18" charset="0"/>
              </a:rPr>
              <a:t>He would be greeted with rejoicing in Jerusalem (9:9)</a:t>
            </a:r>
          </a:p>
          <a:p>
            <a:pPr marL="342900" indent="-342900">
              <a:buAutoNum type="arabicParenR"/>
            </a:pPr>
            <a:r>
              <a:rPr lang="en-US" sz="2000" b="1" i="1" dirty="0" smtClean="0">
                <a:latin typeface="Georgia" panose="02040502050405020303" pitchFamily="18" charset="0"/>
              </a:rPr>
              <a:t>He would bring salvation (9:9) </a:t>
            </a:r>
          </a:p>
          <a:p>
            <a:pPr marL="342900" indent="-342900">
              <a:buAutoNum type="arabicParenR"/>
            </a:pPr>
            <a:r>
              <a:rPr lang="en-US" sz="2000" b="1" i="1" dirty="0" smtClean="0">
                <a:latin typeface="Georgia" panose="02040502050405020303" pitchFamily="18" charset="0"/>
              </a:rPr>
              <a:t>The Messiah would come into Jerusalem riding on a donkey (9:9)</a:t>
            </a:r>
          </a:p>
          <a:p>
            <a:pPr marL="342900" indent="-342900">
              <a:buAutoNum type="arabicParenR"/>
            </a:pPr>
            <a:r>
              <a:rPr lang="en-US" sz="2000" b="1" i="1" dirty="0" smtClean="0">
                <a:latin typeface="Georgia" panose="02040502050405020303" pitchFamily="18" charset="0"/>
              </a:rPr>
              <a:t>The Messiah would be the cornerstone (10:4)</a:t>
            </a:r>
          </a:p>
        </p:txBody>
      </p:sp>
    </p:spTree>
    <p:extLst>
      <p:ext uri="{BB962C8B-B14F-4D97-AF65-F5344CB8AC3E}">
        <p14:creationId xmlns:p14="http://schemas.microsoft.com/office/powerpoint/2010/main" val="24676373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771323"/>
      </p:ext>
    </p:extLst>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828"/>
          <a:stretch/>
        </p:blipFill>
        <p:spPr bwMode="auto">
          <a:xfrm>
            <a:off x="152400" y="191366"/>
            <a:ext cx="8839200" cy="651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5220225"/>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25" y="152400"/>
            <a:ext cx="879835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2825" y="381000"/>
            <a:ext cx="8798349" cy="1754326"/>
          </a:xfrm>
          <a:prstGeom prst="rect">
            <a:avLst/>
          </a:prstGeom>
          <a:no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Georgia" panose="02040502050405020303" pitchFamily="18" charset="0"/>
              </a:rPr>
              <a:t>Do you know how </a:t>
            </a:r>
          </a:p>
          <a:p>
            <a:pPr algn="ctr"/>
            <a:r>
              <a:rPr lang="en-US" sz="5400" b="1" dirty="0" smtClean="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Georgia" panose="02040502050405020303" pitchFamily="18" charset="0"/>
              </a:rPr>
              <a:t>privileged you are?</a:t>
            </a:r>
            <a:endParaRPr lang="en-US" sz="5400" b="1" dirty="0">
              <a:ln w="18000">
                <a:solidFill>
                  <a:schemeClr val="accent2">
                    <a:satMod val="140000"/>
                  </a:schemeClr>
                </a:solidFill>
                <a:prstDash val="solid"/>
                <a:miter lim="800000"/>
              </a:ln>
              <a:solidFill>
                <a:schemeClr val="accent1"/>
              </a:solidFill>
              <a:effectLst>
                <a:outerShdw blurRad="25500" dist="23000" dir="7020000" algn="tl">
                  <a:srgbClr val="000000">
                    <a:alpha val="50000"/>
                  </a:srgbClr>
                </a:outerShdw>
              </a:effectLst>
              <a:latin typeface="Georgia" panose="02040502050405020303" pitchFamily="18" charset="0"/>
            </a:endParaRPr>
          </a:p>
        </p:txBody>
      </p:sp>
    </p:spTree>
    <p:extLst>
      <p:ext uri="{BB962C8B-B14F-4D97-AF65-F5344CB8AC3E}">
        <p14:creationId xmlns:p14="http://schemas.microsoft.com/office/powerpoint/2010/main" val="206801386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404" b="33192"/>
          <a:stretch/>
        </p:blipFill>
        <p:spPr bwMode="auto">
          <a:xfrm>
            <a:off x="164955" y="152400"/>
            <a:ext cx="8814089" cy="218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4954" y="2551837"/>
            <a:ext cx="8814089" cy="4154984"/>
          </a:xfrm>
          <a:prstGeom prst="rect">
            <a:avLst/>
          </a:prstGeom>
          <a:noFill/>
        </p:spPr>
        <p:txBody>
          <a:bodyPr wrap="square" rtlCol="0">
            <a:spAutoFit/>
          </a:bodyPr>
          <a:lstStyle/>
          <a:p>
            <a:pPr algn="ctr"/>
            <a:r>
              <a:rPr lang="en-US" sz="2400" b="1" i="1" baseline="30000" dirty="0">
                <a:latin typeface="Georgia" panose="02040502050405020303" pitchFamily="18" charset="0"/>
              </a:rPr>
              <a:t>10 </a:t>
            </a:r>
            <a:r>
              <a:rPr lang="en-US" sz="2400" b="1" i="1" dirty="0">
                <a:latin typeface="Georgia" panose="02040502050405020303" pitchFamily="18" charset="0"/>
              </a:rPr>
              <a:t>Concerning this salvation, the prophets who prophesied about the grace that was to be yours searched and inquired carefully, </a:t>
            </a:r>
            <a:endParaRPr lang="en-US" sz="2400" b="1" i="1" dirty="0" smtClean="0">
              <a:latin typeface="Georgia" panose="02040502050405020303" pitchFamily="18" charset="0"/>
            </a:endParaRPr>
          </a:p>
          <a:p>
            <a:pPr algn="ctr"/>
            <a:r>
              <a:rPr lang="en-US" sz="2400" b="1" i="1" baseline="30000" dirty="0" smtClean="0">
                <a:latin typeface="Georgia" panose="02040502050405020303" pitchFamily="18" charset="0"/>
              </a:rPr>
              <a:t>11</a:t>
            </a:r>
            <a:r>
              <a:rPr lang="en-US" sz="2400" b="1" i="1" baseline="30000" dirty="0">
                <a:latin typeface="Georgia" panose="02040502050405020303" pitchFamily="18" charset="0"/>
              </a:rPr>
              <a:t> </a:t>
            </a:r>
            <a:r>
              <a:rPr lang="en-US" sz="2400" b="1" i="1" dirty="0" smtClean="0">
                <a:latin typeface="Georgia" panose="02040502050405020303" pitchFamily="18" charset="0"/>
              </a:rPr>
              <a:t>inquiring what </a:t>
            </a:r>
            <a:r>
              <a:rPr lang="en-US" sz="2400" b="1" i="1" dirty="0">
                <a:latin typeface="Georgia" panose="02040502050405020303" pitchFamily="18" charset="0"/>
              </a:rPr>
              <a:t>person or time the Spirit of Christ in them was indicating when he predicted the sufferings of Christ and the subsequent glories. </a:t>
            </a:r>
            <a:endParaRPr lang="en-US" sz="2400" b="1" i="1" dirty="0" smtClean="0">
              <a:latin typeface="Georgia" panose="02040502050405020303" pitchFamily="18" charset="0"/>
            </a:endParaRPr>
          </a:p>
          <a:p>
            <a:pPr algn="ctr"/>
            <a:r>
              <a:rPr lang="en-US" sz="2400" b="1" i="1" baseline="30000" dirty="0" smtClean="0">
                <a:latin typeface="Georgia" panose="02040502050405020303" pitchFamily="18" charset="0"/>
              </a:rPr>
              <a:t>12</a:t>
            </a:r>
            <a:r>
              <a:rPr lang="en-US" sz="2400" b="1" i="1" baseline="30000" dirty="0">
                <a:latin typeface="Georgia" panose="02040502050405020303" pitchFamily="18" charset="0"/>
              </a:rPr>
              <a:t> </a:t>
            </a:r>
            <a:r>
              <a:rPr lang="en-US" sz="2400" b="1" i="1" dirty="0">
                <a:latin typeface="Georgia" panose="02040502050405020303" pitchFamily="18" charset="0"/>
              </a:rPr>
              <a:t>It was revealed to them that they were serving not themselves but you, in the things that have now been announced to you through those who preached the good news to you by the Holy Spirit sent from heaven</a:t>
            </a:r>
            <a:r>
              <a:rPr lang="en-US" sz="2400" b="1" i="1" dirty="0" smtClean="0">
                <a:latin typeface="Georgia" panose="02040502050405020303" pitchFamily="18" charset="0"/>
              </a:rPr>
              <a:t>, </a:t>
            </a:r>
            <a:r>
              <a:rPr lang="en-US" sz="2400" b="1" i="1" dirty="0" smtClean="0">
                <a:solidFill>
                  <a:srgbClr val="FF0000"/>
                </a:solidFill>
                <a:latin typeface="Georgia" panose="02040502050405020303" pitchFamily="18" charset="0"/>
              </a:rPr>
              <a:t>things </a:t>
            </a:r>
            <a:r>
              <a:rPr lang="en-US" sz="2400" b="1" i="1" dirty="0">
                <a:solidFill>
                  <a:srgbClr val="FF0000"/>
                </a:solidFill>
                <a:latin typeface="Georgia" panose="02040502050405020303" pitchFamily="18" charset="0"/>
              </a:rPr>
              <a:t>into which angels long to look.</a:t>
            </a:r>
          </a:p>
        </p:txBody>
      </p:sp>
      <p:sp>
        <p:nvSpPr>
          <p:cNvPr id="3" name="TextBox 2"/>
          <p:cNvSpPr txBox="1"/>
          <p:nvPr/>
        </p:nvSpPr>
        <p:spPr>
          <a:xfrm>
            <a:off x="3054927" y="1695087"/>
            <a:ext cx="3048000" cy="646331"/>
          </a:xfrm>
          <a:prstGeom prst="rect">
            <a:avLst/>
          </a:prstGeom>
          <a:noFill/>
        </p:spPr>
        <p:txBody>
          <a:bodyPr wrap="square" rtlCol="0">
            <a:spAutoFit/>
          </a:bodyPr>
          <a:lstStyle/>
          <a:p>
            <a:pPr algn="ctr"/>
            <a:r>
              <a:rPr lang="en-US" sz="3600" b="1" dirty="0" smtClean="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rPr>
              <a:t>1:10-12</a:t>
            </a:r>
            <a:endParaRPr lang="en-US" sz="3600" b="1"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51377197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54000"/>
                    </a14:imgEffect>
                  </a14:imgLayer>
                </a14:imgProps>
              </a:ext>
              <a:ext uri="{28A0092B-C50C-407E-A947-70E740481C1C}">
                <a14:useLocalDpi xmlns:a14="http://schemas.microsoft.com/office/drawing/2010/main" val="0"/>
              </a:ext>
            </a:extLst>
          </a:blip>
          <a:srcRect/>
          <a:stretch>
            <a:fillRect/>
          </a:stretch>
        </p:blipFill>
        <p:spPr bwMode="auto">
          <a:xfrm>
            <a:off x="0" y="1840"/>
            <a:ext cx="9170300" cy="685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3650" y="5257800"/>
            <a:ext cx="8763000" cy="830997"/>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rPr>
              <a:t>“Angels are amazed!”</a:t>
            </a:r>
            <a:endParaRPr lang="en-US" sz="48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endParaRPr>
          </a:p>
        </p:txBody>
      </p:sp>
    </p:spTree>
    <p:extLst>
      <p:ext uri="{BB962C8B-B14F-4D97-AF65-F5344CB8AC3E}">
        <p14:creationId xmlns:p14="http://schemas.microsoft.com/office/powerpoint/2010/main" val="2100797943"/>
      </p:ext>
    </p:extLst>
  </p:cSld>
  <p:clrMapOvr>
    <a:masterClrMapping/>
  </p:clrMapOvr>
  <mc:AlternateContent xmlns:mc="http://schemas.openxmlformats.org/markup-compatibility/2006" xmlns:p14="http://schemas.microsoft.com/office/powerpoint/2010/main">
    <mc:Choice Requires="p14">
      <p:transition spd="slow" p14:dur="5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7" y="152400"/>
            <a:ext cx="889686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123566" y="3456709"/>
            <a:ext cx="8896865" cy="332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337456"/>
      </p:ext>
    </p:extLst>
  </p:cSld>
  <p:clrMapOvr>
    <a:masterClrMapping/>
  </p:clrMapOvr>
  <mc:AlternateContent xmlns:mc="http://schemas.openxmlformats.org/markup-compatibility/2006" xmlns:p14="http://schemas.microsoft.com/office/powerpoint/2010/main">
    <mc:Choice Requires="p14">
      <p:transition spd="slow" p14:dur="3000">
        <p:randomBar dir="vert"/>
      </p:transition>
    </mc:Choice>
    <mc:Fallback xmlns="">
      <p:transition spd="slow">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4047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419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2400"/>
            <a:ext cx="4236803"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29000"/>
            <a:ext cx="441960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3926" y="3429001"/>
            <a:ext cx="4227278"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398577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0-#ppt_w/2"/>
                                          </p:val>
                                        </p:tav>
                                        <p:tav tm="100000">
                                          <p:val>
                                            <p:strVal val="#ppt_x"/>
                                          </p:val>
                                        </p:tav>
                                      </p:tavLst>
                                    </p:anim>
                                    <p:anim calcmode="lin" valueType="num">
                                      <p:cBhvr additive="base">
                                        <p:cTn id="8" dur="1000" fill="hold"/>
                                        <p:tgtEl>
                                          <p:spTgt spid="205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2053"/>
                                        </p:tgtEl>
                                        <p:attrNameLst>
                                          <p:attrName>style.visibility</p:attrName>
                                        </p:attrNameLst>
                                      </p:cBhvr>
                                      <p:to>
                                        <p:strVal val="visible"/>
                                      </p:to>
                                    </p:set>
                                    <p:anim calcmode="lin" valueType="num">
                                      <p:cBhvr additive="base">
                                        <p:cTn id="12" dur="1000" fill="hold"/>
                                        <p:tgtEl>
                                          <p:spTgt spid="2053"/>
                                        </p:tgtEl>
                                        <p:attrNameLst>
                                          <p:attrName>ppt_x</p:attrName>
                                        </p:attrNameLst>
                                      </p:cBhvr>
                                      <p:tavLst>
                                        <p:tav tm="0">
                                          <p:val>
                                            <p:strVal val="1+#ppt_w/2"/>
                                          </p:val>
                                        </p:tav>
                                        <p:tav tm="100000">
                                          <p:val>
                                            <p:strVal val="#ppt_x"/>
                                          </p:val>
                                        </p:tav>
                                      </p:tavLst>
                                    </p:anim>
                                    <p:anim calcmode="lin" valueType="num">
                                      <p:cBhvr additive="base">
                                        <p:cTn id="13" dur="1000" fill="hold"/>
                                        <p:tgtEl>
                                          <p:spTgt spid="2053"/>
                                        </p:tgtEl>
                                        <p:attrNameLst>
                                          <p:attrName>ppt_y</p:attrName>
                                        </p:attrNameLst>
                                      </p:cBhvr>
                                      <p:tavLst>
                                        <p:tav tm="0">
                                          <p:val>
                                            <p:strVal val="1+#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additive="base">
                                        <p:cTn id="16" dur="1000" fill="hold"/>
                                        <p:tgtEl>
                                          <p:spTgt spid="2052"/>
                                        </p:tgtEl>
                                        <p:attrNameLst>
                                          <p:attrName>ppt_x</p:attrName>
                                        </p:attrNameLst>
                                      </p:cBhvr>
                                      <p:tavLst>
                                        <p:tav tm="0">
                                          <p:val>
                                            <p:strVal val="0-#ppt_w/2"/>
                                          </p:val>
                                        </p:tav>
                                        <p:tav tm="100000">
                                          <p:val>
                                            <p:strVal val="#ppt_x"/>
                                          </p:val>
                                        </p:tav>
                                      </p:tavLst>
                                    </p:anim>
                                    <p:anim calcmode="lin" valueType="num">
                                      <p:cBhvr additive="base">
                                        <p:cTn id="17" dur="1000" fill="hold"/>
                                        <p:tgtEl>
                                          <p:spTgt spid="2052"/>
                                        </p:tgtEl>
                                        <p:attrNameLst>
                                          <p:attrName>ppt_y</p:attrName>
                                        </p:attrNameLst>
                                      </p:cBhvr>
                                      <p:tavLst>
                                        <p:tav tm="0">
                                          <p:val>
                                            <p:strVal val="1+#ppt_h/2"/>
                                          </p:val>
                                        </p:tav>
                                        <p:tav tm="100000">
                                          <p:val>
                                            <p:strVal val="#ppt_y"/>
                                          </p:val>
                                        </p:tav>
                                      </p:tavLst>
                                    </p:anim>
                                  </p:childTnLst>
                                </p:cTn>
                              </p:par>
                              <p:par>
                                <p:cTn id="18" presetID="2" presetClass="entr" presetSubtype="3"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 calcmode="lin" valueType="num">
                                      <p:cBhvr additive="base">
                                        <p:cTn id="20" dur="1000" fill="hold"/>
                                        <p:tgtEl>
                                          <p:spTgt spid="2051"/>
                                        </p:tgtEl>
                                        <p:attrNameLst>
                                          <p:attrName>ppt_x</p:attrName>
                                        </p:attrNameLst>
                                      </p:cBhvr>
                                      <p:tavLst>
                                        <p:tav tm="0">
                                          <p:val>
                                            <p:strVal val="1+#ppt_w/2"/>
                                          </p:val>
                                        </p:tav>
                                        <p:tav tm="100000">
                                          <p:val>
                                            <p:strVal val="#ppt_x"/>
                                          </p:val>
                                        </p:tav>
                                      </p:tavLst>
                                    </p:anim>
                                    <p:anim calcmode="lin" valueType="num">
                                      <p:cBhvr additive="base">
                                        <p:cTn id="21" dur="1000" fill="hold"/>
                                        <p:tgtEl>
                                          <p:spTgt spid="20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322871"/>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39" y="1600200"/>
            <a:ext cx="8894721"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95635" y="457200"/>
            <a:ext cx="5752730" cy="1200329"/>
          </a:xfrm>
          <a:prstGeom prst="rect">
            <a:avLst/>
          </a:prstGeom>
          <a:noFill/>
        </p:spPr>
        <p:txBody>
          <a:bodyPr wrap="none" lIns="91440" tIns="45720" rIns="91440" bIns="45720">
            <a:spAutoFit/>
          </a:bodyPr>
          <a:lstStyle/>
          <a:p>
            <a:pPr algn="ctr"/>
            <a:r>
              <a:rPr lang="en-US" sz="7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aramond" panose="02020404030301010803" pitchFamily="18" charset="0"/>
              </a:rPr>
              <a:t>SALVATION!</a:t>
            </a:r>
            <a:endParaRPr lang="en-US" sz="7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aramond" panose="02020404030301010803" pitchFamily="18" charset="0"/>
            </a:endParaRPr>
          </a:p>
        </p:txBody>
      </p:sp>
    </p:spTree>
    <p:extLst>
      <p:ext uri="{BB962C8B-B14F-4D97-AF65-F5344CB8AC3E}">
        <p14:creationId xmlns:p14="http://schemas.microsoft.com/office/powerpoint/2010/main" val="182657966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991" y="190500"/>
            <a:ext cx="8783876"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09480" y="2286000"/>
            <a:ext cx="3938899" cy="2585323"/>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effectLst>
                  <a:outerShdw blurRad="80000" dist="40000" dir="5040000" algn="tl">
                    <a:srgbClr val="000000">
                      <a:alpha val="30000"/>
                    </a:srgbClr>
                  </a:outerShdw>
                </a:effectLst>
                <a:latin typeface="Bookman Old Style" panose="02050604050505020204" pitchFamily="18" charset="0"/>
              </a:rPr>
              <a:t>“Chain </a:t>
            </a:r>
          </a:p>
          <a:p>
            <a:pPr algn="ctr"/>
            <a:r>
              <a:rPr lang="en-US" sz="5400" b="1" cap="none" spc="0" dirty="0" smtClean="0">
                <a:ln w="11430"/>
                <a:effectLst>
                  <a:outerShdw blurRad="80000" dist="40000" dir="5040000" algn="tl">
                    <a:srgbClr val="000000">
                      <a:alpha val="30000"/>
                    </a:srgbClr>
                  </a:outerShdw>
                </a:effectLst>
                <a:latin typeface="Bookman Old Style" panose="02050604050505020204" pitchFamily="18" charset="0"/>
              </a:rPr>
              <a:t>Reaction </a:t>
            </a:r>
          </a:p>
          <a:p>
            <a:pPr algn="ctr"/>
            <a:r>
              <a:rPr lang="en-US" sz="5400" b="1" cap="none" spc="0" dirty="0" smtClean="0">
                <a:ln w="11430"/>
                <a:effectLst>
                  <a:outerShdw blurRad="80000" dist="40000" dir="5040000" algn="tl">
                    <a:srgbClr val="000000">
                      <a:alpha val="30000"/>
                    </a:srgbClr>
                  </a:outerShdw>
                </a:effectLst>
                <a:latin typeface="Bookman Old Style" panose="02050604050505020204" pitchFamily="18" charset="0"/>
              </a:rPr>
              <a:t>Salvation”</a:t>
            </a:r>
            <a:endParaRPr lang="en-US" sz="5400" b="1" cap="none" spc="0" dirty="0">
              <a:ln w="11430"/>
              <a:effectLst>
                <a:outerShdw blurRad="80000" dist="40000" dir="5040000" algn="tl">
                  <a:srgbClr val="000000">
                    <a:alpha val="30000"/>
                  </a:srgbClr>
                </a:outerShdw>
              </a:effectLst>
              <a:latin typeface="Bookman Old Style" panose="02050604050505020204" pitchFamily="18" charset="0"/>
            </a:endParaRPr>
          </a:p>
        </p:txBody>
      </p:sp>
    </p:spTree>
    <p:extLst>
      <p:ext uri="{BB962C8B-B14F-4D97-AF65-F5344CB8AC3E}">
        <p14:creationId xmlns:p14="http://schemas.microsoft.com/office/powerpoint/2010/main" val="221259307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55" y="152400"/>
            <a:ext cx="8814089"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027209"/>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404" b="33192"/>
          <a:stretch/>
        </p:blipFill>
        <p:spPr bwMode="auto">
          <a:xfrm>
            <a:off x="164955" y="152400"/>
            <a:ext cx="8814089" cy="218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4954" y="2551837"/>
            <a:ext cx="8814089" cy="4154984"/>
          </a:xfrm>
          <a:prstGeom prst="rect">
            <a:avLst/>
          </a:prstGeom>
          <a:noFill/>
        </p:spPr>
        <p:txBody>
          <a:bodyPr wrap="square" rtlCol="0">
            <a:spAutoFit/>
          </a:bodyPr>
          <a:lstStyle/>
          <a:p>
            <a:pPr algn="ctr"/>
            <a:r>
              <a:rPr lang="en-US" sz="2400" b="1" i="1" baseline="30000" dirty="0">
                <a:latin typeface="Georgia" panose="02040502050405020303" pitchFamily="18" charset="0"/>
              </a:rPr>
              <a:t>10 </a:t>
            </a:r>
            <a:r>
              <a:rPr lang="en-US" sz="2400" b="1" i="1" dirty="0">
                <a:latin typeface="Georgia" panose="02040502050405020303" pitchFamily="18" charset="0"/>
              </a:rPr>
              <a:t>Concerning this salvation, the prophets who prophesied about the grace that was to be yours searched and inquired carefully, </a:t>
            </a:r>
            <a:endParaRPr lang="en-US" sz="2400" b="1" i="1" dirty="0" smtClean="0">
              <a:latin typeface="Georgia" panose="02040502050405020303" pitchFamily="18" charset="0"/>
            </a:endParaRPr>
          </a:p>
          <a:p>
            <a:pPr algn="ctr"/>
            <a:r>
              <a:rPr lang="en-US" sz="2400" b="1" i="1" baseline="30000" dirty="0" smtClean="0">
                <a:latin typeface="Georgia" panose="02040502050405020303" pitchFamily="18" charset="0"/>
              </a:rPr>
              <a:t>11</a:t>
            </a:r>
            <a:r>
              <a:rPr lang="en-US" sz="2400" b="1" i="1" baseline="30000" dirty="0">
                <a:latin typeface="Georgia" panose="02040502050405020303" pitchFamily="18" charset="0"/>
              </a:rPr>
              <a:t> </a:t>
            </a:r>
            <a:r>
              <a:rPr lang="en-US" sz="2400" b="1" i="1" dirty="0" smtClean="0">
                <a:latin typeface="Georgia" panose="02040502050405020303" pitchFamily="18" charset="0"/>
              </a:rPr>
              <a:t>inquiring what </a:t>
            </a:r>
            <a:r>
              <a:rPr lang="en-US" sz="2400" b="1" i="1" dirty="0">
                <a:latin typeface="Georgia" panose="02040502050405020303" pitchFamily="18" charset="0"/>
              </a:rPr>
              <a:t>person or time the Spirit of Christ in them was indicating when he predicted the sufferings of Christ and the subsequent glories. </a:t>
            </a:r>
            <a:endParaRPr lang="en-US" sz="2400" b="1" i="1" dirty="0" smtClean="0">
              <a:latin typeface="Georgia" panose="02040502050405020303" pitchFamily="18" charset="0"/>
            </a:endParaRPr>
          </a:p>
          <a:p>
            <a:pPr algn="ctr"/>
            <a:r>
              <a:rPr lang="en-US" sz="2400" b="1" i="1" baseline="30000" dirty="0" smtClean="0">
                <a:latin typeface="Georgia" panose="02040502050405020303" pitchFamily="18" charset="0"/>
              </a:rPr>
              <a:t>12</a:t>
            </a:r>
            <a:r>
              <a:rPr lang="en-US" sz="2400" b="1" i="1" baseline="30000" dirty="0">
                <a:latin typeface="Georgia" panose="02040502050405020303" pitchFamily="18" charset="0"/>
              </a:rPr>
              <a:t> </a:t>
            </a:r>
            <a:r>
              <a:rPr lang="en-US" sz="2400" b="1" i="1" dirty="0">
                <a:latin typeface="Georgia" panose="02040502050405020303" pitchFamily="18" charset="0"/>
              </a:rPr>
              <a:t>It was revealed to them that they were serving not themselves but you, in the things that have now been announced to you through those who preached the good news to you by the Holy Spirit sent from heaven</a:t>
            </a:r>
            <a:r>
              <a:rPr lang="en-US" sz="2400" b="1" i="1" dirty="0" smtClean="0">
                <a:latin typeface="Georgia" panose="02040502050405020303" pitchFamily="18" charset="0"/>
              </a:rPr>
              <a:t>, things </a:t>
            </a:r>
            <a:r>
              <a:rPr lang="en-US" sz="2400" b="1" i="1" dirty="0">
                <a:latin typeface="Georgia" panose="02040502050405020303" pitchFamily="18" charset="0"/>
              </a:rPr>
              <a:t>into which angels long to look.</a:t>
            </a:r>
          </a:p>
        </p:txBody>
      </p:sp>
      <p:sp>
        <p:nvSpPr>
          <p:cNvPr id="3" name="TextBox 2"/>
          <p:cNvSpPr txBox="1"/>
          <p:nvPr/>
        </p:nvSpPr>
        <p:spPr>
          <a:xfrm>
            <a:off x="3054927" y="1695087"/>
            <a:ext cx="3048000" cy="646331"/>
          </a:xfrm>
          <a:prstGeom prst="rect">
            <a:avLst/>
          </a:prstGeom>
          <a:noFill/>
        </p:spPr>
        <p:txBody>
          <a:bodyPr wrap="square" rtlCol="0">
            <a:spAutoFit/>
          </a:bodyPr>
          <a:lstStyle/>
          <a:p>
            <a:pPr algn="ctr"/>
            <a:r>
              <a:rPr lang="en-US" sz="3600" b="1" dirty="0" smtClean="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rPr>
              <a:t>1:10-12</a:t>
            </a:r>
            <a:endParaRPr lang="en-US" sz="3600" b="1" dirty="0">
              <a:solidFill>
                <a:schemeClr val="tx1">
                  <a:lumMod val="75000"/>
                  <a:lumOff val="25000"/>
                </a:schemeClr>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34956266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7" y="152400"/>
            <a:ext cx="889686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123566" y="3456709"/>
            <a:ext cx="8896865" cy="3325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580816"/>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232</Words>
  <Application>Microsoft Office PowerPoint</Application>
  <PresentationFormat>On-screen Show (4:3)</PresentationFormat>
  <Paragraphs>46</Paragraphs>
  <Slides>24</Slides>
  <Notes>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hbnuv</dc:title>
  <dc:creator>John Eckhart</dc:creator>
  <cp:lastModifiedBy>John Eckhart</cp:lastModifiedBy>
  <cp:revision>26</cp:revision>
  <cp:lastPrinted>2016-04-30T22:35:04Z</cp:lastPrinted>
  <dcterms:created xsi:type="dcterms:W3CDTF">2016-04-29T22:48:06Z</dcterms:created>
  <dcterms:modified xsi:type="dcterms:W3CDTF">2016-05-01T01:59:05Z</dcterms:modified>
</cp:coreProperties>
</file>