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94D0996-2D71-4B91-A430-72C3AA550B47}" type="datetimeFigureOut">
              <a:rPr lang="en-US" smtClean="0"/>
              <a:t>7/16/2016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E099E11-15A6-4D8A-8CB9-447517F23217}" type="slidenum">
              <a:rPr lang="en-US" smtClean="0"/>
              <a:t>‹#›</a:t>
            </a:fld>
            <a:endParaRPr lang="en-US"/>
          </a:p>
        </p:txBody>
      </p:sp>
    </p:spTree>
    <p:extLst>
      <p:ext uri="{BB962C8B-B14F-4D97-AF65-F5344CB8AC3E}">
        <p14:creationId xmlns:p14="http://schemas.microsoft.com/office/powerpoint/2010/main" val="19936927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DA112-FEDF-4EBD-B44E-849052FE4420}"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14247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DA112-FEDF-4EBD-B44E-849052FE4420}"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377069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DA112-FEDF-4EBD-B44E-849052FE4420}"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425425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DA112-FEDF-4EBD-B44E-849052FE4420}"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408020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DA112-FEDF-4EBD-B44E-849052FE4420}" type="datetimeFigureOut">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259242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ADA112-FEDF-4EBD-B44E-849052FE4420}"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292156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ADA112-FEDF-4EBD-B44E-849052FE4420}" type="datetimeFigureOut">
              <a:rPr lang="en-US" smtClean="0"/>
              <a:t>7/15/2016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405705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DA112-FEDF-4EBD-B44E-849052FE4420}" type="datetimeFigureOut">
              <a:rPr lang="en-US" smtClean="0"/>
              <a:t>7/15/2016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17861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DA112-FEDF-4EBD-B44E-849052FE4420}" type="datetimeFigureOut">
              <a:rPr lang="en-US" smtClean="0"/>
              <a:t>7/15/2016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1182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DA112-FEDF-4EBD-B44E-849052FE4420}"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27692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DA112-FEDF-4EBD-B44E-849052FE4420}" type="datetimeFigureOut">
              <a:rPr lang="en-US" smtClean="0"/>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8260-2076-4320-A4C5-3BCD6E7BA9D2}" type="slidenum">
              <a:rPr lang="en-US" smtClean="0"/>
              <a:t>‹#›</a:t>
            </a:fld>
            <a:endParaRPr lang="en-US"/>
          </a:p>
        </p:txBody>
      </p:sp>
    </p:spTree>
    <p:extLst>
      <p:ext uri="{BB962C8B-B14F-4D97-AF65-F5344CB8AC3E}">
        <p14:creationId xmlns:p14="http://schemas.microsoft.com/office/powerpoint/2010/main" val="115886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DA112-FEDF-4EBD-B44E-849052FE4420}" type="datetimeFigureOut">
              <a:rPr lang="en-US" smtClean="0"/>
              <a:t>7/15/2016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28260-2076-4320-A4C5-3BCD6E7BA9D2}" type="slidenum">
              <a:rPr lang="en-US" smtClean="0"/>
              <a:t>‹#›</a:t>
            </a:fld>
            <a:endParaRPr lang="en-US"/>
          </a:p>
        </p:txBody>
      </p:sp>
    </p:spTree>
    <p:extLst>
      <p:ext uri="{BB962C8B-B14F-4D97-AF65-F5344CB8AC3E}">
        <p14:creationId xmlns:p14="http://schemas.microsoft.com/office/powerpoint/2010/main" val="317278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8360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chemeClr val="tx2">
                    <a:lumMod val="75000"/>
                  </a:schemeClr>
                </a:solidFill>
                <a:latin typeface="Bookman Old Style" panose="02050604050505020204" pitchFamily="18" charset="0"/>
              </a:rPr>
              <a:t>5 Characteristics</a:t>
            </a:r>
            <a:endParaRPr lang="en-US" sz="6000" b="1" u="sng" dirty="0">
              <a:solidFill>
                <a:schemeClr val="tx2">
                  <a:lumMod val="75000"/>
                </a:schemeClr>
              </a:solidFill>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unity of mind </a:t>
            </a:r>
          </a:p>
          <a:p>
            <a:pPr marL="742950" indent="-742950" algn="ctr">
              <a:buFont typeface="+mj-lt"/>
              <a:buAutoNum type="arabicParenR"/>
            </a:pPr>
            <a:r>
              <a:rPr lang="en-US" sz="48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sympathy</a:t>
            </a:r>
            <a:r>
              <a:rPr lang="en-US" sz="40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brotherly love </a:t>
            </a:r>
          </a:p>
          <a:p>
            <a:pPr marL="742950" indent="-742950" algn="ctr">
              <a:buFont typeface="+mj-lt"/>
              <a:buAutoNum type="arabicParenR"/>
            </a:pPr>
            <a:r>
              <a:rPr lang="en-US" sz="48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a tender heart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humble mind </a:t>
            </a:r>
          </a:p>
          <a:p>
            <a:pPr algn="ctr"/>
            <a:endParaRPr lang="en-US" sz="4000" dirty="0"/>
          </a:p>
        </p:txBody>
      </p:sp>
    </p:spTree>
    <p:extLst>
      <p:ext uri="{BB962C8B-B14F-4D97-AF65-F5344CB8AC3E}">
        <p14:creationId xmlns:p14="http://schemas.microsoft.com/office/powerpoint/2010/main" val="31688335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chemeClr val="tx2">
                    <a:lumMod val="75000"/>
                  </a:schemeClr>
                </a:solidFill>
                <a:latin typeface="Bookman Old Style" panose="02050604050505020204" pitchFamily="18" charset="0"/>
              </a:rPr>
              <a:t>5 Characteristics</a:t>
            </a:r>
            <a:endParaRPr lang="en-US" sz="6000" b="1" u="sng" dirty="0">
              <a:solidFill>
                <a:schemeClr val="tx2">
                  <a:lumMod val="75000"/>
                </a:schemeClr>
              </a:solidFill>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unity of mind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sympathy </a:t>
            </a:r>
          </a:p>
          <a:p>
            <a:pPr marL="742950" indent="-742950" algn="ctr">
              <a:buFont typeface="+mj-lt"/>
              <a:buAutoNum type="arabicParenR"/>
            </a:pPr>
            <a:r>
              <a:rPr lang="en-US" sz="54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brotherly love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tender heart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humble mind </a:t>
            </a:r>
          </a:p>
          <a:p>
            <a:pPr algn="ctr"/>
            <a:endParaRPr lang="en-US" sz="4000" dirty="0"/>
          </a:p>
        </p:txBody>
      </p:sp>
    </p:spTree>
    <p:extLst>
      <p:ext uri="{BB962C8B-B14F-4D97-AF65-F5344CB8AC3E}">
        <p14:creationId xmlns:p14="http://schemas.microsoft.com/office/powerpoint/2010/main" val="39936416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 y="152400"/>
            <a:ext cx="8540613" cy="568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5910590"/>
            <a:ext cx="7772400"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latin typeface="Bookman Old Style" panose="02050604050505020204" pitchFamily="18" charset="0"/>
              </a:rPr>
              <a:t>“So, How Should We Think?”</a:t>
            </a:r>
            <a:endParaRPr lang="en-US" sz="3600" b="1"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495769524"/>
      </p:ext>
    </p:extLst>
  </p:cSld>
  <p:clrMapOvr>
    <a:masterClrMapping/>
  </p:clrMapOvr>
  <mc:AlternateContent xmlns:mc="http://schemas.openxmlformats.org/markup-compatibility/2006">
    <mc:Choice xmlns:p14="http://schemas.microsoft.com/office/powerpoint/2010/main" Requires="p14">
      <p:transition spd="slow" p14:dur="2000">
        <p:plus/>
      </p:transition>
    </mc:Choice>
    <mc:Fallback>
      <p:transition spd="slow">
        <p:plu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03" y="381000"/>
            <a:ext cx="854579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5257800"/>
            <a:ext cx="7620000" cy="1384995"/>
          </a:xfrm>
          <a:prstGeom prst="rect">
            <a:avLst/>
          </a:prstGeom>
          <a:noFill/>
        </p:spPr>
        <p:txBody>
          <a:bodyPr wrap="square" rtlCol="0">
            <a:spAutoFit/>
          </a:bodyPr>
          <a:lstStyle/>
          <a:p>
            <a:pPr algn="ctr"/>
            <a:r>
              <a:rPr lang="en-US" sz="2800" b="1" i="1" dirty="0" smtClean="0">
                <a:latin typeface="Bookman Old Style" panose="02050604050505020204" pitchFamily="18" charset="0"/>
              </a:rPr>
              <a:t>“True </a:t>
            </a:r>
            <a:r>
              <a:rPr lang="en-US" sz="2800" b="1" i="1" dirty="0" smtClean="0">
                <a:solidFill>
                  <a:srgbClr val="C00000"/>
                </a:solidFill>
                <a:latin typeface="Bookman Old Style" panose="02050604050505020204" pitchFamily="18" charset="0"/>
              </a:rPr>
              <a:t>BROTHERLY LOVE </a:t>
            </a:r>
            <a:r>
              <a:rPr lang="en-US" sz="2800" b="1" i="1" dirty="0" smtClean="0">
                <a:latin typeface="Bookman Old Style" panose="02050604050505020204" pitchFamily="18" charset="0"/>
              </a:rPr>
              <a:t>allows for some differences, realizing that in the end, we are of the same mind.”</a:t>
            </a:r>
            <a:endParaRPr lang="en-US" sz="2800" b="1" i="1" dirty="0">
              <a:latin typeface="Bookman Old Style" panose="02050604050505020204" pitchFamily="18" charset="0"/>
            </a:endParaRPr>
          </a:p>
        </p:txBody>
      </p:sp>
    </p:spTree>
    <p:extLst>
      <p:ext uri="{BB962C8B-B14F-4D97-AF65-F5344CB8AC3E}">
        <p14:creationId xmlns:p14="http://schemas.microsoft.com/office/powerpoint/2010/main" val="357199375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399"/>
            <a:ext cx="4114800" cy="292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114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818" y="3609109"/>
            <a:ext cx="4135582"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863" t="17051" r="38967" b="12441"/>
          <a:stretch/>
        </p:blipFill>
        <p:spPr bwMode="auto">
          <a:xfrm>
            <a:off x="4953000" y="568037"/>
            <a:ext cx="3962400" cy="286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8878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4" y="0"/>
            <a:ext cx="9219494"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0545" y="4824680"/>
            <a:ext cx="7391400" cy="1323439"/>
          </a:xfrm>
          <a:prstGeom prst="rect">
            <a:avLst/>
          </a:prstGeom>
          <a:noFill/>
        </p:spPr>
        <p:txBody>
          <a:bodyPr wrap="square" rtlCol="0">
            <a:spAutoFit/>
          </a:bodyPr>
          <a:lstStyle/>
          <a:p>
            <a:pPr algn="ctr"/>
            <a:r>
              <a:rPr lang="en-US" sz="4000" b="1" dirty="0" smtClean="0">
                <a:solidFill>
                  <a:schemeClr val="bg1"/>
                </a:solidFill>
                <a:latin typeface="Bookman Old Style" panose="02050604050505020204" pitchFamily="18" charset="0"/>
              </a:rPr>
              <a:t>“BE UNDERSTANDING WITH ONE ANOTHER.”</a:t>
            </a:r>
            <a:endParaRPr lang="en-US" sz="4000" b="1" dirty="0">
              <a:solidFill>
                <a:schemeClr val="bg1"/>
              </a:solidFill>
              <a:latin typeface="Bookman Old Style" panose="020506040505050202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0481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215" t="4898" r="25329" b="18262"/>
          <a:stretch/>
        </p:blipFill>
        <p:spPr bwMode="auto">
          <a:xfrm>
            <a:off x="4876800" y="228600"/>
            <a:ext cx="383771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177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5" b="5680"/>
          <a:stretch/>
        </p:blipFill>
        <p:spPr bwMode="auto">
          <a:xfrm>
            <a:off x="-1" y="0"/>
            <a:ext cx="914400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3000" y="2514600"/>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Tender-Hearted</a:t>
            </a:r>
            <a:endParaRPr lang="en-US" sz="24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34007889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5756"/>
            <a:ext cx="8632118" cy="647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641275"/>
      </p:ext>
    </p:extLst>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3:8-12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solidFill>
                  <a:schemeClr val="bg1">
                    <a:lumMod val="65000"/>
                  </a:schemeClr>
                </a:solidFill>
                <a:latin typeface="Bookman Old Style" panose="02050604050505020204" pitchFamily="18" charset="0"/>
              </a:rPr>
              <a:t>8</a:t>
            </a:r>
            <a:r>
              <a:rPr lang="en-US" sz="2400" b="1" i="1" dirty="0" smtClean="0">
                <a:solidFill>
                  <a:schemeClr val="bg1">
                    <a:lumMod val="65000"/>
                  </a:schemeClr>
                </a:solidFill>
                <a:latin typeface="Bookman Old Style" panose="02050604050505020204" pitchFamily="18" charset="0"/>
              </a:rPr>
              <a:t>Finally, all of you, have unity of mind, sympathy, brotherly love, a tender heart, and a humble mind. </a:t>
            </a:r>
          </a:p>
          <a:p>
            <a:pPr marL="0" indent="0" algn="ctr">
              <a:buNone/>
            </a:pPr>
            <a:r>
              <a:rPr lang="en-US" sz="2400" b="1" i="1" baseline="30000" dirty="0" smtClean="0">
                <a:latin typeface="Bookman Old Style" panose="02050604050505020204" pitchFamily="18" charset="0"/>
              </a:rPr>
              <a:t>9</a:t>
            </a:r>
            <a:r>
              <a:rPr lang="en-US" sz="2400" b="1" i="1" dirty="0" smtClean="0">
                <a:latin typeface="Bookman Old Style" panose="02050604050505020204" pitchFamily="18" charset="0"/>
              </a:rPr>
              <a:t>Do not repay evil for evil or reviling for reviling, but on the contrary, bless, for to this you were called, that you may obtain a blessing. </a:t>
            </a:r>
          </a:p>
          <a:p>
            <a:pPr marL="0" indent="0" algn="ctr">
              <a:buNone/>
            </a:pPr>
            <a:r>
              <a:rPr lang="en-US" sz="2400" b="1" i="1" baseline="30000" dirty="0" smtClean="0">
                <a:solidFill>
                  <a:schemeClr val="bg1">
                    <a:lumMod val="65000"/>
                  </a:schemeClr>
                </a:solidFill>
                <a:latin typeface="Bookman Old Style" panose="02050604050505020204" pitchFamily="18" charset="0"/>
              </a:rPr>
              <a:t>10</a:t>
            </a:r>
            <a:r>
              <a:rPr lang="en-US" sz="2400" b="1" i="1" dirty="0" smtClean="0">
                <a:solidFill>
                  <a:schemeClr val="bg1">
                    <a:lumMod val="65000"/>
                  </a:schemeClr>
                </a:solidFill>
                <a:latin typeface="Bookman Old Style" panose="02050604050505020204" pitchFamily="18" charset="0"/>
              </a:rPr>
              <a:t>For</a:t>
            </a:r>
          </a:p>
          <a:p>
            <a:pPr marL="0" indent="0" algn="ctr">
              <a:buNone/>
            </a:pPr>
            <a:r>
              <a:rPr lang="en-US" sz="2400" b="1" i="1" dirty="0" smtClean="0">
                <a:solidFill>
                  <a:schemeClr val="bg1">
                    <a:lumMod val="65000"/>
                  </a:schemeClr>
                </a:solidFill>
                <a:latin typeface="Bookman Old Style" panose="02050604050505020204" pitchFamily="18" charset="0"/>
              </a:rPr>
              <a:t>“Whoever desires to love life</a:t>
            </a:r>
          </a:p>
          <a:p>
            <a:pPr marL="0" indent="0" algn="ctr">
              <a:buNone/>
            </a:pPr>
            <a:r>
              <a:rPr lang="en-US" sz="2400" b="1" i="1" dirty="0" smtClean="0">
                <a:solidFill>
                  <a:schemeClr val="bg1">
                    <a:lumMod val="65000"/>
                  </a:schemeClr>
                </a:solidFill>
                <a:latin typeface="Bookman Old Style" panose="02050604050505020204" pitchFamily="18" charset="0"/>
              </a:rPr>
              <a:t>    and see good days,</a:t>
            </a:r>
          </a:p>
          <a:p>
            <a:pPr marL="0" indent="0" algn="ctr">
              <a:buNone/>
            </a:pPr>
            <a:r>
              <a:rPr lang="en-US" sz="2400" b="1" i="1" dirty="0" smtClean="0">
                <a:solidFill>
                  <a:schemeClr val="bg1">
                    <a:lumMod val="65000"/>
                  </a:schemeClr>
                </a:solidFill>
                <a:latin typeface="Bookman Old Style" panose="02050604050505020204" pitchFamily="18" charset="0"/>
              </a:rPr>
              <a:t>let him keep his tongue from evil</a:t>
            </a:r>
          </a:p>
          <a:p>
            <a:pPr marL="0" indent="0" algn="ctr">
              <a:buNone/>
            </a:pPr>
            <a:r>
              <a:rPr lang="en-US" sz="2400" b="1" i="1" dirty="0" smtClean="0">
                <a:solidFill>
                  <a:schemeClr val="bg1">
                    <a:lumMod val="65000"/>
                  </a:schemeClr>
                </a:solidFill>
                <a:latin typeface="Bookman Old Style" panose="02050604050505020204" pitchFamily="18" charset="0"/>
              </a:rPr>
              <a:t>    and his lips from speaking deceit;</a:t>
            </a:r>
          </a:p>
        </p:txBody>
      </p:sp>
    </p:spTree>
    <p:extLst>
      <p:ext uri="{BB962C8B-B14F-4D97-AF65-F5344CB8AC3E}">
        <p14:creationId xmlns:p14="http://schemas.microsoft.com/office/powerpoint/2010/main" val="262162030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3:8-12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solidFill>
                  <a:schemeClr val="bg1">
                    <a:lumMod val="65000"/>
                  </a:schemeClr>
                </a:solidFill>
                <a:latin typeface="Bookman Old Style" panose="02050604050505020204" pitchFamily="18" charset="0"/>
              </a:rPr>
              <a:t>8</a:t>
            </a:r>
            <a:r>
              <a:rPr lang="en-US" sz="2400" b="1" i="1" dirty="0" smtClean="0">
                <a:solidFill>
                  <a:schemeClr val="bg1">
                    <a:lumMod val="65000"/>
                  </a:schemeClr>
                </a:solidFill>
                <a:latin typeface="Bookman Old Style" panose="02050604050505020204" pitchFamily="18" charset="0"/>
              </a:rPr>
              <a:t>Finally, all of you, have unity of mind, sympathy, brotherly love, a tender heart, and a humble mind. </a:t>
            </a:r>
          </a:p>
          <a:p>
            <a:pPr marL="0" indent="0" algn="ctr">
              <a:buNone/>
            </a:pPr>
            <a:r>
              <a:rPr lang="en-US" sz="2400" b="1" i="1" baseline="30000" dirty="0" smtClean="0">
                <a:latin typeface="Bookman Old Style" panose="02050604050505020204" pitchFamily="18" charset="0"/>
              </a:rPr>
              <a:t>9</a:t>
            </a:r>
            <a:r>
              <a:rPr lang="en-US" sz="2400" b="1" i="1" dirty="0" smtClean="0">
                <a:latin typeface="Bookman Old Style" panose="02050604050505020204" pitchFamily="18" charset="0"/>
              </a:rPr>
              <a:t>Do not repay evil for evil or reviling for reviling, </a:t>
            </a:r>
            <a:r>
              <a:rPr lang="en-US" sz="24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but on the contrary, bless, for to this you were called, that you may obtain a blessing. </a:t>
            </a:r>
          </a:p>
          <a:p>
            <a:pPr marL="0" indent="0" algn="ctr">
              <a:buNone/>
            </a:pPr>
            <a:r>
              <a:rPr lang="en-US" sz="2400" b="1" i="1" baseline="30000" dirty="0" smtClean="0">
                <a:solidFill>
                  <a:schemeClr val="bg1">
                    <a:lumMod val="65000"/>
                  </a:schemeClr>
                </a:solidFill>
                <a:latin typeface="Bookman Old Style" panose="02050604050505020204" pitchFamily="18" charset="0"/>
              </a:rPr>
              <a:t>10</a:t>
            </a:r>
            <a:r>
              <a:rPr lang="en-US" sz="2400" b="1" i="1" dirty="0" smtClean="0">
                <a:solidFill>
                  <a:schemeClr val="bg1">
                    <a:lumMod val="65000"/>
                  </a:schemeClr>
                </a:solidFill>
                <a:latin typeface="Bookman Old Style" panose="02050604050505020204" pitchFamily="18" charset="0"/>
              </a:rPr>
              <a:t>For</a:t>
            </a:r>
          </a:p>
          <a:p>
            <a:pPr marL="0" indent="0" algn="ctr">
              <a:buNone/>
            </a:pPr>
            <a:r>
              <a:rPr lang="en-US" sz="2400" b="1" i="1" dirty="0" smtClean="0">
                <a:solidFill>
                  <a:schemeClr val="bg1">
                    <a:lumMod val="65000"/>
                  </a:schemeClr>
                </a:solidFill>
                <a:latin typeface="Bookman Old Style" panose="02050604050505020204" pitchFamily="18" charset="0"/>
              </a:rPr>
              <a:t>“Whoever desires to love life</a:t>
            </a:r>
          </a:p>
          <a:p>
            <a:pPr marL="0" indent="0" algn="ctr">
              <a:buNone/>
            </a:pPr>
            <a:r>
              <a:rPr lang="en-US" sz="2400" b="1" i="1" dirty="0" smtClean="0">
                <a:solidFill>
                  <a:schemeClr val="bg1">
                    <a:lumMod val="65000"/>
                  </a:schemeClr>
                </a:solidFill>
                <a:latin typeface="Bookman Old Style" panose="02050604050505020204" pitchFamily="18" charset="0"/>
              </a:rPr>
              <a:t>    and see good days,</a:t>
            </a:r>
          </a:p>
          <a:p>
            <a:pPr marL="0" indent="0" algn="ctr">
              <a:buNone/>
            </a:pPr>
            <a:r>
              <a:rPr lang="en-US" sz="2400" b="1" i="1" dirty="0" smtClean="0">
                <a:solidFill>
                  <a:schemeClr val="bg1">
                    <a:lumMod val="65000"/>
                  </a:schemeClr>
                </a:solidFill>
                <a:latin typeface="Bookman Old Style" panose="02050604050505020204" pitchFamily="18" charset="0"/>
              </a:rPr>
              <a:t>let him keep his tongue from evil</a:t>
            </a:r>
          </a:p>
          <a:p>
            <a:pPr marL="0" indent="0" algn="ctr">
              <a:buNone/>
            </a:pPr>
            <a:r>
              <a:rPr lang="en-US" sz="2400" b="1" i="1" dirty="0" smtClean="0">
                <a:solidFill>
                  <a:schemeClr val="bg1">
                    <a:lumMod val="65000"/>
                  </a:schemeClr>
                </a:solidFill>
                <a:latin typeface="Bookman Old Style" panose="02050604050505020204" pitchFamily="18" charset="0"/>
              </a:rPr>
              <a:t>    and his lips from speaking deceit;</a:t>
            </a:r>
          </a:p>
        </p:txBody>
      </p:sp>
    </p:spTree>
    <p:extLst>
      <p:ext uri="{BB962C8B-B14F-4D97-AF65-F5344CB8AC3E}">
        <p14:creationId xmlns:p14="http://schemas.microsoft.com/office/powerpoint/2010/main" val="1879960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2216743" y="240787"/>
            <a:ext cx="4710513" cy="6376426"/>
          </a:xfrm>
        </p:spPr>
      </p:pic>
    </p:spTree>
    <p:extLst>
      <p:ext uri="{BB962C8B-B14F-4D97-AF65-F5344CB8AC3E}">
        <p14:creationId xmlns:p14="http://schemas.microsoft.com/office/powerpoint/2010/main" val="40835491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4840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255" y="3429000"/>
            <a:ext cx="8834548" cy="3416320"/>
          </a:xfrm>
          <a:prstGeom prst="rect">
            <a:avLst/>
          </a:prstGeom>
          <a:noFill/>
        </p:spPr>
        <p:txBody>
          <a:bodyPr wrap="square" rtlCol="0">
            <a:spAutoFit/>
          </a:bodyPr>
          <a:lstStyle/>
          <a:p>
            <a:pPr algn="ctr"/>
            <a:r>
              <a:rPr lang="en-US" sz="2400" b="1" dirty="0" smtClean="0">
                <a:latin typeface="Bookman Old Style" panose="02050604050505020204" pitchFamily="18" charset="0"/>
              </a:rPr>
              <a:t>Genesis 12</a:t>
            </a:r>
          </a:p>
          <a:p>
            <a:pPr algn="ctr"/>
            <a:r>
              <a:rPr lang="en-US" sz="2400" b="1" dirty="0" smtClean="0">
                <a:latin typeface="Bookman Old Style" panose="02050604050505020204" pitchFamily="18" charset="0"/>
              </a:rPr>
              <a:t>The Call of Abraham</a:t>
            </a:r>
          </a:p>
          <a:p>
            <a:pPr algn="ctr"/>
            <a:r>
              <a:rPr lang="en-US" sz="2400" dirty="0" smtClean="0">
                <a:latin typeface="Bookman Old Style" panose="02050604050505020204" pitchFamily="18" charset="0"/>
              </a:rPr>
              <a:t>Now the LORD said to Abram, “Go from your country and your kindred and your father's house to the land that I will show you.  And I will make of you a great nation, and </a:t>
            </a:r>
            <a:r>
              <a:rPr lang="en-US" sz="2400" i="1" dirty="0" smtClean="0">
                <a:latin typeface="Bookman Old Style" panose="02050604050505020204" pitchFamily="18" charset="0"/>
              </a:rPr>
              <a:t>I will bless you </a:t>
            </a:r>
            <a:r>
              <a:rPr lang="en-US" sz="2400" dirty="0" smtClean="0">
                <a:latin typeface="Bookman Old Style" panose="02050604050505020204" pitchFamily="18" charset="0"/>
              </a:rPr>
              <a:t>and make your name great, so that </a:t>
            </a:r>
            <a:r>
              <a:rPr lang="en-US" sz="2400" i="1" dirty="0" smtClean="0">
                <a:latin typeface="Bookman Old Style" panose="02050604050505020204" pitchFamily="18" charset="0"/>
              </a:rPr>
              <a:t>you will be a blessing</a:t>
            </a:r>
            <a:r>
              <a:rPr lang="en-US" sz="2400" dirty="0" smtClean="0">
                <a:latin typeface="Bookman Old Style" panose="02050604050505020204" pitchFamily="18" charset="0"/>
              </a:rPr>
              <a:t>.  </a:t>
            </a:r>
            <a:r>
              <a:rPr lang="en-US" sz="2400" i="1" dirty="0" smtClean="0">
                <a:latin typeface="Bookman Old Style" panose="02050604050505020204" pitchFamily="18" charset="0"/>
              </a:rPr>
              <a:t>I will bless those who bless you</a:t>
            </a:r>
            <a:r>
              <a:rPr lang="en-US" sz="2400" dirty="0" smtClean="0">
                <a:latin typeface="Bookman Old Style" panose="02050604050505020204" pitchFamily="18" charset="0"/>
              </a:rPr>
              <a:t>, and him who dishonors you I will curse, and in you </a:t>
            </a:r>
            <a:r>
              <a:rPr lang="en-US" sz="2400" i="1" dirty="0" smtClean="0">
                <a:latin typeface="Bookman Old Style" panose="02050604050505020204" pitchFamily="18" charset="0"/>
              </a:rPr>
              <a:t>all the families of the earth shall be blessed</a:t>
            </a:r>
            <a:r>
              <a:rPr lang="en-US" dirty="0" smtClean="0">
                <a:latin typeface="Bookman Old Style" panose="02050604050505020204" pitchFamily="18" charset="0"/>
              </a:rPr>
              <a:t>.”</a:t>
            </a:r>
            <a:endParaRPr lang="en-US" dirty="0">
              <a:latin typeface="Bookman Old Style" panose="02050604050505020204" pitchFamily="18" charset="0"/>
            </a:endParaRPr>
          </a:p>
        </p:txBody>
      </p:sp>
    </p:spTree>
    <p:extLst>
      <p:ext uri="{BB962C8B-B14F-4D97-AF65-F5344CB8AC3E}">
        <p14:creationId xmlns:p14="http://schemas.microsoft.com/office/powerpoint/2010/main" val="4016143314"/>
      </p:ext>
    </p:extLst>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684258"/>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3:10-12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latin typeface="Bookman Old Style" panose="02050604050505020204" pitchFamily="18" charset="0"/>
              </a:rPr>
              <a:t>10</a:t>
            </a:r>
            <a:r>
              <a:rPr lang="en-US" sz="2400" b="1" i="1" dirty="0" smtClean="0">
                <a:latin typeface="Bookman Old Style" panose="02050604050505020204" pitchFamily="18" charset="0"/>
              </a:rPr>
              <a:t>For</a:t>
            </a:r>
          </a:p>
          <a:p>
            <a:pPr marL="0" indent="0" algn="ctr">
              <a:buNone/>
            </a:pPr>
            <a:r>
              <a:rPr lang="en-US" sz="2400" b="1" i="1" dirty="0" smtClean="0">
                <a:latin typeface="Bookman Old Style" panose="02050604050505020204" pitchFamily="18" charset="0"/>
              </a:rPr>
              <a:t>“Whoever desires to love life</a:t>
            </a:r>
          </a:p>
          <a:p>
            <a:pPr marL="0" indent="0" algn="ctr">
              <a:buNone/>
            </a:pPr>
            <a:r>
              <a:rPr lang="en-US" sz="2400" b="1" i="1" dirty="0" smtClean="0">
                <a:latin typeface="Bookman Old Style" panose="02050604050505020204" pitchFamily="18" charset="0"/>
              </a:rPr>
              <a:t>    and see good days,</a:t>
            </a:r>
          </a:p>
          <a:p>
            <a:pPr marL="0" indent="0" algn="ctr">
              <a:buNone/>
            </a:pPr>
            <a:r>
              <a:rPr lang="en-US" sz="2400" b="1" i="1" dirty="0" smtClean="0">
                <a:latin typeface="Bookman Old Style" panose="02050604050505020204" pitchFamily="18" charset="0"/>
              </a:rPr>
              <a:t>let him keep his tongue from evil</a:t>
            </a:r>
          </a:p>
          <a:p>
            <a:pPr marL="0" indent="0" algn="ctr">
              <a:buNone/>
            </a:pPr>
            <a:r>
              <a:rPr lang="en-US" sz="2400" b="1" i="1" dirty="0" smtClean="0">
                <a:latin typeface="Bookman Old Style" panose="02050604050505020204" pitchFamily="18" charset="0"/>
              </a:rPr>
              <a:t>    and his lips from speaking deceit;</a:t>
            </a:r>
            <a:r>
              <a:rPr lang="en-US" sz="2400" b="1" i="1" baseline="30000" dirty="0" smtClean="0">
                <a:latin typeface="Bookman Old Style" panose="02050604050505020204" pitchFamily="18" charset="0"/>
              </a:rPr>
              <a:t> </a:t>
            </a:r>
          </a:p>
          <a:p>
            <a:pPr marL="0" indent="0" algn="ctr">
              <a:buNone/>
            </a:pPr>
            <a:r>
              <a:rPr lang="en-US" sz="2400" b="1" i="1" baseline="30000" dirty="0" smtClean="0">
                <a:latin typeface="Bookman Old Style" panose="02050604050505020204" pitchFamily="18" charset="0"/>
              </a:rPr>
              <a:t>11</a:t>
            </a:r>
            <a:r>
              <a:rPr lang="en-US" sz="2400" b="1" i="1" dirty="0" smtClean="0">
                <a:latin typeface="Bookman Old Style" panose="02050604050505020204" pitchFamily="18" charset="0"/>
              </a:rPr>
              <a:t>let him turn away from evil and do good;</a:t>
            </a:r>
          </a:p>
          <a:p>
            <a:pPr marL="0" indent="0" algn="ctr">
              <a:buNone/>
            </a:pPr>
            <a:r>
              <a:rPr lang="en-US" sz="2400" b="1" i="1" dirty="0" smtClean="0">
                <a:latin typeface="Bookman Old Style" panose="02050604050505020204" pitchFamily="18" charset="0"/>
              </a:rPr>
              <a:t>    let him seek peace and pursue it.</a:t>
            </a:r>
          </a:p>
          <a:p>
            <a:pPr marL="0" indent="0" algn="ctr">
              <a:buNone/>
            </a:pPr>
            <a:r>
              <a:rPr lang="en-US" sz="2400" b="1" i="1" baseline="30000" dirty="0" smtClean="0">
                <a:latin typeface="Bookman Old Style" panose="02050604050505020204" pitchFamily="18" charset="0"/>
              </a:rPr>
              <a:t>12</a:t>
            </a:r>
            <a:r>
              <a:rPr lang="en-US" sz="2400" b="1" i="1" dirty="0" smtClean="0">
                <a:latin typeface="Bookman Old Style" panose="02050604050505020204" pitchFamily="18" charset="0"/>
              </a:rPr>
              <a:t>For the eyes of the Lord are on the righteous,</a:t>
            </a:r>
          </a:p>
          <a:p>
            <a:pPr marL="0" indent="0" algn="ctr">
              <a:buNone/>
            </a:pPr>
            <a:r>
              <a:rPr lang="en-US" sz="2400" b="1" i="1" dirty="0" smtClean="0">
                <a:latin typeface="Bookman Old Style" panose="02050604050505020204" pitchFamily="18" charset="0"/>
              </a:rPr>
              <a:t>    and his ears are open to their prayer.</a:t>
            </a:r>
          </a:p>
          <a:p>
            <a:pPr marL="0" indent="0" algn="ctr">
              <a:buNone/>
            </a:pPr>
            <a:r>
              <a:rPr lang="en-US" sz="2400" b="1" i="1" dirty="0" smtClean="0">
                <a:latin typeface="Bookman Old Style" panose="02050604050505020204" pitchFamily="18" charset="0"/>
              </a:rPr>
              <a:t>But the face of the Lord is against those who do evil.”</a:t>
            </a:r>
          </a:p>
          <a:p>
            <a:pPr marL="0" indent="0" algn="ctr">
              <a:buNone/>
            </a:pPr>
            <a:endParaRPr lang="en-US" sz="2400" b="1" i="1" dirty="0" smtClean="0">
              <a:latin typeface="Bookman Old Style" panose="02050604050505020204" pitchFamily="18" charset="0"/>
            </a:endParaRPr>
          </a:p>
        </p:txBody>
      </p:sp>
    </p:spTree>
    <p:extLst>
      <p:ext uri="{BB962C8B-B14F-4D97-AF65-F5344CB8AC3E}">
        <p14:creationId xmlns:p14="http://schemas.microsoft.com/office/powerpoint/2010/main" val="417867034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283814"/>
            <a:ext cx="8229600" cy="626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114800"/>
            <a:ext cx="5943600" cy="1483227"/>
          </a:xfrm>
          <a:prstGeom prst="rect">
            <a:avLst/>
          </a:prstGeom>
          <a:noFill/>
        </p:spPr>
        <p:txBody>
          <a:bodyPr wrap="square" rtlCol="0">
            <a:spAutoFit/>
          </a:bodyPr>
          <a:lstStyle/>
          <a:p>
            <a:pPr algn="ctr">
              <a:lnSpc>
                <a:spcPct val="75000"/>
              </a:lnSpc>
            </a:pPr>
            <a:r>
              <a:rPr lang="en-US" sz="4000" b="1" i="1" dirty="0" smtClean="0">
                <a:effectLst>
                  <a:outerShdw blurRad="38100" dist="38100" dir="2700000" algn="tl">
                    <a:srgbClr val="000000">
                      <a:alpha val="43137"/>
                    </a:srgbClr>
                  </a:outerShdw>
                </a:effectLst>
                <a:latin typeface="Bookman Old Style" panose="02050604050505020204" pitchFamily="18" charset="0"/>
              </a:rPr>
              <a:t>“How To Live As People Of God In This World”</a:t>
            </a:r>
            <a:endParaRPr lang="en-US" sz="4000" b="1"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563975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6839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rmAutofit fontScale="55000" lnSpcReduction="20000"/>
          </a:bodyPr>
          <a:lstStyle/>
          <a:p>
            <a:pPr marL="0" indent="0" algn="ctr">
              <a:buNone/>
            </a:pPr>
            <a:r>
              <a:rPr lang="en-US" baseline="30000" dirty="0" smtClean="0">
                <a:solidFill>
                  <a:schemeClr val="bg1">
                    <a:lumMod val="50000"/>
                  </a:schemeClr>
                </a:solidFill>
                <a:latin typeface="Bookman Old Style" panose="02050604050505020204" pitchFamily="18" charset="0"/>
              </a:rPr>
              <a:t>7</a:t>
            </a:r>
            <a:r>
              <a:rPr lang="en-US" dirty="0" smtClean="0">
                <a:solidFill>
                  <a:schemeClr val="bg1">
                    <a:lumMod val="50000"/>
                  </a:schemeClr>
                </a:solidFill>
                <a:latin typeface="Bookman Old Style" panose="02050604050505020204" pitchFamily="18" charset="0"/>
              </a:rPr>
              <a:t>Likewise, husbands, live with your wives in an understanding way, showing honor to the woman as the weaker vessel, since they are heirs with you of the grace of life, so that your prayers may not be hindered.</a:t>
            </a:r>
          </a:p>
          <a:p>
            <a:pPr marL="0" indent="0" algn="ctr">
              <a:buNone/>
            </a:pPr>
            <a:r>
              <a:rPr lang="en-US" sz="4400" baseline="30000" dirty="0" smtClean="0">
                <a:latin typeface="Bookman Old Style" panose="02050604050505020204" pitchFamily="18" charset="0"/>
              </a:rPr>
              <a:t>8</a:t>
            </a:r>
            <a:r>
              <a:rPr lang="en-US" sz="4400"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Finally</a:t>
            </a:r>
            <a:r>
              <a:rPr lang="en-US" sz="4400" dirty="0" smtClean="0">
                <a:latin typeface="Bookman Old Style" panose="02050604050505020204" pitchFamily="18" charset="0"/>
              </a:rPr>
              <a:t>, all of you, have unity of mind, sympathy, brotherly love, a tender heart, and a humble mind. </a:t>
            </a:r>
          </a:p>
          <a:p>
            <a:pPr marL="0" indent="0" algn="ctr">
              <a:buNone/>
            </a:pPr>
            <a:r>
              <a:rPr lang="en-US" baseline="30000" dirty="0" smtClean="0">
                <a:solidFill>
                  <a:schemeClr val="bg1">
                    <a:lumMod val="50000"/>
                  </a:schemeClr>
                </a:solidFill>
                <a:latin typeface="Bookman Old Style" panose="02050604050505020204" pitchFamily="18" charset="0"/>
              </a:rPr>
              <a:t>9</a:t>
            </a:r>
            <a:r>
              <a:rPr lang="en-US" dirty="0" smtClean="0">
                <a:solidFill>
                  <a:schemeClr val="bg1">
                    <a:lumMod val="50000"/>
                  </a:schemeClr>
                </a:solidFill>
                <a:latin typeface="Bookman Old Style" panose="02050604050505020204" pitchFamily="18" charset="0"/>
              </a:rPr>
              <a:t>Do not repay evil for evil or reviling for reviling, but on the contrary, bless, for to this you were called, that you may obtain a blessing. </a:t>
            </a:r>
          </a:p>
          <a:p>
            <a:pPr marL="0" indent="0" algn="ctr">
              <a:buNone/>
            </a:pPr>
            <a:r>
              <a:rPr lang="en-US" baseline="30000" dirty="0" smtClean="0">
                <a:solidFill>
                  <a:schemeClr val="bg1">
                    <a:lumMod val="50000"/>
                  </a:schemeClr>
                </a:solidFill>
                <a:latin typeface="Bookman Old Style" panose="02050604050505020204" pitchFamily="18" charset="0"/>
              </a:rPr>
              <a:t>10</a:t>
            </a:r>
            <a:r>
              <a:rPr lang="en-US" dirty="0" smtClean="0">
                <a:solidFill>
                  <a:schemeClr val="bg1">
                    <a:lumMod val="50000"/>
                  </a:schemeClr>
                </a:solidFill>
                <a:latin typeface="Bookman Old Style" panose="02050604050505020204" pitchFamily="18" charset="0"/>
              </a:rPr>
              <a:t>For</a:t>
            </a:r>
          </a:p>
          <a:p>
            <a:pPr marL="0" indent="0" algn="ctr">
              <a:buNone/>
            </a:pPr>
            <a:r>
              <a:rPr lang="en-US" dirty="0" smtClean="0">
                <a:solidFill>
                  <a:schemeClr val="bg1">
                    <a:lumMod val="50000"/>
                  </a:schemeClr>
                </a:solidFill>
                <a:latin typeface="Bookman Old Style" panose="02050604050505020204" pitchFamily="18" charset="0"/>
              </a:rPr>
              <a:t>“Whoever desires to love life</a:t>
            </a:r>
          </a:p>
          <a:p>
            <a:pPr marL="0" indent="0" algn="ctr">
              <a:buNone/>
            </a:pPr>
            <a:r>
              <a:rPr lang="en-US" dirty="0" smtClean="0">
                <a:solidFill>
                  <a:schemeClr val="bg1">
                    <a:lumMod val="50000"/>
                  </a:schemeClr>
                </a:solidFill>
                <a:latin typeface="Bookman Old Style" panose="02050604050505020204" pitchFamily="18" charset="0"/>
              </a:rPr>
              <a:t>    and see good days,</a:t>
            </a:r>
          </a:p>
          <a:p>
            <a:pPr marL="0" indent="0" algn="ctr">
              <a:buNone/>
            </a:pPr>
            <a:r>
              <a:rPr lang="en-US" dirty="0" smtClean="0">
                <a:solidFill>
                  <a:schemeClr val="bg1">
                    <a:lumMod val="50000"/>
                  </a:schemeClr>
                </a:solidFill>
                <a:latin typeface="Bookman Old Style" panose="02050604050505020204" pitchFamily="18" charset="0"/>
              </a:rPr>
              <a:t>let him keep his tongue from evil</a:t>
            </a:r>
          </a:p>
          <a:p>
            <a:pPr marL="0" indent="0" algn="ctr">
              <a:buNone/>
            </a:pPr>
            <a:r>
              <a:rPr lang="en-US" dirty="0" smtClean="0">
                <a:solidFill>
                  <a:schemeClr val="bg1">
                    <a:lumMod val="50000"/>
                  </a:schemeClr>
                </a:solidFill>
                <a:latin typeface="Bookman Old Style" panose="02050604050505020204" pitchFamily="18" charset="0"/>
              </a:rPr>
              <a:t>    and his lips from speaking deceit;</a:t>
            </a:r>
          </a:p>
          <a:p>
            <a:pPr marL="0" indent="0" algn="ctr">
              <a:buNone/>
            </a:pPr>
            <a:r>
              <a:rPr lang="en-US" baseline="30000" dirty="0" smtClean="0">
                <a:solidFill>
                  <a:schemeClr val="bg1">
                    <a:lumMod val="50000"/>
                  </a:schemeClr>
                </a:solidFill>
                <a:latin typeface="Bookman Old Style" panose="02050604050505020204" pitchFamily="18" charset="0"/>
              </a:rPr>
              <a:t>11</a:t>
            </a:r>
            <a:r>
              <a:rPr lang="en-US" dirty="0" smtClean="0">
                <a:solidFill>
                  <a:schemeClr val="bg1">
                    <a:lumMod val="50000"/>
                  </a:schemeClr>
                </a:solidFill>
                <a:latin typeface="Bookman Old Style" panose="02050604050505020204" pitchFamily="18" charset="0"/>
              </a:rPr>
              <a:t>let him turn away from evil and do good;</a:t>
            </a:r>
          </a:p>
          <a:p>
            <a:pPr marL="0" indent="0" algn="ctr">
              <a:buNone/>
            </a:pPr>
            <a:r>
              <a:rPr lang="en-US" dirty="0" smtClean="0">
                <a:solidFill>
                  <a:schemeClr val="bg1">
                    <a:lumMod val="50000"/>
                  </a:schemeClr>
                </a:solidFill>
                <a:latin typeface="Bookman Old Style" panose="02050604050505020204" pitchFamily="18" charset="0"/>
              </a:rPr>
              <a:t>    let him seek peace and pursue it.</a:t>
            </a:r>
          </a:p>
          <a:p>
            <a:pPr marL="0" indent="0" algn="ctr">
              <a:buNone/>
            </a:pPr>
            <a:r>
              <a:rPr lang="en-US" baseline="30000" dirty="0" smtClean="0">
                <a:solidFill>
                  <a:schemeClr val="bg1">
                    <a:lumMod val="50000"/>
                  </a:schemeClr>
                </a:solidFill>
                <a:latin typeface="Bookman Old Style" panose="02050604050505020204" pitchFamily="18" charset="0"/>
              </a:rPr>
              <a:t>12</a:t>
            </a:r>
            <a:r>
              <a:rPr lang="en-US" dirty="0" smtClean="0">
                <a:solidFill>
                  <a:schemeClr val="bg1">
                    <a:lumMod val="50000"/>
                  </a:schemeClr>
                </a:solidFill>
                <a:latin typeface="Bookman Old Style" panose="02050604050505020204" pitchFamily="18" charset="0"/>
              </a:rPr>
              <a:t>For the eyes of the Lord are on the righteous,</a:t>
            </a:r>
          </a:p>
          <a:p>
            <a:pPr marL="0" indent="0" algn="ctr">
              <a:buNone/>
            </a:pPr>
            <a:r>
              <a:rPr lang="en-US" dirty="0" smtClean="0">
                <a:solidFill>
                  <a:schemeClr val="bg1">
                    <a:lumMod val="50000"/>
                  </a:schemeClr>
                </a:solidFill>
                <a:latin typeface="Bookman Old Style" panose="02050604050505020204" pitchFamily="18" charset="0"/>
              </a:rPr>
              <a:t>    and his ears are open to their prayer.</a:t>
            </a:r>
          </a:p>
          <a:p>
            <a:pPr marL="0" indent="0" algn="ctr">
              <a:buNone/>
            </a:pPr>
            <a:r>
              <a:rPr lang="en-US" dirty="0" smtClean="0">
                <a:solidFill>
                  <a:schemeClr val="bg1">
                    <a:lumMod val="50000"/>
                  </a:schemeClr>
                </a:solidFill>
                <a:latin typeface="Bookman Old Style" panose="02050604050505020204" pitchFamily="18" charset="0"/>
              </a:rPr>
              <a:t>But the face of the Lord is against those who do evil.”</a:t>
            </a:r>
          </a:p>
          <a:p>
            <a:pPr marL="0" indent="0" algn="ctr">
              <a:buNone/>
            </a:pPr>
            <a:endParaRPr lang="en-US" dirty="0">
              <a:solidFill>
                <a:schemeClr val="bg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5233444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3:8-12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latin typeface="Bookman Old Style" panose="02050604050505020204" pitchFamily="18" charset="0"/>
              </a:rPr>
              <a:t>8</a:t>
            </a:r>
            <a:r>
              <a:rPr lang="en-US" sz="2400" b="1" i="1" dirty="0" smtClean="0">
                <a:latin typeface="Bookman Old Style" panose="02050604050505020204" pitchFamily="18" charset="0"/>
              </a:rPr>
              <a:t>Finally, all of you, have unity of mind, sympathy, brotherly love, a tender heart, and a humble mind. </a:t>
            </a:r>
          </a:p>
          <a:p>
            <a:pPr marL="0" indent="0" algn="ctr">
              <a:buNone/>
            </a:pPr>
            <a:r>
              <a:rPr lang="en-US" sz="2400" b="1" i="1" baseline="30000" dirty="0" smtClean="0">
                <a:latin typeface="Bookman Old Style" panose="02050604050505020204" pitchFamily="18" charset="0"/>
              </a:rPr>
              <a:t>9</a:t>
            </a:r>
            <a:r>
              <a:rPr lang="en-US" sz="2400" b="1" i="1" dirty="0" smtClean="0">
                <a:latin typeface="Bookman Old Style" panose="02050604050505020204" pitchFamily="18" charset="0"/>
              </a:rPr>
              <a:t>Do not repay evil for evil or reviling for reviling, but on the contrary, bless, for to this you were called, that you may obtain a blessing. </a:t>
            </a:r>
          </a:p>
          <a:p>
            <a:pPr marL="0" indent="0" algn="ctr">
              <a:buNone/>
            </a:pPr>
            <a:r>
              <a:rPr lang="en-US" sz="2400" b="1" i="1" baseline="30000" dirty="0" smtClean="0">
                <a:latin typeface="Bookman Old Style" panose="02050604050505020204" pitchFamily="18" charset="0"/>
              </a:rPr>
              <a:t>10</a:t>
            </a:r>
            <a:r>
              <a:rPr lang="en-US" sz="2400" b="1" i="1" dirty="0" smtClean="0">
                <a:latin typeface="Bookman Old Style" panose="02050604050505020204" pitchFamily="18" charset="0"/>
              </a:rPr>
              <a:t>For</a:t>
            </a:r>
          </a:p>
          <a:p>
            <a:pPr marL="0" indent="0" algn="ctr">
              <a:buNone/>
            </a:pPr>
            <a:r>
              <a:rPr lang="en-US" sz="2400" b="1" i="1" dirty="0" smtClean="0">
                <a:latin typeface="Bookman Old Style" panose="02050604050505020204" pitchFamily="18" charset="0"/>
              </a:rPr>
              <a:t>“Whoever desires to love life</a:t>
            </a:r>
          </a:p>
          <a:p>
            <a:pPr marL="0" indent="0" algn="ctr">
              <a:buNone/>
            </a:pPr>
            <a:r>
              <a:rPr lang="en-US" sz="2400" b="1" i="1" dirty="0" smtClean="0">
                <a:latin typeface="Bookman Old Style" panose="02050604050505020204" pitchFamily="18" charset="0"/>
              </a:rPr>
              <a:t>    and see good days,</a:t>
            </a:r>
          </a:p>
          <a:p>
            <a:pPr marL="0" indent="0" algn="ctr">
              <a:buNone/>
            </a:pPr>
            <a:r>
              <a:rPr lang="en-US" sz="2400" b="1" i="1" dirty="0" smtClean="0">
                <a:latin typeface="Bookman Old Style" panose="02050604050505020204" pitchFamily="18" charset="0"/>
              </a:rPr>
              <a:t>let him keep his tongue from evil</a:t>
            </a:r>
          </a:p>
          <a:p>
            <a:pPr marL="0" indent="0" algn="ctr">
              <a:buNone/>
            </a:pPr>
            <a:r>
              <a:rPr lang="en-US" sz="2400" b="1" i="1" dirty="0" smtClean="0">
                <a:latin typeface="Bookman Old Style" panose="02050604050505020204" pitchFamily="18" charset="0"/>
              </a:rPr>
              <a:t>    and his lips from speaking deceit;</a:t>
            </a:r>
          </a:p>
        </p:txBody>
      </p:sp>
    </p:spTree>
    <p:extLst>
      <p:ext uri="{BB962C8B-B14F-4D97-AF65-F5344CB8AC3E}">
        <p14:creationId xmlns:p14="http://schemas.microsoft.com/office/powerpoint/2010/main" val="4958208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3:8-12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latin typeface="Bookman Old Style" panose="02050604050505020204" pitchFamily="18" charset="0"/>
              </a:rPr>
              <a:t>11</a:t>
            </a:r>
            <a:r>
              <a:rPr lang="en-US" sz="2400" b="1" i="1" dirty="0" smtClean="0">
                <a:latin typeface="Bookman Old Style" panose="02050604050505020204" pitchFamily="18" charset="0"/>
              </a:rPr>
              <a:t>let him turn away from evil and do good;</a:t>
            </a:r>
          </a:p>
          <a:p>
            <a:pPr marL="0" indent="0" algn="ctr">
              <a:buNone/>
            </a:pPr>
            <a:r>
              <a:rPr lang="en-US" sz="2400" b="1" i="1" dirty="0" smtClean="0">
                <a:latin typeface="Bookman Old Style" panose="02050604050505020204" pitchFamily="18" charset="0"/>
              </a:rPr>
              <a:t>    let him seek peace and pursue it.</a:t>
            </a:r>
          </a:p>
          <a:p>
            <a:pPr marL="0" indent="0" algn="ctr">
              <a:buNone/>
            </a:pPr>
            <a:r>
              <a:rPr lang="en-US" sz="2400" b="1" i="1" baseline="30000" dirty="0" smtClean="0">
                <a:latin typeface="Bookman Old Style" panose="02050604050505020204" pitchFamily="18" charset="0"/>
              </a:rPr>
              <a:t>12</a:t>
            </a:r>
            <a:r>
              <a:rPr lang="en-US" sz="2400" b="1" i="1" dirty="0" smtClean="0">
                <a:latin typeface="Bookman Old Style" panose="02050604050505020204" pitchFamily="18" charset="0"/>
              </a:rPr>
              <a:t>For the eyes of the Lord are on the righteous,</a:t>
            </a:r>
          </a:p>
          <a:p>
            <a:pPr marL="0" indent="0" algn="ctr">
              <a:buNone/>
            </a:pPr>
            <a:r>
              <a:rPr lang="en-US" sz="2400" b="1" i="1" dirty="0" smtClean="0">
                <a:latin typeface="Bookman Old Style" panose="02050604050505020204" pitchFamily="18" charset="0"/>
              </a:rPr>
              <a:t>    and his ears are open to their prayer.</a:t>
            </a:r>
          </a:p>
          <a:p>
            <a:pPr marL="0" indent="0" algn="ctr">
              <a:buNone/>
            </a:pPr>
            <a:r>
              <a:rPr lang="en-US" sz="2400" b="1" i="1" dirty="0" smtClean="0">
                <a:latin typeface="Bookman Old Style" panose="02050604050505020204" pitchFamily="18" charset="0"/>
              </a:rPr>
              <a:t>But the face of the Lord is against those who do evil.”</a:t>
            </a:r>
          </a:p>
          <a:p>
            <a:pPr marL="0" indent="0" algn="ctr">
              <a:buNone/>
            </a:pPr>
            <a:endParaRPr lang="en-US" sz="2400" b="1" dirty="0">
              <a:latin typeface="Bookman Old Style" panose="02050604050505020204" pitchFamily="18" charset="0"/>
            </a:endParaRPr>
          </a:p>
        </p:txBody>
      </p:sp>
      <p:sp>
        <p:nvSpPr>
          <p:cNvPr id="4" name="TextBox 3"/>
          <p:cNvSpPr txBox="1"/>
          <p:nvPr/>
        </p:nvSpPr>
        <p:spPr>
          <a:xfrm>
            <a:off x="1066800" y="4343400"/>
            <a:ext cx="7162800" cy="1077218"/>
          </a:xfrm>
          <a:prstGeom prst="rect">
            <a:avLst/>
          </a:prstGeom>
          <a:noFill/>
        </p:spPr>
        <p:txBody>
          <a:bodyPr wrap="square" rtlCol="0">
            <a:spAutoFit/>
          </a:bodyPr>
          <a:lstStyle/>
          <a:p>
            <a:pPr algn="ctr"/>
            <a:r>
              <a:rPr lang="en-US" sz="3200" b="1" dirty="0" smtClean="0">
                <a:solidFill>
                  <a:srgbClr val="C00000"/>
                </a:solidFill>
                <a:latin typeface="Bookman Old Style" panose="02050604050505020204" pitchFamily="18" charset="0"/>
              </a:rPr>
              <a:t>“HOW TO LIVE TOGETHER – WHILE UNDER STRESS.”</a:t>
            </a:r>
            <a:endParaRPr lang="en-US" sz="32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78166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283814"/>
            <a:ext cx="8229600" cy="626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114800"/>
            <a:ext cx="5943600" cy="1483227"/>
          </a:xfrm>
          <a:prstGeom prst="rect">
            <a:avLst/>
          </a:prstGeom>
          <a:noFill/>
        </p:spPr>
        <p:txBody>
          <a:bodyPr wrap="square" rtlCol="0">
            <a:spAutoFit/>
          </a:bodyPr>
          <a:lstStyle/>
          <a:p>
            <a:pPr algn="ctr">
              <a:lnSpc>
                <a:spcPct val="75000"/>
              </a:lnSpc>
            </a:pPr>
            <a:r>
              <a:rPr lang="en-US" sz="4000" b="1" i="1" dirty="0" smtClean="0">
                <a:effectLst>
                  <a:outerShdw blurRad="38100" dist="38100" dir="2700000" algn="tl">
                    <a:srgbClr val="000000">
                      <a:alpha val="43137"/>
                    </a:srgbClr>
                  </a:outerShdw>
                </a:effectLst>
                <a:latin typeface="Bookman Old Style" panose="02050604050505020204" pitchFamily="18" charset="0"/>
              </a:rPr>
              <a:t>“How To Live As People Of God In This World”</a:t>
            </a:r>
            <a:endParaRPr lang="en-US" sz="4000" b="1" i="1"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033940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1 Peter 3:8-12</a:t>
            </a:r>
            <a:endParaRPr lang="en-US" b="1" dirty="0">
              <a:latin typeface="Bookman Old Style" panose="02050604050505020204" pitchFamily="18" charset="0"/>
            </a:endParaRPr>
          </a:p>
        </p:txBody>
      </p:sp>
      <p:sp>
        <p:nvSpPr>
          <p:cNvPr id="3" name="Content Placeholder 2"/>
          <p:cNvSpPr>
            <a:spLocks noGrp="1"/>
          </p:cNvSpPr>
          <p:nvPr>
            <p:ph idx="1"/>
          </p:nvPr>
        </p:nvSpPr>
        <p:spPr>
          <a:xfrm>
            <a:off x="457200" y="1371600"/>
            <a:ext cx="8229600" cy="5257800"/>
          </a:xfrm>
        </p:spPr>
        <p:txBody>
          <a:bodyPr>
            <a:noAutofit/>
          </a:bodyPr>
          <a:lstStyle/>
          <a:p>
            <a:pPr marL="0" indent="0" algn="ctr">
              <a:buNone/>
            </a:pPr>
            <a:r>
              <a:rPr lang="en-US" sz="2400" b="1" i="1" baseline="30000" dirty="0" smtClean="0">
                <a:latin typeface="Bookman Old Style" panose="02050604050505020204" pitchFamily="18" charset="0"/>
              </a:rPr>
              <a:t>8</a:t>
            </a:r>
            <a:r>
              <a:rPr lang="en-US" sz="2400" b="1" i="1" dirty="0" smtClean="0">
                <a:latin typeface="Bookman Old Style" panose="02050604050505020204" pitchFamily="18" charset="0"/>
              </a:rPr>
              <a:t>Finally, all of you, have </a:t>
            </a:r>
            <a:r>
              <a:rPr lang="en-US" sz="24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unity of mind, sympathy, brotherly love, a tender heart, and a humble mind. </a:t>
            </a:r>
          </a:p>
          <a:p>
            <a:pPr marL="0" indent="0" algn="ctr">
              <a:buNone/>
            </a:pPr>
            <a:r>
              <a:rPr lang="en-US" sz="2400" b="1" i="1" baseline="30000" dirty="0" smtClean="0">
                <a:latin typeface="Bookman Old Style" panose="02050604050505020204" pitchFamily="18" charset="0"/>
              </a:rPr>
              <a:t>9</a:t>
            </a:r>
            <a:r>
              <a:rPr lang="en-US" sz="2400" b="1" i="1" dirty="0" smtClean="0">
                <a:latin typeface="Bookman Old Style" panose="02050604050505020204" pitchFamily="18" charset="0"/>
              </a:rPr>
              <a:t>Do not repay evil for evil or reviling for reviling, but on the contrary, bless, for to this you were called, that you may obtain a blessing. </a:t>
            </a:r>
          </a:p>
          <a:p>
            <a:pPr marL="0" indent="0" algn="ctr">
              <a:buNone/>
            </a:pPr>
            <a:r>
              <a:rPr lang="en-US" sz="2400" b="1" i="1" baseline="30000" dirty="0" smtClean="0">
                <a:latin typeface="Bookman Old Style" panose="02050604050505020204" pitchFamily="18" charset="0"/>
              </a:rPr>
              <a:t>10</a:t>
            </a:r>
            <a:r>
              <a:rPr lang="en-US" sz="2400" b="1" i="1" dirty="0" smtClean="0">
                <a:latin typeface="Bookman Old Style" panose="02050604050505020204" pitchFamily="18" charset="0"/>
              </a:rPr>
              <a:t>For</a:t>
            </a:r>
          </a:p>
          <a:p>
            <a:pPr marL="0" indent="0" algn="ctr">
              <a:buNone/>
            </a:pPr>
            <a:r>
              <a:rPr lang="en-US" sz="2400" b="1" i="1" dirty="0" smtClean="0">
                <a:latin typeface="Bookman Old Style" panose="02050604050505020204" pitchFamily="18" charset="0"/>
              </a:rPr>
              <a:t>“Whoever desires to love life</a:t>
            </a:r>
          </a:p>
          <a:p>
            <a:pPr marL="0" indent="0" algn="ctr">
              <a:buNone/>
            </a:pPr>
            <a:r>
              <a:rPr lang="en-US" sz="2400" b="1" i="1" dirty="0" smtClean="0">
                <a:latin typeface="Bookman Old Style" panose="02050604050505020204" pitchFamily="18" charset="0"/>
              </a:rPr>
              <a:t>    and see good days,</a:t>
            </a:r>
          </a:p>
          <a:p>
            <a:pPr marL="0" indent="0" algn="ctr">
              <a:buNone/>
            </a:pPr>
            <a:r>
              <a:rPr lang="en-US" sz="2400" b="1" i="1" dirty="0" smtClean="0">
                <a:latin typeface="Bookman Old Style" panose="02050604050505020204" pitchFamily="18" charset="0"/>
              </a:rPr>
              <a:t>let him keep his tongue from evil</a:t>
            </a:r>
          </a:p>
          <a:p>
            <a:pPr marL="0" indent="0" algn="ctr">
              <a:buNone/>
            </a:pPr>
            <a:r>
              <a:rPr lang="en-US" sz="2400" b="1" i="1" dirty="0" smtClean="0">
                <a:latin typeface="Bookman Old Style" panose="02050604050505020204" pitchFamily="18" charset="0"/>
              </a:rPr>
              <a:t>    and his lips from speaking deceit;</a:t>
            </a:r>
          </a:p>
        </p:txBody>
      </p:sp>
    </p:spTree>
    <p:extLst>
      <p:ext uri="{BB962C8B-B14F-4D97-AF65-F5344CB8AC3E}">
        <p14:creationId xmlns:p14="http://schemas.microsoft.com/office/powerpoint/2010/main" val="2375317804"/>
      </p:ext>
    </p:extLst>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C00000"/>
                </a:solidFill>
                <a:latin typeface="Bookman Old Style" panose="02050604050505020204" pitchFamily="18" charset="0"/>
              </a:rPr>
              <a:t>5 Characteristics</a:t>
            </a:r>
            <a:endParaRPr lang="en-US" sz="6000" b="1" u="sng" dirty="0">
              <a:solidFill>
                <a:srgbClr val="C00000"/>
              </a:solidFill>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unity of mind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sympathy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brotherly love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tender heart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humble mind </a:t>
            </a:r>
          </a:p>
          <a:p>
            <a:pPr algn="ctr"/>
            <a:endParaRPr lang="en-US" sz="4000" dirty="0"/>
          </a:p>
        </p:txBody>
      </p:sp>
    </p:spTree>
    <p:extLst>
      <p:ext uri="{BB962C8B-B14F-4D97-AF65-F5344CB8AC3E}">
        <p14:creationId xmlns:p14="http://schemas.microsoft.com/office/powerpoint/2010/main" val="1392094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chemeClr val="tx2">
                    <a:lumMod val="75000"/>
                  </a:schemeClr>
                </a:solidFill>
                <a:latin typeface="Bookman Old Style" panose="02050604050505020204" pitchFamily="18" charset="0"/>
              </a:rPr>
              <a:t>5 Characteristics</a:t>
            </a:r>
            <a:endParaRPr lang="en-US" sz="6000" b="1" u="sng" dirty="0">
              <a:solidFill>
                <a:schemeClr val="tx2">
                  <a:lumMod val="75000"/>
                </a:schemeClr>
              </a:solidFill>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742950" indent="-742950" algn="ctr">
              <a:buFont typeface="+mj-lt"/>
              <a:buAutoNum type="arabicParenR"/>
            </a:pPr>
            <a:r>
              <a:rPr lang="en-US" sz="48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unity of mind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sympathy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brotherly love </a:t>
            </a:r>
          </a:p>
          <a:p>
            <a:pPr marL="742950" indent="-742950" algn="ctr">
              <a:buFont typeface="+mj-lt"/>
              <a:buAutoNum type="arabicParenR"/>
            </a:pPr>
            <a:r>
              <a:rPr lang="en-US" sz="4000" b="1" i="1" dirty="0" smtClean="0">
                <a:effectLst>
                  <a:outerShdw blurRad="38100" dist="38100" dir="2700000" algn="tl">
                    <a:srgbClr val="000000">
                      <a:alpha val="43137"/>
                    </a:srgbClr>
                  </a:outerShdw>
                </a:effectLst>
                <a:latin typeface="Bookman Old Style" panose="02050604050505020204" pitchFamily="18" charset="0"/>
              </a:rPr>
              <a:t>a tender heart </a:t>
            </a:r>
          </a:p>
          <a:p>
            <a:pPr marL="742950" indent="-742950" algn="ctr">
              <a:buFont typeface="+mj-lt"/>
              <a:buAutoNum type="arabicParenR"/>
            </a:pPr>
            <a:r>
              <a:rPr lang="en-US" sz="48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a humble mind </a:t>
            </a:r>
          </a:p>
          <a:p>
            <a:pPr algn="ctr"/>
            <a:endParaRPr lang="en-US" sz="4000" dirty="0"/>
          </a:p>
        </p:txBody>
      </p:sp>
    </p:spTree>
    <p:extLst>
      <p:ext uri="{BB962C8B-B14F-4D97-AF65-F5344CB8AC3E}">
        <p14:creationId xmlns:p14="http://schemas.microsoft.com/office/powerpoint/2010/main" val="10631646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898</Words>
  <Application>Microsoft Office PowerPoint</Application>
  <PresentationFormat>On-screen Show (4:3)</PresentationFormat>
  <Paragraphs>97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1 Peter 3</vt:lpstr>
      <vt:lpstr>1 Peter 3:8-12</vt:lpstr>
      <vt:lpstr>1 Peter 3:8-12</vt:lpstr>
      <vt:lpstr>PowerPoint Presentation</vt:lpstr>
      <vt:lpstr>1 Peter 3:8-12</vt:lpstr>
      <vt:lpstr>5 Characteristics</vt:lpstr>
      <vt:lpstr>5 Characteristics</vt:lpstr>
      <vt:lpstr>5 Characteristics</vt:lpstr>
      <vt:lpstr>5 Characteristics</vt:lpstr>
      <vt:lpstr>PowerPoint Presentation</vt:lpstr>
      <vt:lpstr>PowerPoint Presentation</vt:lpstr>
      <vt:lpstr>PowerPoint Presentation</vt:lpstr>
      <vt:lpstr>PowerPoint Presentation</vt:lpstr>
      <vt:lpstr>PowerPoint Presentation</vt:lpstr>
      <vt:lpstr>PowerPoint Presentation</vt:lpstr>
      <vt:lpstr>1 Peter 3:8-12</vt:lpstr>
      <vt:lpstr>1 Peter 3:8-12</vt:lpstr>
      <vt:lpstr>PowerPoint Presentation</vt:lpstr>
      <vt:lpstr>PowerPoint Presentation</vt:lpstr>
      <vt:lpstr>1 Peter 3:10-12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Eckhart</dc:creator>
  <cp:lastModifiedBy>John Eckhart</cp:lastModifiedBy>
  <cp:revision>13</cp:revision>
  <cp:lastPrinted>2016-07-17T01:40:51Z</cp:lastPrinted>
  <dcterms:created xsi:type="dcterms:W3CDTF">2016-07-16T01:49:23Z</dcterms:created>
  <dcterms:modified xsi:type="dcterms:W3CDTF">2016-07-17T01:57:34Z</dcterms:modified>
</cp:coreProperties>
</file>