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9"/>
  </p:handoutMasterIdLst>
  <p:sldIdLst>
    <p:sldId id="257" r:id="rId2"/>
    <p:sldId id="256" r:id="rId3"/>
    <p:sldId id="258" r:id="rId4"/>
    <p:sldId id="259" r:id="rId5"/>
    <p:sldId id="260" r:id="rId6"/>
    <p:sldId id="270" r:id="rId7"/>
    <p:sldId id="263" r:id="rId8"/>
    <p:sldId id="264" r:id="rId9"/>
    <p:sldId id="261" r:id="rId10"/>
    <p:sldId id="266" r:id="rId11"/>
    <p:sldId id="265" r:id="rId12"/>
    <p:sldId id="267" r:id="rId13"/>
    <p:sldId id="268" r:id="rId14"/>
    <p:sldId id="269" r:id="rId15"/>
    <p:sldId id="271" r:id="rId16"/>
    <p:sldId id="272" r:id="rId17"/>
    <p:sldId id="273" r:id="rId18"/>
    <p:sldId id="274" r:id="rId19"/>
    <p:sldId id="275" r:id="rId20"/>
    <p:sldId id="276" r:id="rId21"/>
    <p:sldId id="277" r:id="rId22"/>
    <p:sldId id="279" r:id="rId23"/>
    <p:sldId id="280" r:id="rId24"/>
    <p:sldId id="281" r:id="rId25"/>
    <p:sldId id="284" r:id="rId26"/>
    <p:sldId id="282" r:id="rId27"/>
    <p:sldId id="283" r:id="rId2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5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autoAdjust="0"/>
    <p:restoredTop sz="94622" autoAdjust="0"/>
  </p:normalViewPr>
  <p:slideViewPr>
    <p:cSldViewPr showGuides="1">
      <p:cViewPr varScale="1">
        <p:scale>
          <a:sx n="70" d="100"/>
          <a:sy n="70" d="100"/>
        </p:scale>
        <p:origin x="-52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E8D1AEBA-AF44-43C0-AC4D-84C61FABD125}" type="datetimeFigureOut">
              <a:rPr lang="en-US" smtClean="0"/>
              <a:t>8/13/2016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4BCF6258-EE87-4832-9513-5116F4F495DD}" type="slidenum">
              <a:rPr lang="en-US" smtClean="0"/>
              <a:t>‹#›</a:t>
            </a:fld>
            <a:endParaRPr lang="en-US"/>
          </a:p>
        </p:txBody>
      </p:sp>
    </p:spTree>
    <p:extLst>
      <p:ext uri="{BB962C8B-B14F-4D97-AF65-F5344CB8AC3E}">
        <p14:creationId xmlns:p14="http://schemas.microsoft.com/office/powerpoint/2010/main" val="406349911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0950CA-5D35-42D6-968E-B8AA09B29827}" type="datetimeFigureOut">
              <a:rPr lang="en-US" smtClean="0"/>
              <a:t>8/13/2016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329830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0950CA-5D35-42D6-968E-B8AA09B29827}" type="datetimeFigureOut">
              <a:rPr lang="en-US" smtClean="0"/>
              <a:t>8/13/2016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243163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0950CA-5D35-42D6-968E-B8AA09B29827}" type="datetimeFigureOut">
              <a:rPr lang="en-US" smtClean="0"/>
              <a:t>8/13/2016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230787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0950CA-5D35-42D6-968E-B8AA09B29827}" type="datetimeFigureOut">
              <a:rPr lang="en-US" smtClean="0"/>
              <a:t>8/13/2016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2851920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0950CA-5D35-42D6-968E-B8AA09B29827}" type="datetimeFigureOut">
              <a:rPr lang="en-US" smtClean="0"/>
              <a:t>8/13/2016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251178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0950CA-5D35-42D6-968E-B8AA09B29827}" type="datetimeFigureOut">
              <a:rPr lang="en-US" smtClean="0"/>
              <a:t>8/13/2016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113230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0950CA-5D35-42D6-968E-B8AA09B29827}" type="datetimeFigureOut">
              <a:rPr lang="en-US" smtClean="0"/>
              <a:t>8/13/2016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24864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0950CA-5D35-42D6-968E-B8AA09B29827}" type="datetimeFigureOut">
              <a:rPr lang="en-US" smtClean="0"/>
              <a:t>8/13/2016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184808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950CA-5D35-42D6-968E-B8AA09B29827}" type="datetimeFigureOut">
              <a:rPr lang="en-US" smtClean="0"/>
              <a:t>8/13/2016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251650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0950CA-5D35-42D6-968E-B8AA09B29827}" type="datetimeFigureOut">
              <a:rPr lang="en-US" smtClean="0"/>
              <a:t>8/13/2016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165251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0950CA-5D35-42D6-968E-B8AA09B29827}" type="datetimeFigureOut">
              <a:rPr lang="en-US" smtClean="0"/>
              <a:t>8/13/2016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B3178-9C19-4972-AD77-29520D75B256}" type="slidenum">
              <a:rPr lang="en-US" smtClean="0"/>
              <a:t>‹#›</a:t>
            </a:fld>
            <a:endParaRPr lang="en-US"/>
          </a:p>
        </p:txBody>
      </p:sp>
    </p:spTree>
    <p:extLst>
      <p:ext uri="{BB962C8B-B14F-4D97-AF65-F5344CB8AC3E}">
        <p14:creationId xmlns:p14="http://schemas.microsoft.com/office/powerpoint/2010/main" val="202109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950CA-5D35-42D6-968E-B8AA09B29827}" type="datetimeFigureOut">
              <a:rPr lang="en-US" smtClean="0"/>
              <a:t>8/13/2016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B3178-9C19-4972-AD77-29520D75B256}" type="slidenum">
              <a:rPr lang="en-US" smtClean="0"/>
              <a:t>‹#›</a:t>
            </a:fld>
            <a:endParaRPr lang="en-US"/>
          </a:p>
        </p:txBody>
      </p:sp>
    </p:spTree>
    <p:extLst>
      <p:ext uri="{BB962C8B-B14F-4D97-AF65-F5344CB8AC3E}">
        <p14:creationId xmlns:p14="http://schemas.microsoft.com/office/powerpoint/2010/main" val="2643859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25967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panose="02020404030301010803" pitchFamily="18" charset="0"/>
              </a:rPr>
              <a:t>1 Peter 3:18-22</a:t>
            </a:r>
            <a:endParaRPr lang="en-US" b="1" dirty="0">
              <a:latin typeface="Garamond" panose="02020404030301010803" pitchFamily="18" charset="0"/>
            </a:endParaRPr>
          </a:p>
        </p:txBody>
      </p:sp>
      <p:sp>
        <p:nvSpPr>
          <p:cNvPr id="3" name="Content Placeholder 2"/>
          <p:cNvSpPr>
            <a:spLocks noGrp="1"/>
          </p:cNvSpPr>
          <p:nvPr>
            <p:ph idx="1"/>
          </p:nvPr>
        </p:nvSpPr>
        <p:spPr>
          <a:xfrm>
            <a:off x="152400" y="1600200"/>
            <a:ext cx="8763000" cy="4525963"/>
          </a:xfrm>
        </p:spPr>
        <p:txBody>
          <a:bodyPr>
            <a:noAutofit/>
          </a:bodyPr>
          <a:lstStyle/>
          <a:p>
            <a:pPr marL="0" indent="0" algn="ctr">
              <a:buNone/>
            </a:pPr>
            <a:r>
              <a:rPr lang="en-US" sz="2400" b="1" baseline="30000" dirty="0">
                <a:latin typeface="Garamond" panose="02020404030301010803" pitchFamily="18" charset="0"/>
              </a:rPr>
              <a:t>18 </a:t>
            </a:r>
            <a:r>
              <a:rPr lang="en-US" sz="2400" b="1" dirty="0">
                <a:latin typeface="Garamond" panose="02020404030301010803" pitchFamily="18" charset="0"/>
              </a:rPr>
              <a:t>For Christ also suffered once for sins, the righteous for the unrighteous, that he might bring us to God, being put to death in the flesh but made alive in the spirit, </a:t>
            </a:r>
            <a:endParaRPr lang="en-US" sz="2400" b="1" dirty="0" smtClean="0">
              <a:latin typeface="Garamond" panose="02020404030301010803" pitchFamily="18" charset="0"/>
            </a:endParaRPr>
          </a:p>
          <a:p>
            <a:pPr marL="0" indent="0" algn="ctr">
              <a:buNone/>
            </a:pPr>
            <a:r>
              <a:rPr lang="en-US" sz="2400" b="1" baseline="30000" dirty="0" smtClean="0">
                <a:solidFill>
                  <a:srgbClr val="C00000"/>
                </a:solidFill>
                <a:effectLst>
                  <a:outerShdw blurRad="38100" dist="38100" dir="2700000" algn="tl">
                    <a:srgbClr val="000000">
                      <a:alpha val="43137"/>
                    </a:srgbClr>
                  </a:outerShdw>
                </a:effectLst>
                <a:latin typeface="Garamond" panose="02020404030301010803" pitchFamily="18" charset="0"/>
              </a:rPr>
              <a:t>19</a:t>
            </a:r>
            <a:r>
              <a:rPr lang="en-US" sz="2400" b="1" baseline="30000" dirty="0">
                <a:solidFill>
                  <a:srgbClr val="C00000"/>
                </a:solidFill>
                <a:effectLst>
                  <a:outerShdw blurRad="38100" dist="38100" dir="2700000" algn="tl">
                    <a:srgbClr val="000000">
                      <a:alpha val="43137"/>
                    </a:srgbClr>
                  </a:outerShdw>
                </a:effectLst>
                <a:latin typeface="Garamond" panose="02020404030301010803" pitchFamily="18" charset="0"/>
              </a:rPr>
              <a:t> </a:t>
            </a:r>
            <a:r>
              <a:rPr lang="en-US" sz="2400" b="1" dirty="0">
                <a:solidFill>
                  <a:srgbClr val="C00000"/>
                </a:solidFill>
                <a:effectLst>
                  <a:outerShdw blurRad="38100" dist="38100" dir="2700000" algn="tl">
                    <a:srgbClr val="000000">
                      <a:alpha val="43137"/>
                    </a:srgbClr>
                  </a:outerShdw>
                </a:effectLst>
                <a:latin typeface="Garamond" panose="02020404030301010803" pitchFamily="18" charset="0"/>
              </a:rPr>
              <a:t>in which he went and proclaimed to the spirits in prison, </a:t>
            </a:r>
            <a:endParaRPr lang="en-US" sz="2400" b="1" dirty="0" smtClean="0">
              <a:solidFill>
                <a:srgbClr val="C00000"/>
              </a:solidFill>
              <a:effectLst>
                <a:outerShdw blurRad="38100" dist="38100" dir="2700000" algn="tl">
                  <a:srgbClr val="000000">
                    <a:alpha val="43137"/>
                  </a:srgbClr>
                </a:outerShdw>
              </a:effectLst>
              <a:latin typeface="Garamond" panose="02020404030301010803" pitchFamily="18" charset="0"/>
            </a:endParaRPr>
          </a:p>
          <a:p>
            <a:pPr marL="0" indent="0" algn="ctr">
              <a:buNone/>
            </a:pPr>
            <a:r>
              <a:rPr lang="en-US" sz="2400" b="1" baseline="30000" dirty="0" smtClean="0">
                <a:solidFill>
                  <a:srgbClr val="C00000"/>
                </a:solidFill>
                <a:effectLst>
                  <a:outerShdw blurRad="38100" dist="38100" dir="2700000" algn="tl">
                    <a:srgbClr val="000000">
                      <a:alpha val="43137"/>
                    </a:srgbClr>
                  </a:outerShdw>
                </a:effectLst>
                <a:latin typeface="Garamond" panose="02020404030301010803" pitchFamily="18" charset="0"/>
              </a:rPr>
              <a:t>20</a:t>
            </a:r>
            <a:r>
              <a:rPr lang="en-US" sz="2400" b="1" baseline="30000" dirty="0">
                <a:solidFill>
                  <a:srgbClr val="C00000"/>
                </a:solidFill>
                <a:effectLst>
                  <a:outerShdw blurRad="38100" dist="38100" dir="2700000" algn="tl">
                    <a:srgbClr val="000000">
                      <a:alpha val="43137"/>
                    </a:srgbClr>
                  </a:outerShdw>
                </a:effectLst>
                <a:latin typeface="Garamond" panose="02020404030301010803" pitchFamily="18" charset="0"/>
              </a:rPr>
              <a:t> </a:t>
            </a:r>
            <a:r>
              <a:rPr lang="en-US" sz="2400" b="1" dirty="0">
                <a:solidFill>
                  <a:srgbClr val="C00000"/>
                </a:solidFill>
                <a:effectLst>
                  <a:outerShdw blurRad="38100" dist="38100" dir="2700000" algn="tl">
                    <a:srgbClr val="000000">
                      <a:alpha val="43137"/>
                    </a:srgbClr>
                  </a:outerShdw>
                </a:effectLst>
                <a:latin typeface="Garamond" panose="02020404030301010803" pitchFamily="18" charset="0"/>
              </a:rPr>
              <a:t>because they formerly </a:t>
            </a:r>
            <a:r>
              <a:rPr lang="en-US" sz="2400" b="1" u="sng" dirty="0">
                <a:solidFill>
                  <a:srgbClr val="C00000"/>
                </a:solidFill>
                <a:effectLst>
                  <a:outerShdw blurRad="38100" dist="38100" dir="2700000" algn="tl">
                    <a:srgbClr val="000000">
                      <a:alpha val="43137"/>
                    </a:srgbClr>
                  </a:outerShdw>
                </a:effectLst>
                <a:latin typeface="Garamond" panose="02020404030301010803" pitchFamily="18" charset="0"/>
              </a:rPr>
              <a:t>did not obey</a:t>
            </a:r>
            <a:r>
              <a:rPr lang="en-US" sz="2400" b="1" dirty="0">
                <a:solidFill>
                  <a:srgbClr val="C00000"/>
                </a:solidFill>
                <a:effectLst>
                  <a:outerShdw blurRad="38100" dist="38100" dir="2700000" algn="tl">
                    <a:srgbClr val="000000">
                      <a:alpha val="43137"/>
                    </a:srgbClr>
                  </a:outerShdw>
                </a:effectLst>
                <a:latin typeface="Garamond" panose="02020404030301010803" pitchFamily="18" charset="0"/>
              </a:rPr>
              <a:t>, when God's patience waited in the days of Noah, while the ark was being prepared, in which a few, that is, eight persons, were brought safely through water. </a:t>
            </a:r>
            <a:endParaRPr lang="en-US" sz="2400" b="1" dirty="0" smtClean="0">
              <a:solidFill>
                <a:srgbClr val="C00000"/>
              </a:solidFill>
              <a:effectLst>
                <a:outerShdw blurRad="38100" dist="38100" dir="2700000" algn="tl">
                  <a:srgbClr val="000000">
                    <a:alpha val="43137"/>
                  </a:srgbClr>
                </a:outerShdw>
              </a:effectLst>
              <a:latin typeface="Garamond" panose="02020404030301010803" pitchFamily="18" charset="0"/>
            </a:endParaRPr>
          </a:p>
          <a:p>
            <a:pPr marL="0" indent="0" algn="ctr">
              <a:buNone/>
            </a:pPr>
            <a:r>
              <a:rPr lang="en-US" sz="2400" b="1" baseline="30000" dirty="0" smtClean="0">
                <a:latin typeface="Garamond" panose="02020404030301010803" pitchFamily="18" charset="0"/>
              </a:rPr>
              <a:t>21</a:t>
            </a:r>
            <a:r>
              <a:rPr lang="en-US" sz="2400" b="1" baseline="30000" dirty="0">
                <a:latin typeface="Garamond" panose="02020404030301010803" pitchFamily="18" charset="0"/>
              </a:rPr>
              <a:t> </a:t>
            </a:r>
            <a:r>
              <a:rPr lang="en-US" sz="2400" b="1" dirty="0">
                <a:latin typeface="Garamond" panose="02020404030301010803" pitchFamily="18" charset="0"/>
              </a:rPr>
              <a:t>Baptism, which corresponds to this, now saves you, not as a removal of dirt from the body but as an appeal to God for a good conscience, through the resurrection of Jesus Christ,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22</a:t>
            </a:r>
            <a:r>
              <a:rPr lang="en-US" sz="2400" b="1" baseline="30000" dirty="0">
                <a:latin typeface="Garamond" panose="02020404030301010803" pitchFamily="18" charset="0"/>
              </a:rPr>
              <a:t> </a:t>
            </a:r>
            <a:r>
              <a:rPr lang="en-US" sz="2400" b="1" dirty="0">
                <a:latin typeface="Garamond" panose="02020404030301010803" pitchFamily="18" charset="0"/>
              </a:rPr>
              <a:t>who has gone into heaven and is at the right hand of God, with angels, authorities, and powers having been subjected to him.</a:t>
            </a:r>
          </a:p>
        </p:txBody>
      </p:sp>
    </p:spTree>
    <p:extLst>
      <p:ext uri="{BB962C8B-B14F-4D97-AF65-F5344CB8AC3E}">
        <p14:creationId xmlns:p14="http://schemas.microsoft.com/office/powerpoint/2010/main" val="2603455191"/>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1450"/>
            <a:ext cx="8712200"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307472"/>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5105400"/>
            <a:ext cx="7315200" cy="1323439"/>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latin typeface="Garamond" panose="02020404030301010803" pitchFamily="18" charset="0"/>
              </a:rPr>
              <a:t>A worldwide cataclysm – that could have been avoided!</a:t>
            </a:r>
            <a:endParaRPr lang="en-US" sz="4000" b="1" dirty="0">
              <a:solidFill>
                <a:srgbClr val="FFFF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36893205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636"/>
            <a:ext cx="9190181" cy="689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2286000"/>
            <a:ext cx="9077421" cy="1754326"/>
          </a:xfrm>
          <a:prstGeom prst="rect">
            <a:avLst/>
          </a:prstGeom>
          <a:noFill/>
        </p:spPr>
        <p:txBody>
          <a:bodyPr wrap="none" lIns="91440" tIns="45720" rIns="91440" bIns="45720">
            <a:spAutoFit/>
          </a:bodyPr>
          <a:lstStyle/>
          <a:p>
            <a:pPr algn="ctr"/>
            <a:r>
              <a:rPr lang="en-US" sz="5400" b="1" i="1" cap="none" spc="0"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rPr>
              <a:t>“</a:t>
            </a:r>
            <a:r>
              <a:rPr lang="en-US" sz="5400" b="1" i="1" cap="none" spc="0" dirty="0" smtClean="0">
                <a:ln w="10541" cmpd="sng">
                  <a:solidFill>
                    <a:schemeClr val="accent1">
                      <a:shade val="88000"/>
                      <a:satMod val="110000"/>
                    </a:schemeClr>
                  </a:solidFill>
                  <a:prstDash val="solid"/>
                </a:ln>
                <a:solidFill>
                  <a:srgbClr val="FF0000"/>
                </a:solidFill>
                <a:effectLst>
                  <a:outerShdw blurRad="38100" dist="38100" dir="2700000" algn="tl">
                    <a:srgbClr val="000000">
                      <a:alpha val="43137"/>
                    </a:srgbClr>
                  </a:outerShdw>
                </a:effectLst>
                <a:latin typeface="Garamond" panose="02020404030301010803" pitchFamily="18" charset="0"/>
              </a:rPr>
              <a:t>Baptism</a:t>
            </a:r>
            <a:r>
              <a:rPr lang="en-US" sz="5400" b="1" i="1" cap="none" spc="0"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rPr>
              <a:t>, which corresponds </a:t>
            </a:r>
          </a:p>
          <a:p>
            <a:pPr algn="ctr"/>
            <a:r>
              <a:rPr lang="en-US" sz="5400" b="1" i="1" cap="none" spc="0"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rPr>
              <a:t>to this, </a:t>
            </a:r>
            <a:r>
              <a:rPr lang="en-US" sz="5400" b="1" i="1" cap="none" spc="0" dirty="0" smtClean="0">
                <a:ln w="10541" cmpd="sng">
                  <a:solidFill>
                    <a:schemeClr val="accent1">
                      <a:shade val="88000"/>
                      <a:satMod val="110000"/>
                    </a:schemeClr>
                  </a:solidFill>
                  <a:prstDash val="solid"/>
                </a:ln>
                <a:solidFill>
                  <a:srgbClr val="FF0000"/>
                </a:solidFill>
                <a:effectLst>
                  <a:outerShdw blurRad="38100" dist="38100" dir="2700000" algn="tl">
                    <a:srgbClr val="000000">
                      <a:alpha val="43137"/>
                    </a:srgbClr>
                  </a:outerShdw>
                </a:effectLst>
                <a:latin typeface="Garamond" panose="02020404030301010803" pitchFamily="18" charset="0"/>
              </a:rPr>
              <a:t>Now Saves You</a:t>
            </a:r>
            <a:r>
              <a:rPr lang="en-US" sz="5400" b="1" i="1" cap="none" spc="0"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rPr>
              <a:t>!”</a:t>
            </a:r>
            <a:endParaRPr lang="en-US" sz="5400" b="1" i="1" cap="none" spc="0" dirty="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endParaRPr>
          </a:p>
        </p:txBody>
      </p:sp>
      <p:pic>
        <p:nvPicPr>
          <p:cNvPr id="717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t="21565" b="11205"/>
          <a:stretch/>
        </p:blipFill>
        <p:spPr bwMode="auto">
          <a:xfrm>
            <a:off x="119110" y="304800"/>
            <a:ext cx="8839200" cy="186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84281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67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685800"/>
            <a:ext cx="5181600" cy="3508653"/>
          </a:xfrm>
          <a:prstGeom prst="rect">
            <a:avLst/>
          </a:prstGeom>
          <a:noFill/>
        </p:spPr>
        <p:txBody>
          <a:bodyPr wrap="square" rtlCol="0">
            <a:spAutoFit/>
          </a:bodyPr>
          <a:lstStyle/>
          <a:p>
            <a:pPr marL="342900" indent="-342900">
              <a:buAutoNum type="arabicParenR"/>
            </a:pPr>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Hear the Gospel;</a:t>
            </a:r>
          </a:p>
          <a:p>
            <a:pPr marL="342900" indent="-342900">
              <a:buAutoNum type="arabicParenR"/>
            </a:pPr>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Believe in Jesus;</a:t>
            </a:r>
          </a:p>
          <a:p>
            <a:pPr marL="342900" indent="-342900">
              <a:buAutoNum type="arabicParenR"/>
            </a:pPr>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Repent of Sin;</a:t>
            </a:r>
          </a:p>
          <a:p>
            <a:pPr marL="342900" indent="-342900">
              <a:buAutoNum type="arabicParenR"/>
            </a:pPr>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Confess faith in Jesus;</a:t>
            </a:r>
          </a:p>
          <a:p>
            <a:endParaRPr lang="en-US" sz="2400" b="1" dirty="0">
              <a:solidFill>
                <a:schemeClr val="bg1"/>
              </a:solidFill>
              <a:effectLst>
                <a:outerShdw blurRad="38100" dist="38100" dir="2700000" algn="tl">
                  <a:srgbClr val="000000">
                    <a:alpha val="43137"/>
                  </a:srgbClr>
                </a:outerShdw>
              </a:effectLst>
              <a:latin typeface="Garamond" panose="02020404030301010803" pitchFamily="18" charset="0"/>
            </a:endParaRPr>
          </a:p>
          <a:p>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________________________________</a:t>
            </a:r>
          </a:p>
          <a:p>
            <a:endParaRPr lang="en-US" sz="2400" b="1" dirty="0">
              <a:solidFill>
                <a:schemeClr val="bg1"/>
              </a:solidFill>
              <a:effectLst>
                <a:outerShdw blurRad="38100" dist="38100" dir="2700000" algn="tl">
                  <a:srgbClr val="000000">
                    <a:alpha val="43137"/>
                  </a:srgbClr>
                </a:outerShdw>
              </a:effectLst>
              <a:latin typeface="Garamond" panose="02020404030301010803" pitchFamily="18" charset="0"/>
            </a:endParaRPr>
          </a:p>
          <a:p>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5)  </a:t>
            </a:r>
            <a:r>
              <a:rPr lang="en-US" sz="3600" b="1" dirty="0" smtClean="0">
                <a:solidFill>
                  <a:schemeClr val="bg1"/>
                </a:solidFill>
                <a:effectLst>
                  <a:outerShdw blurRad="38100" dist="38100" dir="2700000" algn="tl">
                    <a:srgbClr val="000000">
                      <a:alpha val="43137"/>
                    </a:srgbClr>
                  </a:outerShdw>
                </a:effectLst>
                <a:latin typeface="Garamond" panose="02020404030301010803" pitchFamily="18" charset="0"/>
              </a:rPr>
              <a:t>Baptism</a:t>
            </a:r>
          </a:p>
          <a:p>
            <a:pPr marL="342900" indent="-342900">
              <a:buAutoNum type="arabicParenR"/>
            </a:pPr>
            <a:endParaRPr lang="en-US" dirty="0"/>
          </a:p>
        </p:txBody>
      </p:sp>
    </p:spTree>
    <p:extLst>
      <p:ext uri="{BB962C8B-B14F-4D97-AF65-F5344CB8AC3E}">
        <p14:creationId xmlns:p14="http://schemas.microsoft.com/office/powerpoint/2010/main" val="157764702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20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28600" y="152400"/>
            <a:ext cx="8667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685800"/>
            <a:ext cx="6019800" cy="3508653"/>
          </a:xfrm>
          <a:prstGeom prst="rect">
            <a:avLst/>
          </a:prstGeom>
          <a:noFill/>
        </p:spPr>
        <p:txBody>
          <a:bodyPr wrap="square" rtlCol="0">
            <a:spAutoFit/>
          </a:bodyPr>
          <a:lstStyle/>
          <a:p>
            <a:pPr marL="342900" indent="-342900">
              <a:buAutoNum type="arabicParenR"/>
            </a:pPr>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Hear the Gospel;</a:t>
            </a:r>
          </a:p>
          <a:p>
            <a:pPr marL="342900" indent="-342900">
              <a:buAutoNum type="arabicParenR"/>
            </a:pPr>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Believe in Jesus;</a:t>
            </a:r>
          </a:p>
          <a:p>
            <a:pPr marL="342900" indent="-342900">
              <a:buAutoNum type="arabicParenR"/>
            </a:pPr>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Repent of Sin;</a:t>
            </a:r>
          </a:p>
          <a:p>
            <a:pPr marL="342900" indent="-342900">
              <a:buAutoNum type="arabicParenR"/>
            </a:pPr>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Confess faith in Jesus;</a:t>
            </a:r>
          </a:p>
          <a:p>
            <a:endParaRPr lang="en-US" sz="2400" b="1" dirty="0">
              <a:solidFill>
                <a:schemeClr val="bg1"/>
              </a:solidFill>
              <a:effectLst>
                <a:outerShdw blurRad="38100" dist="38100" dir="2700000" algn="tl">
                  <a:srgbClr val="000000">
                    <a:alpha val="43137"/>
                  </a:srgbClr>
                </a:outerShdw>
              </a:effectLst>
              <a:latin typeface="Garamond" panose="02020404030301010803" pitchFamily="18" charset="0"/>
            </a:endParaRPr>
          </a:p>
          <a:p>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________________________________</a:t>
            </a:r>
          </a:p>
          <a:p>
            <a:endParaRPr lang="en-US" sz="2400" b="1" dirty="0">
              <a:solidFill>
                <a:schemeClr val="bg1"/>
              </a:solidFill>
              <a:effectLst>
                <a:outerShdw blurRad="38100" dist="38100" dir="2700000" algn="tl">
                  <a:srgbClr val="000000">
                    <a:alpha val="43137"/>
                  </a:srgbClr>
                </a:outerShdw>
              </a:effectLst>
              <a:latin typeface="Garamond" panose="02020404030301010803" pitchFamily="18" charset="0"/>
            </a:endParaRPr>
          </a:p>
          <a:p>
            <a:r>
              <a:rPr lang="en-US" sz="2400" b="1" dirty="0" smtClean="0">
                <a:solidFill>
                  <a:schemeClr val="bg1"/>
                </a:solidFill>
                <a:effectLst>
                  <a:outerShdw blurRad="38100" dist="38100" dir="2700000" algn="tl">
                    <a:srgbClr val="000000">
                      <a:alpha val="43137"/>
                    </a:srgbClr>
                  </a:outerShdw>
                </a:effectLst>
                <a:latin typeface="Garamond" panose="02020404030301010803" pitchFamily="18" charset="0"/>
              </a:rPr>
              <a:t>5)  </a:t>
            </a:r>
            <a:r>
              <a:rPr lang="en-US" sz="3600" b="1" dirty="0" smtClean="0">
                <a:solidFill>
                  <a:schemeClr val="bg1"/>
                </a:solidFill>
                <a:effectLst>
                  <a:outerShdw blurRad="38100" dist="38100" dir="2700000" algn="tl">
                    <a:srgbClr val="000000">
                      <a:alpha val="43137"/>
                    </a:srgbClr>
                  </a:outerShdw>
                </a:effectLst>
                <a:latin typeface="Garamond" panose="02020404030301010803" pitchFamily="18" charset="0"/>
              </a:rPr>
              <a:t>“</a:t>
            </a:r>
            <a:r>
              <a:rPr lang="en-US" sz="3600" b="1" dirty="0" smtClean="0">
                <a:solidFill>
                  <a:schemeClr val="bg1"/>
                </a:solidFill>
                <a:effectLst>
                  <a:outerShdw blurRad="38100" dist="38100" dir="2700000" algn="tl">
                    <a:srgbClr val="000000">
                      <a:alpha val="43137"/>
                    </a:srgbClr>
                  </a:outerShdw>
                </a:effectLst>
                <a:latin typeface="Garamond" panose="02020404030301010803" pitchFamily="18" charset="0"/>
              </a:rPr>
              <a:t>B</a:t>
            </a:r>
            <a:r>
              <a:rPr lang="en-US" sz="3600" b="1" dirty="0" smtClean="0">
                <a:solidFill>
                  <a:schemeClr val="bg1"/>
                </a:solidFill>
                <a:effectLst>
                  <a:outerShdw blurRad="38100" dist="38100" dir="2700000" algn="tl">
                    <a:srgbClr val="000000">
                      <a:alpha val="43137"/>
                    </a:srgbClr>
                  </a:outerShdw>
                </a:effectLst>
                <a:latin typeface="Garamond" panose="02020404030301010803" pitchFamily="18" charset="0"/>
              </a:rPr>
              <a:t>aptism Now Saves You!”</a:t>
            </a:r>
            <a:endParaRPr lang="en-US" sz="3600" b="1" dirty="0" smtClean="0">
              <a:solidFill>
                <a:schemeClr val="bg1"/>
              </a:solidFill>
              <a:effectLst>
                <a:outerShdw blurRad="38100" dist="38100" dir="2700000" algn="tl">
                  <a:srgbClr val="000000">
                    <a:alpha val="43137"/>
                  </a:srgbClr>
                </a:outerShdw>
              </a:effectLst>
              <a:latin typeface="Garamond" panose="02020404030301010803" pitchFamily="18" charset="0"/>
            </a:endParaRPr>
          </a:p>
          <a:p>
            <a:endParaRPr lang="en-US" dirty="0"/>
          </a:p>
        </p:txBody>
      </p:sp>
    </p:spTree>
    <p:extLst>
      <p:ext uri="{BB962C8B-B14F-4D97-AF65-F5344CB8AC3E}">
        <p14:creationId xmlns:p14="http://schemas.microsoft.com/office/powerpoint/2010/main" val="2452837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 y="87405"/>
            <a:ext cx="5282127" cy="661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62600" y="685800"/>
            <a:ext cx="3352800" cy="5632311"/>
          </a:xfrm>
          <a:prstGeom prst="rect">
            <a:avLst/>
          </a:prstGeom>
          <a:noFill/>
        </p:spPr>
        <p:txBody>
          <a:bodyPr wrap="square" rtlCol="0">
            <a:spAutoFit/>
          </a:bodyPr>
          <a:lstStyle/>
          <a:p>
            <a:pPr algn="ctr"/>
            <a:r>
              <a:rPr lang="en-US" sz="3600" b="1" dirty="0" smtClean="0">
                <a:solidFill>
                  <a:srgbClr val="C00000"/>
                </a:solidFill>
                <a:effectLst>
                  <a:outerShdw blurRad="38100" dist="38100" dir="2700000" algn="tl">
                    <a:srgbClr val="000000">
                      <a:alpha val="43137"/>
                    </a:srgbClr>
                  </a:outerShdw>
                </a:effectLst>
                <a:latin typeface="Garamond" panose="02020404030301010803" pitchFamily="18" charset="0"/>
              </a:rPr>
              <a:t>Is Baptism magic?</a:t>
            </a:r>
          </a:p>
          <a:p>
            <a:pPr algn="ctr"/>
            <a:endParaRPr lang="en-US" sz="3600" b="1" dirty="0">
              <a:solidFill>
                <a:srgbClr val="C00000"/>
              </a:solidFill>
              <a:effectLst>
                <a:outerShdw blurRad="38100" dist="38100" dir="2700000" algn="tl">
                  <a:srgbClr val="000000">
                    <a:alpha val="43137"/>
                  </a:srgbClr>
                </a:outerShdw>
              </a:effectLst>
              <a:latin typeface="Garamond" panose="02020404030301010803" pitchFamily="18" charset="0"/>
            </a:endParaRPr>
          </a:p>
          <a:p>
            <a:pPr algn="ctr"/>
            <a:r>
              <a:rPr lang="en-US" sz="3600" b="1" dirty="0" smtClean="0">
                <a:solidFill>
                  <a:srgbClr val="C00000"/>
                </a:solidFill>
                <a:effectLst>
                  <a:outerShdw blurRad="38100" dist="38100" dir="2700000" algn="tl">
                    <a:srgbClr val="000000">
                      <a:alpha val="43137"/>
                    </a:srgbClr>
                  </a:outerShdw>
                </a:effectLst>
                <a:latin typeface="Garamond" panose="02020404030301010803" pitchFamily="18" charset="0"/>
              </a:rPr>
              <a:t>Are the waters full of some kind of spiritual potion?</a:t>
            </a:r>
          </a:p>
          <a:p>
            <a:pPr algn="ctr"/>
            <a:endParaRPr lang="en-US" sz="3600" b="1" dirty="0">
              <a:solidFill>
                <a:srgbClr val="C00000"/>
              </a:solidFill>
              <a:effectLst>
                <a:outerShdw blurRad="38100" dist="38100" dir="2700000" algn="tl">
                  <a:srgbClr val="000000">
                    <a:alpha val="43137"/>
                  </a:srgbClr>
                </a:outerShdw>
              </a:effectLst>
              <a:latin typeface="Garamond" panose="02020404030301010803" pitchFamily="18" charset="0"/>
            </a:endParaRPr>
          </a:p>
          <a:p>
            <a:pPr algn="ctr"/>
            <a:r>
              <a:rPr lang="en-US" sz="3600" b="1" dirty="0" smtClean="0">
                <a:solidFill>
                  <a:srgbClr val="C00000"/>
                </a:solidFill>
                <a:effectLst>
                  <a:outerShdw blurRad="38100" dist="38100" dir="2700000" algn="tl">
                    <a:srgbClr val="000000">
                      <a:alpha val="43137"/>
                    </a:srgbClr>
                  </a:outerShdw>
                </a:effectLst>
                <a:latin typeface="Garamond" panose="02020404030301010803" pitchFamily="18" charset="0"/>
              </a:rPr>
              <a:t>CERTAINLY NOT!</a:t>
            </a:r>
            <a:endParaRPr lang="en-US" sz="3600" b="1" dirty="0">
              <a:solidFill>
                <a:srgbClr val="C000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832587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 calcmode="lin" valueType="num">
                                      <p:cBhvr>
                                        <p:cTn id="20"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panose="02020404030301010803" pitchFamily="18" charset="0"/>
              </a:rPr>
              <a:t>1 Peter 3:18-22</a:t>
            </a:r>
            <a:endParaRPr lang="en-US" b="1" dirty="0">
              <a:latin typeface="Garamond" panose="02020404030301010803" pitchFamily="18" charset="0"/>
            </a:endParaRPr>
          </a:p>
        </p:txBody>
      </p:sp>
      <p:sp>
        <p:nvSpPr>
          <p:cNvPr id="3" name="Content Placeholder 2"/>
          <p:cNvSpPr>
            <a:spLocks noGrp="1"/>
          </p:cNvSpPr>
          <p:nvPr>
            <p:ph idx="1"/>
          </p:nvPr>
        </p:nvSpPr>
        <p:spPr>
          <a:xfrm>
            <a:off x="152400" y="1600200"/>
            <a:ext cx="8763000" cy="4525963"/>
          </a:xfrm>
        </p:spPr>
        <p:txBody>
          <a:bodyPr>
            <a:noAutofit/>
          </a:bodyPr>
          <a:lstStyle/>
          <a:p>
            <a:pPr marL="0" indent="0" algn="ctr">
              <a:buNone/>
            </a:pPr>
            <a:r>
              <a:rPr lang="en-US" sz="2400" b="1" baseline="30000" dirty="0">
                <a:latin typeface="Garamond" panose="02020404030301010803" pitchFamily="18" charset="0"/>
              </a:rPr>
              <a:t>18 </a:t>
            </a:r>
            <a:r>
              <a:rPr lang="en-US" sz="2400" b="1" dirty="0">
                <a:latin typeface="Garamond" panose="02020404030301010803" pitchFamily="18" charset="0"/>
              </a:rPr>
              <a:t>For Christ also suffered once for sins, the righteous for the unrighteous, that he might bring us to God, being put to death in the flesh but made alive in the spirit,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19</a:t>
            </a:r>
            <a:r>
              <a:rPr lang="en-US" sz="2400" b="1" baseline="30000" dirty="0">
                <a:latin typeface="Garamond" panose="02020404030301010803" pitchFamily="18" charset="0"/>
              </a:rPr>
              <a:t> </a:t>
            </a:r>
            <a:r>
              <a:rPr lang="en-US" sz="2400" b="1" dirty="0">
                <a:latin typeface="Garamond" panose="02020404030301010803" pitchFamily="18" charset="0"/>
              </a:rPr>
              <a:t>in which he went and proclaimed to the spirits in prison,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20</a:t>
            </a:r>
            <a:r>
              <a:rPr lang="en-US" sz="2400" b="1" baseline="30000" dirty="0">
                <a:latin typeface="Garamond" panose="02020404030301010803" pitchFamily="18" charset="0"/>
              </a:rPr>
              <a:t> </a:t>
            </a:r>
            <a:r>
              <a:rPr lang="en-US" sz="2400" b="1" dirty="0">
                <a:latin typeface="Garamond" panose="02020404030301010803" pitchFamily="18" charset="0"/>
              </a:rPr>
              <a:t>because they formerly did not obey, when God's patience waited in the days of Noah, while the ark was being prepared, in which a few, that is, eight persons, were brought safely through water. </a:t>
            </a:r>
            <a:endParaRPr lang="en-US" sz="2400" b="1" dirty="0" smtClean="0">
              <a:latin typeface="Garamond" panose="02020404030301010803" pitchFamily="18" charset="0"/>
            </a:endParaRPr>
          </a:p>
          <a:p>
            <a:pPr marL="0" indent="0" algn="ctr">
              <a:buNone/>
            </a:pPr>
            <a:r>
              <a:rPr lang="en-US" sz="2400" b="1" i="1" baseline="30000" dirty="0" smtClean="0">
                <a:solidFill>
                  <a:srgbClr val="FF0000"/>
                </a:solidFill>
                <a:effectLst>
                  <a:outerShdw blurRad="38100" dist="38100" dir="2700000" algn="tl">
                    <a:srgbClr val="000000">
                      <a:alpha val="43137"/>
                    </a:srgbClr>
                  </a:outerShdw>
                </a:effectLst>
                <a:latin typeface="Garamond" panose="02020404030301010803" pitchFamily="18" charset="0"/>
              </a:rPr>
              <a:t>21</a:t>
            </a:r>
            <a:r>
              <a:rPr lang="en-US" sz="2400" b="1" i="1" baseline="30000" dirty="0">
                <a:solidFill>
                  <a:srgbClr val="FF0000"/>
                </a:solidFill>
                <a:effectLst>
                  <a:outerShdw blurRad="38100" dist="38100" dir="2700000" algn="tl">
                    <a:srgbClr val="000000">
                      <a:alpha val="43137"/>
                    </a:srgbClr>
                  </a:outerShdw>
                </a:effectLst>
                <a:latin typeface="Garamond" panose="02020404030301010803" pitchFamily="18" charset="0"/>
              </a:rPr>
              <a:t> </a:t>
            </a:r>
            <a:r>
              <a:rPr lang="en-US" sz="2400" b="1" i="1" dirty="0">
                <a:solidFill>
                  <a:srgbClr val="FF0000"/>
                </a:solidFill>
                <a:effectLst>
                  <a:outerShdw blurRad="38100" dist="38100" dir="2700000" algn="tl">
                    <a:srgbClr val="000000">
                      <a:alpha val="43137"/>
                    </a:srgbClr>
                  </a:outerShdw>
                </a:effectLst>
                <a:latin typeface="Garamond" panose="02020404030301010803" pitchFamily="18" charset="0"/>
              </a:rPr>
              <a:t>Baptism, which corresponds to this, now saves you, not as a removal of dirt from the body but as an appeal to God for a good conscience, </a:t>
            </a:r>
            <a:r>
              <a:rPr lang="en-US" sz="2400" b="1" dirty="0">
                <a:latin typeface="Garamond" panose="02020404030301010803" pitchFamily="18" charset="0"/>
              </a:rPr>
              <a:t>through the resurrection of Jesus Christ,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22</a:t>
            </a:r>
            <a:r>
              <a:rPr lang="en-US" sz="2400" b="1" baseline="30000" dirty="0">
                <a:latin typeface="Garamond" panose="02020404030301010803" pitchFamily="18" charset="0"/>
              </a:rPr>
              <a:t> </a:t>
            </a:r>
            <a:r>
              <a:rPr lang="en-US" sz="2400" b="1" dirty="0">
                <a:latin typeface="Garamond" panose="02020404030301010803" pitchFamily="18" charset="0"/>
              </a:rPr>
              <a:t>who has gone into heaven and is at the right hand of God, with angels, authorities, and powers having been subjected to him.</a:t>
            </a:r>
          </a:p>
        </p:txBody>
      </p:sp>
    </p:spTree>
    <p:extLst>
      <p:ext uri="{BB962C8B-B14F-4D97-AF65-F5344CB8AC3E}">
        <p14:creationId xmlns:p14="http://schemas.microsoft.com/office/powerpoint/2010/main" val="292004612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52400" y="193964"/>
            <a:ext cx="8876109" cy="651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772998"/>
      </p:ext>
    </p:extLst>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panose="02020404030301010803" pitchFamily="18" charset="0"/>
              </a:rPr>
              <a:t>1 Peter 3:18-22</a:t>
            </a:r>
            <a:endParaRPr lang="en-US" b="1" dirty="0">
              <a:latin typeface="Garamond" panose="02020404030301010803" pitchFamily="18" charset="0"/>
            </a:endParaRPr>
          </a:p>
        </p:txBody>
      </p:sp>
      <p:sp>
        <p:nvSpPr>
          <p:cNvPr id="3" name="Content Placeholder 2"/>
          <p:cNvSpPr>
            <a:spLocks noGrp="1"/>
          </p:cNvSpPr>
          <p:nvPr>
            <p:ph idx="1"/>
          </p:nvPr>
        </p:nvSpPr>
        <p:spPr>
          <a:xfrm>
            <a:off x="152400" y="1600200"/>
            <a:ext cx="8763000" cy="4525963"/>
          </a:xfrm>
        </p:spPr>
        <p:txBody>
          <a:bodyPr>
            <a:noAutofit/>
          </a:bodyPr>
          <a:lstStyle/>
          <a:p>
            <a:pPr marL="0" indent="0" algn="ctr">
              <a:buNone/>
            </a:pPr>
            <a:r>
              <a:rPr lang="en-US" sz="2400" b="1" baseline="30000" dirty="0">
                <a:latin typeface="Garamond" panose="02020404030301010803" pitchFamily="18" charset="0"/>
              </a:rPr>
              <a:t>18 </a:t>
            </a:r>
            <a:r>
              <a:rPr lang="en-US" sz="2400" b="1" dirty="0">
                <a:latin typeface="Garamond" panose="02020404030301010803" pitchFamily="18" charset="0"/>
              </a:rPr>
              <a:t>For Christ also suffered once for sins, the righteous for the unrighteous, that he might bring us to God, being put to death in the flesh but made alive in the spirit,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19</a:t>
            </a:r>
            <a:r>
              <a:rPr lang="en-US" sz="2400" b="1" baseline="30000" dirty="0">
                <a:latin typeface="Garamond" panose="02020404030301010803" pitchFamily="18" charset="0"/>
              </a:rPr>
              <a:t> </a:t>
            </a:r>
            <a:r>
              <a:rPr lang="en-US" sz="2400" b="1" dirty="0">
                <a:latin typeface="Garamond" panose="02020404030301010803" pitchFamily="18" charset="0"/>
              </a:rPr>
              <a:t>in which he went and proclaimed to the spirits in prison,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20</a:t>
            </a:r>
            <a:r>
              <a:rPr lang="en-US" sz="2400" b="1" baseline="30000" dirty="0">
                <a:latin typeface="Garamond" panose="02020404030301010803" pitchFamily="18" charset="0"/>
              </a:rPr>
              <a:t> </a:t>
            </a:r>
            <a:r>
              <a:rPr lang="en-US" sz="2400" b="1" dirty="0">
                <a:latin typeface="Garamond" panose="02020404030301010803" pitchFamily="18" charset="0"/>
              </a:rPr>
              <a:t>because they formerly did not obey, when God's patience waited in the days of Noah, while the ark was being prepared, in which a few, that is, eight persons, were brought safely through water. </a:t>
            </a:r>
            <a:endParaRPr lang="en-US" sz="2400" b="1" dirty="0" smtClean="0">
              <a:latin typeface="Garamond" panose="02020404030301010803" pitchFamily="18" charset="0"/>
            </a:endParaRPr>
          </a:p>
          <a:p>
            <a:pPr marL="0" indent="0" algn="ctr">
              <a:buNone/>
            </a:pPr>
            <a:r>
              <a:rPr lang="en-US" sz="2400" b="1" i="1" baseline="30000" dirty="0" smtClean="0">
                <a:solidFill>
                  <a:srgbClr val="FF0000"/>
                </a:solidFill>
                <a:effectLst>
                  <a:outerShdw blurRad="38100" dist="38100" dir="2700000" algn="tl">
                    <a:srgbClr val="000000">
                      <a:alpha val="43137"/>
                    </a:srgbClr>
                  </a:outerShdw>
                </a:effectLst>
                <a:latin typeface="Garamond" panose="02020404030301010803" pitchFamily="18" charset="0"/>
              </a:rPr>
              <a:t>21</a:t>
            </a:r>
            <a:r>
              <a:rPr lang="en-US" sz="2400" b="1" i="1" baseline="30000" dirty="0">
                <a:solidFill>
                  <a:srgbClr val="FF0000"/>
                </a:solidFill>
                <a:effectLst>
                  <a:outerShdw blurRad="38100" dist="38100" dir="2700000" algn="tl">
                    <a:srgbClr val="000000">
                      <a:alpha val="43137"/>
                    </a:srgbClr>
                  </a:outerShdw>
                </a:effectLst>
                <a:latin typeface="Garamond" panose="02020404030301010803" pitchFamily="18" charset="0"/>
              </a:rPr>
              <a:t> </a:t>
            </a:r>
            <a:r>
              <a:rPr lang="en-US" sz="2400" b="1" i="1" dirty="0">
                <a:solidFill>
                  <a:srgbClr val="FF0000"/>
                </a:solidFill>
                <a:effectLst>
                  <a:outerShdw blurRad="38100" dist="38100" dir="2700000" algn="tl">
                    <a:srgbClr val="000000">
                      <a:alpha val="43137"/>
                    </a:srgbClr>
                  </a:outerShdw>
                </a:effectLst>
                <a:latin typeface="Garamond" panose="02020404030301010803" pitchFamily="18" charset="0"/>
              </a:rPr>
              <a:t>Baptism, which corresponds to this, now saves you, not as a removal of dirt from the body </a:t>
            </a:r>
            <a:r>
              <a:rPr lang="en-US" sz="2400" b="1" i="1" u="sng" dirty="0">
                <a:solidFill>
                  <a:srgbClr val="FF0000"/>
                </a:solidFill>
                <a:effectLst>
                  <a:outerShdw blurRad="38100" dist="38100" dir="2700000" algn="tl">
                    <a:srgbClr val="000000">
                      <a:alpha val="43137"/>
                    </a:srgbClr>
                  </a:outerShdw>
                </a:effectLst>
                <a:latin typeface="Garamond" panose="02020404030301010803" pitchFamily="18" charset="0"/>
              </a:rPr>
              <a:t>but as an appeal to God </a:t>
            </a:r>
            <a:r>
              <a:rPr lang="en-US" sz="2400" b="1" i="1" dirty="0">
                <a:solidFill>
                  <a:srgbClr val="FF0000"/>
                </a:solidFill>
                <a:effectLst>
                  <a:outerShdw blurRad="38100" dist="38100" dir="2700000" algn="tl">
                    <a:srgbClr val="000000">
                      <a:alpha val="43137"/>
                    </a:srgbClr>
                  </a:outerShdw>
                </a:effectLst>
                <a:latin typeface="Garamond" panose="02020404030301010803" pitchFamily="18" charset="0"/>
              </a:rPr>
              <a:t>for a good conscience, </a:t>
            </a:r>
            <a:r>
              <a:rPr lang="en-US" sz="2400" b="1" i="1" u="sng" dirty="0">
                <a:solidFill>
                  <a:srgbClr val="FF0000"/>
                </a:solidFill>
                <a:effectLst>
                  <a:outerShdw blurRad="38100" dist="38100" dir="2700000" algn="tl">
                    <a:srgbClr val="000000">
                      <a:alpha val="43137"/>
                    </a:srgbClr>
                  </a:outerShdw>
                </a:effectLst>
                <a:latin typeface="Garamond" panose="02020404030301010803" pitchFamily="18" charset="0"/>
              </a:rPr>
              <a:t>through the resurrection of Jesus Christ, </a:t>
            </a:r>
            <a:endParaRPr lang="en-US" sz="2400" b="1" i="1" u="sng" dirty="0" smtClean="0">
              <a:solidFill>
                <a:srgbClr val="FF0000"/>
              </a:solidFill>
              <a:effectLst>
                <a:outerShdw blurRad="38100" dist="38100" dir="2700000" algn="tl">
                  <a:srgbClr val="000000">
                    <a:alpha val="43137"/>
                  </a:srgbClr>
                </a:outerShdw>
              </a:effectLst>
              <a:latin typeface="Garamond" panose="02020404030301010803" pitchFamily="18" charset="0"/>
            </a:endParaRPr>
          </a:p>
          <a:p>
            <a:pPr marL="0" indent="0" algn="ctr">
              <a:buNone/>
            </a:pPr>
            <a:r>
              <a:rPr lang="en-US" sz="2400" b="1" baseline="30000" dirty="0" smtClean="0">
                <a:latin typeface="Garamond" panose="02020404030301010803" pitchFamily="18" charset="0"/>
              </a:rPr>
              <a:t>22</a:t>
            </a:r>
            <a:r>
              <a:rPr lang="en-US" sz="2400" b="1" baseline="30000" dirty="0">
                <a:latin typeface="Garamond" panose="02020404030301010803" pitchFamily="18" charset="0"/>
              </a:rPr>
              <a:t> </a:t>
            </a:r>
            <a:r>
              <a:rPr lang="en-US" sz="2400" b="1" dirty="0">
                <a:latin typeface="Garamond" panose="02020404030301010803" pitchFamily="18" charset="0"/>
              </a:rPr>
              <a:t>who has gone into heaven and is at the right hand of God, with angels, authorities, and powers having been subjected to him.</a:t>
            </a:r>
          </a:p>
        </p:txBody>
      </p:sp>
    </p:spTree>
    <p:extLst>
      <p:ext uri="{BB962C8B-B14F-4D97-AF65-F5344CB8AC3E}">
        <p14:creationId xmlns:p14="http://schemas.microsoft.com/office/powerpoint/2010/main" val="178160428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636"/>
            <a:ext cx="9190181" cy="689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1582" y="3581400"/>
            <a:ext cx="8200835" cy="923330"/>
          </a:xfrm>
          <a:prstGeom prst="rect">
            <a:avLst/>
          </a:prstGeom>
          <a:noFill/>
        </p:spPr>
        <p:txBody>
          <a:bodyPr wrap="none" lIns="91440" tIns="45720" rIns="91440" bIns="45720">
            <a:spAutoFit/>
          </a:bodyPr>
          <a:lstStyle/>
          <a:p>
            <a:pPr algn="ctr"/>
            <a:r>
              <a:rPr lang="en-US" sz="5400" b="1" i="1" cap="none" spc="0"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rPr>
              <a:t>“Baptism Now Saves You!”</a:t>
            </a:r>
            <a:endParaRPr lang="en-US" sz="5400" b="1" i="1" cap="none" spc="0" dirty="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07204125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875233"/>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763001" cy="662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3" y="152400"/>
            <a:ext cx="8776857" cy="662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748223"/>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636"/>
            <a:ext cx="9190181" cy="689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1582" y="3581400"/>
            <a:ext cx="8200835" cy="923330"/>
          </a:xfrm>
          <a:prstGeom prst="rect">
            <a:avLst/>
          </a:prstGeom>
          <a:noFill/>
        </p:spPr>
        <p:txBody>
          <a:bodyPr wrap="none" lIns="91440" tIns="45720" rIns="91440" bIns="45720">
            <a:spAutoFit/>
          </a:bodyPr>
          <a:lstStyle/>
          <a:p>
            <a:pPr algn="ctr"/>
            <a:r>
              <a:rPr lang="en-US" sz="5400" b="1" i="1" cap="none" spc="0"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rPr>
              <a:t>“Baptism Now Saves You!”</a:t>
            </a:r>
            <a:endParaRPr lang="en-US" sz="5400" b="1" i="1" cap="none" spc="0" dirty="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58738745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3964"/>
            <a:ext cx="8839200" cy="651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57600" y="1828800"/>
            <a:ext cx="4572000" cy="2308324"/>
          </a:xfrm>
          <a:prstGeom prst="rect">
            <a:avLst/>
          </a:prstGeom>
          <a:noFill/>
        </p:spPr>
        <p:txBody>
          <a:bodyPr wrap="square" rtlCol="0">
            <a:spAutoFit/>
          </a:bodyPr>
          <a:lstStyle/>
          <a:p>
            <a:pPr algn="ctr"/>
            <a:r>
              <a:rPr lang="en-US" sz="3600" b="1" dirty="0" smtClean="0">
                <a:solidFill>
                  <a:schemeClr val="tx2">
                    <a:lumMod val="75000"/>
                  </a:schemeClr>
                </a:solidFill>
                <a:effectLst>
                  <a:outerShdw blurRad="38100" dist="38100" dir="2700000" algn="tl">
                    <a:srgbClr val="000000">
                      <a:alpha val="43137"/>
                    </a:srgbClr>
                  </a:outerShdw>
                </a:effectLst>
                <a:latin typeface="Garamond" panose="02020404030301010803" pitchFamily="18" charset="0"/>
              </a:rPr>
              <a:t>Do you believe that Jesus is the Christ, the Son of the Living God?</a:t>
            </a:r>
            <a:endParaRPr lang="en-US" sz="3600" b="1" dirty="0">
              <a:solidFill>
                <a:schemeClr val="tx2">
                  <a:lumMod val="75000"/>
                </a:schemeClr>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444634378"/>
      </p:ext>
    </p:extLst>
  </p:cSld>
  <p:clrMapOvr>
    <a:masterClrMapping/>
  </p:clrMapOvr>
  <mc:AlternateContent xmlns:mc="http://schemas.openxmlformats.org/markup-compatibility/2006">
    <mc:Choice xmlns:p14="http://schemas.microsoft.com/office/powerpoint/2010/main" Requires="p14">
      <p:transition spd="slow" p14:dur="2000">
        <p:plus/>
      </p:transition>
    </mc:Choice>
    <mc:Fallback>
      <p:transition spd="slow">
        <p:plu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5808"/>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3058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5767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randombar(horizontal)">
                                      <p:cBhvr>
                                        <p:cTn id="7" dur="3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56384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376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1581" y="533400"/>
            <a:ext cx="8200835" cy="923330"/>
          </a:xfrm>
          <a:prstGeom prst="rect">
            <a:avLst/>
          </a:prstGeom>
          <a:noFill/>
        </p:spPr>
        <p:txBody>
          <a:bodyPr wrap="none" lIns="91440" tIns="45720" rIns="91440" bIns="45720">
            <a:spAutoFit/>
          </a:bodyPr>
          <a:lstStyle/>
          <a:p>
            <a:pPr algn="ctr"/>
            <a:r>
              <a:rPr lang="en-US" sz="5400" b="1" i="1" cap="none" spc="0"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rPr>
              <a:t>“Baptism Now Saves You!”</a:t>
            </a:r>
            <a:endParaRPr lang="en-US" sz="5400" b="1" i="1" cap="none" spc="0" dirty="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797485176"/>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71" y="115853"/>
            <a:ext cx="8776857" cy="662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1602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099"/>
                                        </p:tgtEl>
                                      </p:cBhvr>
                                    </p:animEffect>
                                    <p:set>
                                      <p:cBhvr>
                                        <p:cTn id="7" dur="1" fill="hold">
                                          <p:stCondLst>
                                            <p:cond delay="19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26003" y="4572000"/>
            <a:ext cx="8305864" cy="707886"/>
          </a:xfrm>
          <a:prstGeom prst="rect">
            <a:avLst/>
          </a:prstGeom>
          <a:noFill/>
        </p:spPr>
        <p:txBody>
          <a:bodyPr wrap="none" lIns="91440" tIns="45720" rIns="91440" bIns="45720">
            <a:spAutoFit/>
          </a:bodyPr>
          <a:lstStyle/>
          <a:p>
            <a:pPr algn="ctr"/>
            <a:r>
              <a:rPr lang="en-US" sz="4000" b="1" i="1" cap="none" spc="0" dirty="0" smtClean="0">
                <a:ln w="17780" cmpd="sng">
                  <a:solidFill>
                    <a:srgbClr val="FFFFFF"/>
                  </a:solidFill>
                  <a:prstDash val="solid"/>
                  <a:miter lim="800000"/>
                </a:ln>
                <a:solidFill>
                  <a:schemeClr val="bg1"/>
                </a:solidFill>
                <a:effectLst>
                  <a:outerShdw blurRad="50800" algn="tl" rotWithShape="0">
                    <a:srgbClr val="000000"/>
                  </a:outerShdw>
                </a:effectLst>
                <a:latin typeface="Garamond" panose="02020404030301010803" pitchFamily="18" charset="0"/>
              </a:rPr>
              <a:t>“Jesus </a:t>
            </a:r>
            <a:r>
              <a:rPr lang="en-US" sz="4000" b="1" i="1" cap="none" spc="0" dirty="0" smtClean="0">
                <a:ln w="17780" cmpd="sng">
                  <a:solidFill>
                    <a:srgbClr val="FFFFFF"/>
                  </a:solidFill>
                  <a:prstDash val="solid"/>
                  <a:miter lim="800000"/>
                </a:ln>
                <a:solidFill>
                  <a:schemeClr val="bg1"/>
                </a:solidFill>
                <a:effectLst>
                  <a:outerShdw blurRad="50800" algn="tl" rotWithShape="0">
                    <a:srgbClr val="000000"/>
                  </a:outerShdw>
                </a:effectLst>
                <a:latin typeface="Garamond" panose="02020404030301010803" pitchFamily="18" charset="0"/>
              </a:rPr>
              <a:t>Preaching </a:t>
            </a:r>
            <a:r>
              <a:rPr lang="en-US" sz="4000" b="1" i="1" cap="none" spc="0" dirty="0" smtClean="0">
                <a:ln w="17780" cmpd="sng">
                  <a:solidFill>
                    <a:srgbClr val="FFFFFF"/>
                  </a:solidFill>
                  <a:prstDash val="solid"/>
                  <a:miter lim="800000"/>
                </a:ln>
                <a:solidFill>
                  <a:schemeClr val="bg1"/>
                </a:solidFill>
                <a:effectLst>
                  <a:outerShdw blurRad="50800" algn="tl" rotWithShape="0">
                    <a:srgbClr val="000000"/>
                  </a:outerShdw>
                </a:effectLst>
                <a:latin typeface="Garamond" panose="02020404030301010803" pitchFamily="18" charset="0"/>
              </a:rPr>
              <a:t>to Spirits in Prison”</a:t>
            </a:r>
            <a:endParaRPr lang="en-US" sz="4000" b="1" i="1" cap="none" spc="0" dirty="0">
              <a:ln w="17780" cmpd="sng">
                <a:solidFill>
                  <a:srgbClr val="FFFFFF"/>
                </a:solidFill>
                <a:prstDash val="solid"/>
                <a:miter lim="800000"/>
              </a:ln>
              <a:solidFill>
                <a:schemeClr val="bg1"/>
              </a:solidFill>
              <a:effectLst>
                <a:outerShdw blurRad="50800" algn="tl" rotWithShape="0">
                  <a:srgbClr val="000000"/>
                </a:outerShdw>
              </a:effectLst>
              <a:latin typeface="Garamond" panose="02020404030301010803" pitchFamily="18" charset="0"/>
            </a:endParaRPr>
          </a:p>
        </p:txBody>
      </p:sp>
    </p:spTree>
    <p:extLst>
      <p:ext uri="{BB962C8B-B14F-4D97-AF65-F5344CB8AC3E}">
        <p14:creationId xmlns:p14="http://schemas.microsoft.com/office/powerpoint/2010/main" val="22540079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70444"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533400"/>
            <a:ext cx="7391400" cy="830997"/>
          </a:xfrm>
          <a:prstGeom prst="rect">
            <a:avLst/>
          </a:prstGeom>
          <a:noFill/>
        </p:spPr>
        <p:txBody>
          <a:bodyPr wrap="square" rtlCol="0">
            <a:spAutoFit/>
          </a:bodyPr>
          <a:lstStyle/>
          <a:p>
            <a:r>
              <a:rPr lang="en-US" sz="2000" dirty="0" smtClean="0">
                <a:solidFill>
                  <a:schemeClr val="bg1"/>
                </a:solidFill>
                <a:latin typeface="Book Antiqua" panose="02040602050305030304" pitchFamily="18" charset="0"/>
              </a:rPr>
              <a:t>“</a:t>
            </a:r>
            <a:r>
              <a:rPr lang="en-US" sz="2400" b="1" dirty="0" smtClean="0">
                <a:solidFill>
                  <a:schemeClr val="bg1"/>
                </a:solidFill>
                <a:latin typeface="Book Antiqua" panose="02040602050305030304" pitchFamily="18" charset="0"/>
                <a:cs typeface="Arial" panose="020B0604020202020204" pitchFamily="34" charset="0"/>
              </a:rPr>
              <a:t>Atonement: The Righteous for the Unrighteous”</a:t>
            </a:r>
          </a:p>
          <a:p>
            <a:r>
              <a:rPr lang="en-US" sz="2400" b="1" dirty="0">
                <a:solidFill>
                  <a:schemeClr val="bg1"/>
                </a:solidFill>
                <a:latin typeface="Book Antiqua" panose="02040602050305030304" pitchFamily="18" charset="0"/>
                <a:cs typeface="Arial" panose="020B0604020202020204" pitchFamily="34" charset="0"/>
              </a:rPr>
              <a:t> </a:t>
            </a:r>
            <a:r>
              <a:rPr lang="en-US" sz="2400" b="1" dirty="0" smtClean="0">
                <a:solidFill>
                  <a:schemeClr val="bg1"/>
                </a:solidFill>
                <a:latin typeface="Book Antiqua" panose="02040602050305030304" pitchFamily="18" charset="0"/>
                <a:cs typeface="Arial" panose="020B0604020202020204" pitchFamily="34" charset="0"/>
              </a:rPr>
              <a:t>  - Paul </a:t>
            </a:r>
            <a:r>
              <a:rPr lang="en-US" sz="2400" b="1" dirty="0" err="1" smtClean="0">
                <a:solidFill>
                  <a:schemeClr val="bg1"/>
                </a:solidFill>
                <a:latin typeface="Book Antiqua" panose="02040602050305030304" pitchFamily="18" charset="0"/>
                <a:cs typeface="Arial" panose="020B0604020202020204" pitchFamily="34" charset="0"/>
              </a:rPr>
              <a:t>Merideth</a:t>
            </a:r>
            <a:r>
              <a:rPr lang="en-US" sz="2400" b="1" dirty="0" smtClean="0">
                <a:solidFill>
                  <a:schemeClr val="bg1"/>
                </a:solidFill>
                <a:latin typeface="Book Antiqua" panose="02040602050305030304" pitchFamily="18" charset="0"/>
                <a:cs typeface="Arial" panose="020B0604020202020204" pitchFamily="34" charset="0"/>
              </a:rPr>
              <a:t> – Sunday, August 7, 2016</a:t>
            </a:r>
            <a:endParaRPr lang="en-US" sz="2400" b="1" dirty="0">
              <a:solidFill>
                <a:schemeClr val="bg1"/>
              </a:solidFill>
              <a:latin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249354511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panose="02020404030301010803" pitchFamily="18" charset="0"/>
              </a:rPr>
              <a:t>1 Peter 3:18-22</a:t>
            </a:r>
            <a:endParaRPr lang="en-US" b="1" dirty="0">
              <a:latin typeface="Garamond" panose="02020404030301010803" pitchFamily="18" charset="0"/>
            </a:endParaRPr>
          </a:p>
        </p:txBody>
      </p:sp>
      <p:sp>
        <p:nvSpPr>
          <p:cNvPr id="3" name="Content Placeholder 2"/>
          <p:cNvSpPr>
            <a:spLocks noGrp="1"/>
          </p:cNvSpPr>
          <p:nvPr>
            <p:ph idx="1"/>
          </p:nvPr>
        </p:nvSpPr>
        <p:spPr>
          <a:xfrm>
            <a:off x="152400" y="1600200"/>
            <a:ext cx="8763000" cy="4525963"/>
          </a:xfrm>
        </p:spPr>
        <p:txBody>
          <a:bodyPr>
            <a:noAutofit/>
          </a:bodyPr>
          <a:lstStyle/>
          <a:p>
            <a:pPr marL="0" indent="0" algn="ctr">
              <a:buNone/>
            </a:pPr>
            <a:r>
              <a:rPr lang="en-US" sz="2400" b="1" baseline="30000" dirty="0">
                <a:latin typeface="Garamond" panose="02020404030301010803" pitchFamily="18" charset="0"/>
              </a:rPr>
              <a:t>18 </a:t>
            </a:r>
            <a:r>
              <a:rPr lang="en-US" sz="2400" b="1" dirty="0">
                <a:latin typeface="Garamond" panose="02020404030301010803" pitchFamily="18" charset="0"/>
              </a:rPr>
              <a:t>For Christ also suffered once for sins, the righteous for the unrighteous, that he might bring us to God, being put to death in the flesh but made alive in the spirit,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19</a:t>
            </a:r>
            <a:r>
              <a:rPr lang="en-US" sz="2400" b="1" baseline="30000" dirty="0">
                <a:latin typeface="Garamond" panose="02020404030301010803" pitchFamily="18" charset="0"/>
              </a:rPr>
              <a:t> </a:t>
            </a:r>
            <a:r>
              <a:rPr lang="en-US" sz="2400" b="1" dirty="0">
                <a:latin typeface="Garamond" panose="02020404030301010803" pitchFamily="18" charset="0"/>
              </a:rPr>
              <a:t>in which he went and proclaimed to the spirits in prison,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20</a:t>
            </a:r>
            <a:r>
              <a:rPr lang="en-US" sz="2400" b="1" baseline="30000" dirty="0">
                <a:latin typeface="Garamond" panose="02020404030301010803" pitchFamily="18" charset="0"/>
              </a:rPr>
              <a:t> </a:t>
            </a:r>
            <a:r>
              <a:rPr lang="en-US" sz="2400" b="1" dirty="0">
                <a:latin typeface="Garamond" panose="02020404030301010803" pitchFamily="18" charset="0"/>
              </a:rPr>
              <a:t>because they formerly did not obey, when God's patience waited in the days of Noah, while the ark was being prepared, in which a few, that is, eight persons, were brought safely through water.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21</a:t>
            </a:r>
            <a:r>
              <a:rPr lang="en-US" sz="2400" b="1" baseline="30000" dirty="0">
                <a:latin typeface="Garamond" panose="02020404030301010803" pitchFamily="18" charset="0"/>
              </a:rPr>
              <a:t> </a:t>
            </a:r>
            <a:r>
              <a:rPr lang="en-US" sz="2400" b="1" dirty="0">
                <a:latin typeface="Garamond" panose="02020404030301010803" pitchFamily="18" charset="0"/>
              </a:rPr>
              <a:t>Baptism, which corresponds to this, now saves you, not as a removal of dirt from the body but as an appeal to God for a good conscience, through the resurrection of Jesus Christ,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22</a:t>
            </a:r>
            <a:r>
              <a:rPr lang="en-US" sz="2400" b="1" baseline="30000" dirty="0">
                <a:latin typeface="Garamond" panose="02020404030301010803" pitchFamily="18" charset="0"/>
              </a:rPr>
              <a:t> </a:t>
            </a:r>
            <a:r>
              <a:rPr lang="en-US" sz="2400" b="1" dirty="0">
                <a:latin typeface="Garamond" panose="02020404030301010803" pitchFamily="18" charset="0"/>
              </a:rPr>
              <a:t>who has gone into heaven and is at the right hand of God, with angels, authorities, and powers having been subjected to him.</a:t>
            </a:r>
          </a:p>
        </p:txBody>
      </p:sp>
    </p:spTree>
    <p:extLst>
      <p:ext uri="{BB962C8B-B14F-4D97-AF65-F5344CB8AC3E}">
        <p14:creationId xmlns:p14="http://schemas.microsoft.com/office/powerpoint/2010/main" val="3930843388"/>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3856" y="0"/>
            <a:ext cx="91578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4267200"/>
            <a:ext cx="7696200" cy="2000548"/>
          </a:xfrm>
          <a:prstGeom prst="rect">
            <a:avLst/>
          </a:prstGeom>
          <a:noFill/>
        </p:spPr>
        <p:txBody>
          <a:bodyPr wrap="square" rtlCol="0">
            <a:spAutoFit/>
          </a:bodyPr>
          <a:lstStyle/>
          <a:p>
            <a:pPr algn="ctr"/>
            <a:r>
              <a:rPr lang="en-US" sz="4400" b="1" i="1" dirty="0" smtClean="0">
                <a:solidFill>
                  <a:schemeClr val="bg1"/>
                </a:solidFill>
                <a:effectLst>
                  <a:outerShdw blurRad="38100" dist="38100" dir="2700000" algn="tl">
                    <a:srgbClr val="000000">
                      <a:alpha val="43137"/>
                    </a:srgbClr>
                  </a:outerShdw>
                </a:effectLst>
                <a:latin typeface="Book Antiqua" panose="02040602050305030304" pitchFamily="18" charset="0"/>
              </a:rPr>
              <a:t>LIVING AS THE PEOPLE OF GOD IN THIS WORLD</a:t>
            </a:r>
          </a:p>
          <a:p>
            <a:pPr algn="ctr"/>
            <a:r>
              <a:rPr lang="en-US" sz="3600" b="1" i="1" dirty="0" smtClean="0">
                <a:solidFill>
                  <a:schemeClr val="bg1"/>
                </a:solidFill>
                <a:effectLst>
                  <a:outerShdw blurRad="38100" dist="38100" dir="2700000" algn="tl">
                    <a:srgbClr val="000000">
                      <a:alpha val="43137"/>
                    </a:srgbClr>
                  </a:outerShdw>
                </a:effectLst>
                <a:latin typeface="Book Antiqua" panose="02040602050305030304" pitchFamily="18" charset="0"/>
              </a:rPr>
              <a:t>1 Peter</a:t>
            </a:r>
            <a:endParaRPr lang="en-US" sz="3600" b="1" i="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41384217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panose="02020404030301010803" pitchFamily="18" charset="0"/>
              </a:rPr>
              <a:t>1 Peter 3:18-22</a:t>
            </a:r>
            <a:endParaRPr lang="en-US" b="1" dirty="0">
              <a:latin typeface="Garamond" panose="02020404030301010803" pitchFamily="18" charset="0"/>
            </a:endParaRPr>
          </a:p>
        </p:txBody>
      </p:sp>
      <p:sp>
        <p:nvSpPr>
          <p:cNvPr id="3" name="Content Placeholder 2"/>
          <p:cNvSpPr>
            <a:spLocks noGrp="1"/>
          </p:cNvSpPr>
          <p:nvPr>
            <p:ph idx="1"/>
          </p:nvPr>
        </p:nvSpPr>
        <p:spPr>
          <a:xfrm>
            <a:off x="152400" y="1600200"/>
            <a:ext cx="8763000" cy="4525963"/>
          </a:xfrm>
        </p:spPr>
        <p:txBody>
          <a:bodyPr>
            <a:noAutofit/>
          </a:bodyPr>
          <a:lstStyle/>
          <a:p>
            <a:pPr marL="0" indent="0" algn="ctr">
              <a:buNone/>
            </a:pPr>
            <a:r>
              <a:rPr lang="en-US" sz="2400" b="1" baseline="30000" dirty="0">
                <a:latin typeface="Garamond" panose="02020404030301010803" pitchFamily="18" charset="0"/>
              </a:rPr>
              <a:t>18 </a:t>
            </a:r>
            <a:r>
              <a:rPr lang="en-US" sz="2400" b="1" dirty="0">
                <a:latin typeface="Garamond" panose="02020404030301010803" pitchFamily="18" charset="0"/>
              </a:rPr>
              <a:t>For Christ also suffered once for sins, the righteous for the unrighteous, that he might bring us to God, being put to death in the flesh but made alive in the spirit,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19</a:t>
            </a:r>
            <a:r>
              <a:rPr lang="en-US" sz="2400" b="1" baseline="30000" dirty="0">
                <a:latin typeface="Garamond" panose="02020404030301010803" pitchFamily="18" charset="0"/>
              </a:rPr>
              <a:t> </a:t>
            </a:r>
            <a:r>
              <a:rPr lang="en-US" sz="2400" b="1" dirty="0">
                <a:latin typeface="Garamond" panose="02020404030301010803" pitchFamily="18" charset="0"/>
              </a:rPr>
              <a:t>in which he went and proclaimed to the spirits in prison,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20</a:t>
            </a:r>
            <a:r>
              <a:rPr lang="en-US" sz="2400" b="1" baseline="30000" dirty="0">
                <a:latin typeface="Garamond" panose="02020404030301010803" pitchFamily="18" charset="0"/>
              </a:rPr>
              <a:t> </a:t>
            </a:r>
            <a:r>
              <a:rPr lang="en-US" sz="2400" b="1" dirty="0">
                <a:latin typeface="Garamond" panose="02020404030301010803" pitchFamily="18" charset="0"/>
              </a:rPr>
              <a:t>because they formerly did not obey, when God's patience waited in the days of Noah, while the ark was being prepared, in which a few, that is, eight persons, were brought safely through water.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21</a:t>
            </a:r>
            <a:r>
              <a:rPr lang="en-US" sz="2400" b="1" baseline="30000" dirty="0">
                <a:latin typeface="Garamond" panose="02020404030301010803" pitchFamily="18" charset="0"/>
              </a:rPr>
              <a:t> </a:t>
            </a:r>
            <a:r>
              <a:rPr lang="en-US" sz="2400" b="1" dirty="0">
                <a:latin typeface="Garamond" panose="02020404030301010803" pitchFamily="18" charset="0"/>
              </a:rPr>
              <a:t>Baptism, which corresponds to this, now saves you, not as a removal of dirt from the body but as an appeal to God for a good conscience, through the resurrection of Jesus Christ,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22</a:t>
            </a:r>
            <a:r>
              <a:rPr lang="en-US" sz="2400" b="1" baseline="30000" dirty="0">
                <a:latin typeface="Garamond" panose="02020404030301010803" pitchFamily="18" charset="0"/>
              </a:rPr>
              <a:t> </a:t>
            </a:r>
            <a:r>
              <a:rPr lang="en-US" sz="2400" b="1" dirty="0">
                <a:latin typeface="Garamond" panose="02020404030301010803" pitchFamily="18" charset="0"/>
              </a:rPr>
              <a:t>who has gone into heaven and is at the right hand of God, with angels, authorities, and powers having been subjected to him.</a:t>
            </a:r>
          </a:p>
        </p:txBody>
      </p:sp>
    </p:spTree>
    <p:extLst>
      <p:ext uri="{BB962C8B-B14F-4D97-AF65-F5344CB8AC3E}">
        <p14:creationId xmlns:p14="http://schemas.microsoft.com/office/powerpoint/2010/main" val="350913090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panose="02020404030301010803" pitchFamily="18" charset="0"/>
              </a:rPr>
              <a:t>1 Peter 3:18-22</a:t>
            </a:r>
            <a:endParaRPr lang="en-US" b="1" dirty="0">
              <a:latin typeface="Garamond" panose="02020404030301010803" pitchFamily="18" charset="0"/>
            </a:endParaRPr>
          </a:p>
        </p:txBody>
      </p:sp>
      <p:sp>
        <p:nvSpPr>
          <p:cNvPr id="3" name="Content Placeholder 2"/>
          <p:cNvSpPr>
            <a:spLocks noGrp="1"/>
          </p:cNvSpPr>
          <p:nvPr>
            <p:ph idx="1"/>
          </p:nvPr>
        </p:nvSpPr>
        <p:spPr>
          <a:xfrm>
            <a:off x="152400" y="1600200"/>
            <a:ext cx="8763000" cy="4525963"/>
          </a:xfrm>
        </p:spPr>
        <p:txBody>
          <a:bodyPr>
            <a:noAutofit/>
          </a:bodyPr>
          <a:lstStyle/>
          <a:p>
            <a:pPr marL="0" indent="0" algn="ctr">
              <a:buNone/>
            </a:pPr>
            <a:r>
              <a:rPr lang="en-US" sz="2400" b="1" baseline="30000" dirty="0">
                <a:latin typeface="Garamond" panose="02020404030301010803" pitchFamily="18" charset="0"/>
              </a:rPr>
              <a:t>18 </a:t>
            </a:r>
            <a:r>
              <a:rPr lang="en-US" sz="2400" b="1" dirty="0">
                <a:latin typeface="Garamond" panose="02020404030301010803" pitchFamily="18" charset="0"/>
              </a:rPr>
              <a:t>For Christ also suffered once for sins, the righteous for the unrighteous, that he might bring us to God, being put to death in the flesh but made alive in the spirit, </a:t>
            </a:r>
            <a:endParaRPr lang="en-US" sz="2400" b="1" dirty="0" smtClean="0">
              <a:latin typeface="Garamond" panose="02020404030301010803" pitchFamily="18" charset="0"/>
            </a:endParaRPr>
          </a:p>
          <a:p>
            <a:pPr marL="0" indent="0" algn="ctr">
              <a:buNone/>
            </a:pPr>
            <a:r>
              <a:rPr lang="en-US" sz="2400" b="1" baseline="30000" dirty="0" smtClean="0">
                <a:solidFill>
                  <a:srgbClr val="C00000"/>
                </a:solidFill>
                <a:effectLst>
                  <a:outerShdw blurRad="38100" dist="38100" dir="2700000" algn="tl">
                    <a:srgbClr val="000000">
                      <a:alpha val="43137"/>
                    </a:srgbClr>
                  </a:outerShdw>
                </a:effectLst>
                <a:latin typeface="Garamond" panose="02020404030301010803" pitchFamily="18" charset="0"/>
              </a:rPr>
              <a:t>19</a:t>
            </a:r>
            <a:r>
              <a:rPr lang="en-US" sz="2400" b="1" baseline="30000" dirty="0">
                <a:solidFill>
                  <a:srgbClr val="C00000"/>
                </a:solidFill>
                <a:effectLst>
                  <a:outerShdw blurRad="38100" dist="38100" dir="2700000" algn="tl">
                    <a:srgbClr val="000000">
                      <a:alpha val="43137"/>
                    </a:srgbClr>
                  </a:outerShdw>
                </a:effectLst>
                <a:latin typeface="Garamond" panose="02020404030301010803" pitchFamily="18" charset="0"/>
              </a:rPr>
              <a:t> </a:t>
            </a:r>
            <a:r>
              <a:rPr lang="en-US" sz="2400" b="1" dirty="0">
                <a:solidFill>
                  <a:srgbClr val="C00000"/>
                </a:solidFill>
                <a:effectLst>
                  <a:outerShdw blurRad="38100" dist="38100" dir="2700000" algn="tl">
                    <a:srgbClr val="000000">
                      <a:alpha val="43137"/>
                    </a:srgbClr>
                  </a:outerShdw>
                </a:effectLst>
                <a:latin typeface="Garamond" panose="02020404030301010803" pitchFamily="18" charset="0"/>
              </a:rPr>
              <a:t>in which he went and proclaimed to the spirits in prison, </a:t>
            </a:r>
            <a:endParaRPr lang="en-US" sz="2400" b="1" dirty="0" smtClean="0">
              <a:solidFill>
                <a:srgbClr val="C00000"/>
              </a:solidFill>
              <a:effectLst>
                <a:outerShdw blurRad="38100" dist="38100" dir="2700000" algn="tl">
                  <a:srgbClr val="000000">
                    <a:alpha val="43137"/>
                  </a:srgbClr>
                </a:outerShdw>
              </a:effectLst>
              <a:latin typeface="Garamond" panose="02020404030301010803" pitchFamily="18" charset="0"/>
            </a:endParaRPr>
          </a:p>
          <a:p>
            <a:pPr marL="0" indent="0" algn="ctr">
              <a:buNone/>
            </a:pPr>
            <a:r>
              <a:rPr lang="en-US" sz="2400" b="1" baseline="30000" dirty="0" smtClean="0">
                <a:solidFill>
                  <a:srgbClr val="C00000"/>
                </a:solidFill>
                <a:effectLst>
                  <a:outerShdw blurRad="38100" dist="38100" dir="2700000" algn="tl">
                    <a:srgbClr val="000000">
                      <a:alpha val="43137"/>
                    </a:srgbClr>
                  </a:outerShdw>
                </a:effectLst>
                <a:latin typeface="Garamond" panose="02020404030301010803" pitchFamily="18" charset="0"/>
              </a:rPr>
              <a:t>20</a:t>
            </a:r>
            <a:r>
              <a:rPr lang="en-US" sz="2400" b="1" baseline="30000" dirty="0">
                <a:solidFill>
                  <a:srgbClr val="C00000"/>
                </a:solidFill>
                <a:effectLst>
                  <a:outerShdw blurRad="38100" dist="38100" dir="2700000" algn="tl">
                    <a:srgbClr val="000000">
                      <a:alpha val="43137"/>
                    </a:srgbClr>
                  </a:outerShdw>
                </a:effectLst>
                <a:latin typeface="Garamond" panose="02020404030301010803" pitchFamily="18" charset="0"/>
              </a:rPr>
              <a:t> </a:t>
            </a:r>
            <a:r>
              <a:rPr lang="en-US" sz="2400" b="1" dirty="0">
                <a:solidFill>
                  <a:srgbClr val="C00000"/>
                </a:solidFill>
                <a:effectLst>
                  <a:outerShdw blurRad="38100" dist="38100" dir="2700000" algn="tl">
                    <a:srgbClr val="000000">
                      <a:alpha val="43137"/>
                    </a:srgbClr>
                  </a:outerShdw>
                </a:effectLst>
                <a:latin typeface="Garamond" panose="02020404030301010803" pitchFamily="18" charset="0"/>
              </a:rPr>
              <a:t>because they formerly did not obey, when God's patience waited in the days of Noah, while the ark was being prepared, in which a few, that is, eight persons, were brought safely through water. </a:t>
            </a:r>
            <a:endParaRPr lang="en-US" sz="2400" b="1" dirty="0" smtClean="0">
              <a:solidFill>
                <a:srgbClr val="C00000"/>
              </a:solidFill>
              <a:effectLst>
                <a:outerShdw blurRad="38100" dist="38100" dir="2700000" algn="tl">
                  <a:srgbClr val="000000">
                    <a:alpha val="43137"/>
                  </a:srgbClr>
                </a:outerShdw>
              </a:effectLst>
              <a:latin typeface="Garamond" panose="02020404030301010803" pitchFamily="18" charset="0"/>
            </a:endParaRPr>
          </a:p>
          <a:p>
            <a:pPr marL="0" indent="0" algn="ctr">
              <a:buNone/>
            </a:pPr>
            <a:r>
              <a:rPr lang="en-US" sz="2400" b="1" baseline="30000" dirty="0" smtClean="0">
                <a:latin typeface="Garamond" panose="02020404030301010803" pitchFamily="18" charset="0"/>
              </a:rPr>
              <a:t>21</a:t>
            </a:r>
            <a:r>
              <a:rPr lang="en-US" sz="2400" b="1" baseline="30000" dirty="0">
                <a:latin typeface="Garamond" panose="02020404030301010803" pitchFamily="18" charset="0"/>
              </a:rPr>
              <a:t> </a:t>
            </a:r>
            <a:r>
              <a:rPr lang="en-US" sz="2400" b="1" dirty="0">
                <a:latin typeface="Garamond" panose="02020404030301010803" pitchFamily="18" charset="0"/>
              </a:rPr>
              <a:t>Baptism, which corresponds to this, now saves you, not as a removal of dirt from the body but as an appeal to God for a good conscience, through the resurrection of Jesus Christ, </a:t>
            </a:r>
            <a:endParaRPr lang="en-US" sz="2400" b="1" dirty="0" smtClean="0">
              <a:latin typeface="Garamond" panose="02020404030301010803" pitchFamily="18" charset="0"/>
            </a:endParaRPr>
          </a:p>
          <a:p>
            <a:pPr marL="0" indent="0" algn="ctr">
              <a:buNone/>
            </a:pPr>
            <a:r>
              <a:rPr lang="en-US" sz="2400" b="1" baseline="30000" dirty="0" smtClean="0">
                <a:latin typeface="Garamond" panose="02020404030301010803" pitchFamily="18" charset="0"/>
              </a:rPr>
              <a:t>22</a:t>
            </a:r>
            <a:r>
              <a:rPr lang="en-US" sz="2400" b="1" baseline="30000" dirty="0">
                <a:latin typeface="Garamond" panose="02020404030301010803" pitchFamily="18" charset="0"/>
              </a:rPr>
              <a:t> </a:t>
            </a:r>
            <a:r>
              <a:rPr lang="en-US" sz="2400" b="1" dirty="0">
                <a:latin typeface="Garamond" panose="02020404030301010803" pitchFamily="18" charset="0"/>
              </a:rPr>
              <a:t>who has gone into heaven and is at the right hand of God, with angels, authorities, and powers having been subjected to him.</a:t>
            </a:r>
          </a:p>
        </p:txBody>
      </p:sp>
    </p:spTree>
    <p:extLst>
      <p:ext uri="{BB962C8B-B14F-4D97-AF65-F5344CB8AC3E}">
        <p14:creationId xmlns:p14="http://schemas.microsoft.com/office/powerpoint/2010/main" val="289807443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52400"/>
            <a:ext cx="8754533"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685800"/>
            <a:ext cx="7620000" cy="1200329"/>
          </a:xfrm>
          <a:prstGeom prst="rect">
            <a:avLst/>
          </a:prstGeom>
          <a:noFill/>
        </p:spPr>
        <p:txBody>
          <a:bodyPr wrap="square" rtlCol="0">
            <a:spAutoFit/>
          </a:bodyPr>
          <a:lstStyle/>
          <a:p>
            <a:pPr algn="ctr"/>
            <a:r>
              <a:rPr lang="en-US" sz="3600" b="1" i="1" dirty="0" smtClean="0">
                <a:solidFill>
                  <a:schemeClr val="bg1"/>
                </a:solidFill>
                <a:effectLst>
                  <a:outerShdw blurRad="38100" dist="38100" dir="2700000" algn="tl">
                    <a:srgbClr val="000000">
                      <a:alpha val="43137"/>
                    </a:srgbClr>
                  </a:outerShdw>
                </a:effectLst>
                <a:latin typeface="Garamond" panose="02020404030301010803" pitchFamily="18" charset="0"/>
              </a:rPr>
              <a:t>“Jesus preached through Noah to the people of Noah’s day.”</a:t>
            </a:r>
            <a:endParaRPr lang="en-US" sz="3600"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57225544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196</Words>
  <Application>Microsoft Office PowerPoint</Application>
  <PresentationFormat>On-screen Show (4:3)</PresentationFormat>
  <Paragraphs>70</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1 Peter 3:18-22</vt:lpstr>
      <vt:lpstr>PowerPoint Presentation</vt:lpstr>
      <vt:lpstr>1 Peter 3:18-22</vt:lpstr>
      <vt:lpstr>1 Peter 3:18-22</vt:lpstr>
      <vt:lpstr>PowerPoint Presentation</vt:lpstr>
      <vt:lpstr>1 Peter 3:18-22</vt:lpstr>
      <vt:lpstr>PowerPoint Presentation</vt:lpstr>
      <vt:lpstr>PowerPoint Presentation</vt:lpstr>
      <vt:lpstr>PowerPoint Presentation</vt:lpstr>
      <vt:lpstr>PowerPoint Presentation</vt:lpstr>
      <vt:lpstr>PowerPoint Presentation</vt:lpstr>
      <vt:lpstr>PowerPoint Presentation</vt:lpstr>
      <vt:lpstr>1 Peter 3:18-22</vt:lpstr>
      <vt:lpstr>PowerPoint Presentation</vt:lpstr>
      <vt:lpstr>1 Peter 3:18-22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26</cp:revision>
  <cp:lastPrinted>2016-08-14T00:15:00Z</cp:lastPrinted>
  <dcterms:created xsi:type="dcterms:W3CDTF">2016-08-13T01:25:41Z</dcterms:created>
  <dcterms:modified xsi:type="dcterms:W3CDTF">2016-08-14T01:32:18Z</dcterms:modified>
</cp:coreProperties>
</file>