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6"/>
  </p:handout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941" autoAdjust="0"/>
  </p:normalViewPr>
  <p:slideViewPr>
    <p:cSldViewPr showGuides="1">
      <p:cViewPr varScale="1">
        <p:scale>
          <a:sx n="69" d="100"/>
          <a:sy n="69" d="100"/>
        </p:scale>
        <p:origin x="-55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4D5A4F5C-FB74-4229-B22A-3F55D1DCC18D}" type="datetimeFigureOut">
              <a:rPr lang="en-US" smtClean="0"/>
              <a:t>8/20/2016</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A8C04C6D-E957-496A-B78D-582A7471CC1D}" type="slidenum">
              <a:rPr lang="en-US" smtClean="0"/>
              <a:t>‹#›</a:t>
            </a:fld>
            <a:endParaRPr lang="en-US"/>
          </a:p>
        </p:txBody>
      </p:sp>
    </p:spTree>
    <p:extLst>
      <p:ext uri="{BB962C8B-B14F-4D97-AF65-F5344CB8AC3E}">
        <p14:creationId xmlns:p14="http://schemas.microsoft.com/office/powerpoint/2010/main" val="69969594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AFE7A6-D66D-41B3-8AB1-09873D59B2D9}" type="datetimeFigureOut">
              <a:rPr lang="en-US" smtClean="0"/>
              <a:t>8/20/2016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6F049-78AC-4209-8F24-7287C1B20E6F}" type="slidenum">
              <a:rPr lang="en-US" smtClean="0"/>
              <a:t>‹#›</a:t>
            </a:fld>
            <a:endParaRPr lang="en-US"/>
          </a:p>
        </p:txBody>
      </p:sp>
    </p:spTree>
    <p:extLst>
      <p:ext uri="{BB962C8B-B14F-4D97-AF65-F5344CB8AC3E}">
        <p14:creationId xmlns:p14="http://schemas.microsoft.com/office/powerpoint/2010/main" val="688227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AFE7A6-D66D-41B3-8AB1-09873D59B2D9}" type="datetimeFigureOut">
              <a:rPr lang="en-US" smtClean="0"/>
              <a:t>8/20/2016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6F049-78AC-4209-8F24-7287C1B20E6F}" type="slidenum">
              <a:rPr lang="en-US" smtClean="0"/>
              <a:t>‹#›</a:t>
            </a:fld>
            <a:endParaRPr lang="en-US"/>
          </a:p>
        </p:txBody>
      </p:sp>
    </p:spTree>
    <p:extLst>
      <p:ext uri="{BB962C8B-B14F-4D97-AF65-F5344CB8AC3E}">
        <p14:creationId xmlns:p14="http://schemas.microsoft.com/office/powerpoint/2010/main" val="281222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AFE7A6-D66D-41B3-8AB1-09873D59B2D9}" type="datetimeFigureOut">
              <a:rPr lang="en-US" smtClean="0"/>
              <a:t>8/20/2016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6F049-78AC-4209-8F24-7287C1B20E6F}" type="slidenum">
              <a:rPr lang="en-US" smtClean="0"/>
              <a:t>‹#›</a:t>
            </a:fld>
            <a:endParaRPr lang="en-US"/>
          </a:p>
        </p:txBody>
      </p:sp>
    </p:spTree>
    <p:extLst>
      <p:ext uri="{BB962C8B-B14F-4D97-AF65-F5344CB8AC3E}">
        <p14:creationId xmlns:p14="http://schemas.microsoft.com/office/powerpoint/2010/main" val="2962342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AFE7A6-D66D-41B3-8AB1-09873D59B2D9}" type="datetimeFigureOut">
              <a:rPr lang="en-US" smtClean="0"/>
              <a:t>8/20/2016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6F049-78AC-4209-8F24-7287C1B20E6F}" type="slidenum">
              <a:rPr lang="en-US" smtClean="0"/>
              <a:t>‹#›</a:t>
            </a:fld>
            <a:endParaRPr lang="en-US"/>
          </a:p>
        </p:txBody>
      </p:sp>
    </p:spTree>
    <p:extLst>
      <p:ext uri="{BB962C8B-B14F-4D97-AF65-F5344CB8AC3E}">
        <p14:creationId xmlns:p14="http://schemas.microsoft.com/office/powerpoint/2010/main" val="169910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AFE7A6-D66D-41B3-8AB1-09873D59B2D9}" type="datetimeFigureOut">
              <a:rPr lang="en-US" smtClean="0"/>
              <a:t>8/20/2016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6F049-78AC-4209-8F24-7287C1B20E6F}" type="slidenum">
              <a:rPr lang="en-US" smtClean="0"/>
              <a:t>‹#›</a:t>
            </a:fld>
            <a:endParaRPr lang="en-US"/>
          </a:p>
        </p:txBody>
      </p:sp>
    </p:spTree>
    <p:extLst>
      <p:ext uri="{BB962C8B-B14F-4D97-AF65-F5344CB8AC3E}">
        <p14:creationId xmlns:p14="http://schemas.microsoft.com/office/powerpoint/2010/main" val="406001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AFE7A6-D66D-41B3-8AB1-09873D59B2D9}" type="datetimeFigureOut">
              <a:rPr lang="en-US" smtClean="0"/>
              <a:t>8/20/2016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6F049-78AC-4209-8F24-7287C1B20E6F}" type="slidenum">
              <a:rPr lang="en-US" smtClean="0"/>
              <a:t>‹#›</a:t>
            </a:fld>
            <a:endParaRPr lang="en-US"/>
          </a:p>
        </p:txBody>
      </p:sp>
    </p:spTree>
    <p:extLst>
      <p:ext uri="{BB962C8B-B14F-4D97-AF65-F5344CB8AC3E}">
        <p14:creationId xmlns:p14="http://schemas.microsoft.com/office/powerpoint/2010/main" val="4289399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AFE7A6-D66D-41B3-8AB1-09873D59B2D9}" type="datetimeFigureOut">
              <a:rPr lang="en-US" smtClean="0"/>
              <a:t>8/20/2016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F6F049-78AC-4209-8F24-7287C1B20E6F}" type="slidenum">
              <a:rPr lang="en-US" smtClean="0"/>
              <a:t>‹#›</a:t>
            </a:fld>
            <a:endParaRPr lang="en-US"/>
          </a:p>
        </p:txBody>
      </p:sp>
    </p:spTree>
    <p:extLst>
      <p:ext uri="{BB962C8B-B14F-4D97-AF65-F5344CB8AC3E}">
        <p14:creationId xmlns:p14="http://schemas.microsoft.com/office/powerpoint/2010/main" val="2423172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AFE7A6-D66D-41B3-8AB1-09873D59B2D9}" type="datetimeFigureOut">
              <a:rPr lang="en-US" smtClean="0"/>
              <a:t>8/20/2016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F6F049-78AC-4209-8F24-7287C1B20E6F}" type="slidenum">
              <a:rPr lang="en-US" smtClean="0"/>
              <a:t>‹#›</a:t>
            </a:fld>
            <a:endParaRPr lang="en-US"/>
          </a:p>
        </p:txBody>
      </p:sp>
    </p:spTree>
    <p:extLst>
      <p:ext uri="{BB962C8B-B14F-4D97-AF65-F5344CB8AC3E}">
        <p14:creationId xmlns:p14="http://schemas.microsoft.com/office/powerpoint/2010/main" val="3404932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AFE7A6-D66D-41B3-8AB1-09873D59B2D9}" type="datetimeFigureOut">
              <a:rPr lang="en-US" smtClean="0"/>
              <a:t>8/20/2016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F6F049-78AC-4209-8F24-7287C1B20E6F}" type="slidenum">
              <a:rPr lang="en-US" smtClean="0"/>
              <a:t>‹#›</a:t>
            </a:fld>
            <a:endParaRPr lang="en-US"/>
          </a:p>
        </p:txBody>
      </p:sp>
    </p:spTree>
    <p:extLst>
      <p:ext uri="{BB962C8B-B14F-4D97-AF65-F5344CB8AC3E}">
        <p14:creationId xmlns:p14="http://schemas.microsoft.com/office/powerpoint/2010/main" val="757564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AFE7A6-D66D-41B3-8AB1-09873D59B2D9}" type="datetimeFigureOut">
              <a:rPr lang="en-US" smtClean="0"/>
              <a:t>8/20/2016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6F049-78AC-4209-8F24-7287C1B20E6F}" type="slidenum">
              <a:rPr lang="en-US" smtClean="0"/>
              <a:t>‹#›</a:t>
            </a:fld>
            <a:endParaRPr lang="en-US"/>
          </a:p>
        </p:txBody>
      </p:sp>
    </p:spTree>
    <p:extLst>
      <p:ext uri="{BB962C8B-B14F-4D97-AF65-F5344CB8AC3E}">
        <p14:creationId xmlns:p14="http://schemas.microsoft.com/office/powerpoint/2010/main" val="1879927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AFE7A6-D66D-41B3-8AB1-09873D59B2D9}" type="datetimeFigureOut">
              <a:rPr lang="en-US" smtClean="0"/>
              <a:t>8/20/2016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6F049-78AC-4209-8F24-7287C1B20E6F}" type="slidenum">
              <a:rPr lang="en-US" smtClean="0"/>
              <a:t>‹#›</a:t>
            </a:fld>
            <a:endParaRPr lang="en-US"/>
          </a:p>
        </p:txBody>
      </p:sp>
    </p:spTree>
    <p:extLst>
      <p:ext uri="{BB962C8B-B14F-4D97-AF65-F5344CB8AC3E}">
        <p14:creationId xmlns:p14="http://schemas.microsoft.com/office/powerpoint/2010/main" val="3011169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FE7A6-D66D-41B3-8AB1-09873D59B2D9}" type="datetimeFigureOut">
              <a:rPr lang="en-US" smtClean="0"/>
              <a:t>8/20/2016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F6F049-78AC-4209-8F24-7287C1B20E6F}" type="slidenum">
              <a:rPr lang="en-US" smtClean="0"/>
              <a:t>‹#›</a:t>
            </a:fld>
            <a:endParaRPr lang="en-US"/>
          </a:p>
        </p:txBody>
      </p:sp>
    </p:spTree>
    <p:extLst>
      <p:ext uri="{BB962C8B-B14F-4D97-AF65-F5344CB8AC3E}">
        <p14:creationId xmlns:p14="http://schemas.microsoft.com/office/powerpoint/2010/main" val="59569114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b="1" dirty="0" smtClean="0">
                <a:solidFill>
                  <a:srgbClr val="FFFF00"/>
                </a:solidFill>
                <a:effectLst>
                  <a:outerShdw blurRad="38100" dist="38100" dir="2700000" algn="tl">
                    <a:srgbClr val="000000">
                      <a:alpha val="43137"/>
                    </a:srgbClr>
                  </a:outerShdw>
                </a:effectLst>
                <a:latin typeface="Century" panose="02040604050505020304" pitchFamily="18" charset="0"/>
              </a:rPr>
              <a:t>“What the Gentiles Do”</a:t>
            </a:r>
            <a:endParaRPr lang="en-US" sz="5400" b="1" dirty="0">
              <a:solidFill>
                <a:srgbClr val="FFFF00"/>
              </a:solidFill>
              <a:effectLst>
                <a:outerShdw blurRad="38100" dist="38100" dir="2700000" algn="tl">
                  <a:srgbClr val="000000">
                    <a:alpha val="43137"/>
                  </a:srgbClr>
                </a:outerShdw>
              </a:effectLst>
              <a:latin typeface="Century" panose="02040604050505020304" pitchFamily="18" charset="0"/>
            </a:endParaRPr>
          </a:p>
        </p:txBody>
      </p:sp>
      <p:sp>
        <p:nvSpPr>
          <p:cNvPr id="3" name="Subtitle 2"/>
          <p:cNvSpPr>
            <a:spLocks noGrp="1"/>
          </p:cNvSpPr>
          <p:nvPr>
            <p:ph type="subTitle" idx="1"/>
          </p:nvPr>
        </p:nvSpPr>
        <p:spPr/>
        <p:txBody>
          <a:bodyPr/>
          <a:lstStyle/>
          <a:p>
            <a:r>
              <a:rPr lang="en-US" sz="2000" dirty="0" smtClean="0">
                <a:effectLst>
                  <a:outerShdw blurRad="38100" dist="38100" dir="2700000" algn="tl">
                    <a:srgbClr val="000000">
                      <a:alpha val="43137"/>
                    </a:srgbClr>
                  </a:outerShdw>
                </a:effectLst>
                <a:latin typeface="Century" panose="02040604050505020304" pitchFamily="18" charset="0"/>
              </a:rPr>
              <a:t>(1 Peter 4:1-6)</a:t>
            </a:r>
          </a:p>
          <a:p>
            <a:r>
              <a:rPr lang="en-US" dirty="0" smtClean="0">
                <a:effectLst>
                  <a:outerShdw blurRad="38100" dist="38100" dir="2700000" algn="tl">
                    <a:srgbClr val="000000">
                      <a:alpha val="43137"/>
                    </a:srgbClr>
                  </a:outerShdw>
                </a:effectLst>
                <a:latin typeface="Century" panose="02040604050505020304" pitchFamily="18" charset="0"/>
              </a:rPr>
              <a:t>Mark E. Mason</a:t>
            </a:r>
          </a:p>
          <a:p>
            <a:r>
              <a:rPr lang="en-US" dirty="0" smtClean="0">
                <a:effectLst>
                  <a:outerShdw blurRad="38100" dist="38100" dir="2700000" algn="tl">
                    <a:srgbClr val="000000">
                      <a:alpha val="43137"/>
                    </a:srgbClr>
                  </a:outerShdw>
                </a:effectLst>
                <a:latin typeface="Century" panose="02040604050505020304" pitchFamily="18" charset="0"/>
              </a:rPr>
              <a:t>August 21, 2016</a:t>
            </a:r>
            <a:endParaRPr lang="en-US" dirty="0">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376277200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28600"/>
            <a:ext cx="8669867"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599" y="5334000"/>
            <a:ext cx="8669867" cy="1200329"/>
          </a:xfrm>
          <a:prstGeom prst="rect">
            <a:avLst/>
          </a:prstGeom>
          <a:noFill/>
        </p:spPr>
        <p:txBody>
          <a:bodyPr wrap="square" rtlCol="0">
            <a:spAutoFit/>
          </a:bodyPr>
          <a:lstStyle/>
          <a:p>
            <a:pPr algn="ctr"/>
            <a:r>
              <a:rPr lang="en-US" sz="2400" b="1" dirty="0" smtClean="0">
                <a:solidFill>
                  <a:schemeClr val="accent3">
                    <a:lumMod val="40000"/>
                    <a:lumOff val="60000"/>
                  </a:schemeClr>
                </a:solidFill>
                <a:effectLst>
                  <a:outerShdw blurRad="38100" dist="38100" dir="2700000" algn="tl">
                    <a:srgbClr val="000000">
                      <a:alpha val="43137"/>
                    </a:srgbClr>
                  </a:outerShdw>
                </a:effectLst>
                <a:latin typeface="Century" panose="02040604050505020304" pitchFamily="18" charset="0"/>
              </a:rPr>
              <a:t>If a person is willing, like Jesus was, to suffer for his/her faith – if they are willing to go that far for what they believe – they really take it seriously, do they not?</a:t>
            </a:r>
            <a:endParaRPr lang="en-US" sz="2400" b="1" dirty="0">
              <a:solidFill>
                <a:schemeClr val="accent3">
                  <a:lumMod val="40000"/>
                  <a:lumOff val="60000"/>
                </a:schemeClr>
              </a:solidFill>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385499263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219075"/>
            <a:ext cx="8559800" cy="641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050829"/>
      </p:ext>
    </p:extLst>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641302"/>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Century" panose="02040604050505020304" pitchFamily="18" charset="0"/>
              </a:rPr>
              <a:t>1 Peter 4:3-4</a:t>
            </a:r>
            <a:endParaRPr lang="en-US" b="1" dirty="0">
              <a:effectLst>
                <a:outerShdw blurRad="38100" dist="38100" dir="2700000" algn="tl">
                  <a:srgbClr val="000000">
                    <a:alpha val="43137"/>
                  </a:srgbClr>
                </a:outerShdw>
              </a:effectLst>
              <a:latin typeface="Century" panose="02040604050505020304" pitchFamily="18" charset="0"/>
            </a:endParaRPr>
          </a:p>
        </p:txBody>
      </p:sp>
      <p:sp>
        <p:nvSpPr>
          <p:cNvPr id="3" name="Content Placeholder 2"/>
          <p:cNvSpPr>
            <a:spLocks noGrp="1"/>
          </p:cNvSpPr>
          <p:nvPr>
            <p:ph idx="1"/>
          </p:nvPr>
        </p:nvSpPr>
        <p:spPr/>
        <p:txBody>
          <a:bodyPr>
            <a:noAutofit/>
          </a:bodyPr>
          <a:lstStyle/>
          <a:p>
            <a:pPr marL="0" indent="0" algn="ctr">
              <a:buNone/>
            </a:pPr>
            <a:r>
              <a:rPr lang="en-US" b="1" i="1" baseline="30000" dirty="0" smtClean="0">
                <a:solidFill>
                  <a:srgbClr val="FFFF00"/>
                </a:solidFill>
                <a:effectLst>
                  <a:outerShdw blurRad="38100" dist="38100" dir="2700000" algn="tl">
                    <a:srgbClr val="000000">
                      <a:alpha val="43137"/>
                    </a:srgbClr>
                  </a:outerShdw>
                </a:effectLst>
                <a:latin typeface="Century" panose="02040604050505020304" pitchFamily="18" charset="0"/>
              </a:rPr>
              <a:t>3</a:t>
            </a:r>
            <a:r>
              <a:rPr lang="en-US" sz="3600" b="1" i="1" baseline="30000" dirty="0">
                <a:solidFill>
                  <a:srgbClr val="FFFF00"/>
                </a:solidFill>
                <a:effectLst>
                  <a:outerShdw blurRad="38100" dist="38100" dir="2700000" algn="tl">
                    <a:srgbClr val="000000">
                      <a:alpha val="43137"/>
                    </a:srgbClr>
                  </a:outerShdw>
                </a:effectLst>
                <a:latin typeface="Century" panose="02040604050505020304" pitchFamily="18" charset="0"/>
              </a:rPr>
              <a:t> </a:t>
            </a:r>
            <a:r>
              <a:rPr lang="en-US" sz="3600" b="1" i="1" dirty="0">
                <a:solidFill>
                  <a:srgbClr val="FFFF00"/>
                </a:solidFill>
                <a:effectLst>
                  <a:outerShdw blurRad="38100" dist="38100" dir="2700000" algn="tl">
                    <a:srgbClr val="000000">
                      <a:alpha val="43137"/>
                    </a:srgbClr>
                  </a:outerShdw>
                </a:effectLst>
                <a:latin typeface="Century" panose="02040604050505020304" pitchFamily="18" charset="0"/>
              </a:rPr>
              <a:t>For the time that is </a:t>
            </a:r>
            <a:r>
              <a:rPr lang="en-US" sz="3600" b="1" i="1" dirty="0" smtClean="0">
                <a:solidFill>
                  <a:srgbClr val="FFFF00"/>
                </a:solidFill>
                <a:effectLst>
                  <a:outerShdw blurRad="38100" dist="38100" dir="2700000" algn="tl">
                    <a:srgbClr val="000000">
                      <a:alpha val="43137"/>
                    </a:srgbClr>
                  </a:outerShdw>
                </a:effectLst>
                <a:latin typeface="Century" panose="02040604050505020304" pitchFamily="18" charset="0"/>
              </a:rPr>
              <a:t>past suffices</a:t>
            </a:r>
            <a:r>
              <a:rPr lang="en-US" sz="3600" b="1" i="1" dirty="0">
                <a:solidFill>
                  <a:srgbClr val="FFFF00"/>
                </a:solidFill>
                <a:effectLst>
                  <a:outerShdw blurRad="38100" dist="38100" dir="2700000" algn="tl">
                    <a:srgbClr val="000000">
                      <a:alpha val="43137"/>
                    </a:srgbClr>
                  </a:outerShdw>
                </a:effectLst>
                <a:latin typeface="Century" panose="02040604050505020304" pitchFamily="18" charset="0"/>
              </a:rPr>
              <a:t> for doing what the Gentiles want to do, living in sensuality, passions, drunkenness, orgies, drinking parties, and </a:t>
            </a:r>
            <a:r>
              <a:rPr lang="en-US" sz="3600" b="1" i="1" dirty="0" smtClean="0">
                <a:solidFill>
                  <a:srgbClr val="FFFF00"/>
                </a:solidFill>
                <a:effectLst>
                  <a:outerShdw blurRad="38100" dist="38100" dir="2700000" algn="tl">
                    <a:srgbClr val="000000">
                      <a:alpha val="43137"/>
                    </a:srgbClr>
                  </a:outerShdw>
                </a:effectLst>
                <a:latin typeface="Century" panose="02040604050505020304" pitchFamily="18" charset="0"/>
              </a:rPr>
              <a:t>lawless idolatry</a:t>
            </a:r>
          </a:p>
          <a:p>
            <a:pPr marL="0" indent="0" algn="ctr">
              <a:buNone/>
            </a:pPr>
            <a:r>
              <a:rPr lang="en-US" sz="3600" b="1" i="1" baseline="30000" dirty="0" smtClean="0">
                <a:solidFill>
                  <a:srgbClr val="FFFF00"/>
                </a:solidFill>
                <a:effectLst>
                  <a:outerShdw blurRad="38100" dist="38100" dir="2700000" algn="tl">
                    <a:srgbClr val="000000">
                      <a:alpha val="43137"/>
                    </a:srgbClr>
                  </a:outerShdw>
                </a:effectLst>
                <a:latin typeface="Century" panose="02040604050505020304" pitchFamily="18" charset="0"/>
              </a:rPr>
              <a:t>4 </a:t>
            </a:r>
            <a:r>
              <a:rPr lang="en-US" sz="3600" b="1" i="1" dirty="0" smtClean="0">
                <a:solidFill>
                  <a:srgbClr val="FFFF00"/>
                </a:solidFill>
                <a:effectLst>
                  <a:outerShdw blurRad="38100" dist="38100" dir="2700000" algn="tl">
                    <a:srgbClr val="000000">
                      <a:alpha val="43137"/>
                    </a:srgbClr>
                  </a:outerShdw>
                </a:effectLst>
                <a:latin typeface="Century" panose="02040604050505020304" pitchFamily="18" charset="0"/>
              </a:rPr>
              <a:t>With respect to this they are surprised when you do not join them in the same flood of debauchery, and they malign you; </a:t>
            </a:r>
          </a:p>
          <a:p>
            <a:pPr marL="0" indent="0" algn="ctr">
              <a:buNone/>
            </a:pPr>
            <a:endParaRPr lang="en-US" sz="3600" b="1" i="1" dirty="0">
              <a:solidFill>
                <a:srgbClr val="FFFF00"/>
              </a:solidFill>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2203708725"/>
      </p:ext>
    </p:extLst>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20000"/>
                    <a:lumOff val="80000"/>
                  </a:schemeClr>
                </a:solidFill>
                <a:effectLst>
                  <a:outerShdw blurRad="38100" dist="38100" dir="2700000" algn="tl">
                    <a:srgbClr val="000000">
                      <a:alpha val="43137"/>
                    </a:srgbClr>
                  </a:outerShdw>
                </a:effectLst>
                <a:latin typeface="Century" panose="02040604050505020304" pitchFamily="18" charset="0"/>
              </a:rPr>
              <a:t>First Century World</a:t>
            </a:r>
            <a:endParaRPr lang="en-US" b="1" dirty="0">
              <a:solidFill>
                <a:schemeClr val="accent2">
                  <a:lumMod val="20000"/>
                  <a:lumOff val="80000"/>
                </a:schemeClr>
              </a:solidFill>
              <a:effectLst>
                <a:outerShdw blurRad="38100" dist="38100" dir="2700000" algn="tl">
                  <a:srgbClr val="000000">
                    <a:alpha val="43137"/>
                  </a:srgbClr>
                </a:outerShdw>
              </a:effectLst>
              <a:latin typeface="Century" panose="02040604050505020304" pitchFamily="18" charset="0"/>
            </a:endParaRPr>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74" r="66038"/>
          <a:stretch/>
        </p:blipFill>
        <p:spPr bwMode="auto">
          <a:xfrm>
            <a:off x="914400" y="1752600"/>
            <a:ext cx="71628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5605343"/>
      </p:ext>
    </p:extLst>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2296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821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latin typeface="Century" panose="02040604050505020304" pitchFamily="18" charset="0"/>
              </a:rPr>
              <a:t>1 Peter 4:1-6</a:t>
            </a:r>
            <a:endParaRPr lang="en-US" b="1" dirty="0">
              <a:solidFill>
                <a:srgbClr val="FFFF00"/>
              </a:solidFill>
              <a:effectLst>
                <a:outerShdw blurRad="38100" dist="38100" dir="2700000" algn="tl">
                  <a:srgbClr val="000000">
                    <a:alpha val="43137"/>
                  </a:srgbClr>
                </a:outerShdw>
              </a:effectLst>
              <a:latin typeface="Century" panose="02040604050505020304" pitchFamily="18" charset="0"/>
            </a:endParaRPr>
          </a:p>
        </p:txBody>
      </p:sp>
      <p:sp>
        <p:nvSpPr>
          <p:cNvPr id="3" name="Content Placeholder 2"/>
          <p:cNvSpPr>
            <a:spLocks noGrp="1"/>
          </p:cNvSpPr>
          <p:nvPr>
            <p:ph idx="1"/>
          </p:nvPr>
        </p:nvSpPr>
        <p:spPr/>
        <p:txBody>
          <a:bodyPr/>
          <a:lstStyle/>
          <a:p>
            <a:endParaRPr lang="en-US" dirty="0" smtClean="0"/>
          </a:p>
          <a:p>
            <a:pPr marL="0" indent="0">
              <a:buNone/>
            </a:pPr>
            <a:r>
              <a:rPr lang="en-US" sz="4000" b="1" dirty="0" smtClean="0">
                <a:effectLst>
                  <a:outerShdw blurRad="38100" dist="38100" dir="2700000" algn="tl">
                    <a:srgbClr val="000000">
                      <a:alpha val="43137"/>
                    </a:srgbClr>
                  </a:outerShdw>
                </a:effectLst>
                <a:latin typeface="Century" panose="02040604050505020304" pitchFamily="18" charset="0"/>
              </a:rPr>
              <a:t>Here in 1 Peter, “Gentile” means:</a:t>
            </a:r>
          </a:p>
          <a:p>
            <a:pPr>
              <a:buFont typeface="Courier New" panose="02070309020205020404" pitchFamily="49" charset="0"/>
              <a:buChar char="o"/>
            </a:pPr>
            <a:r>
              <a:rPr lang="en-US" sz="4000" b="1" dirty="0" smtClean="0">
                <a:effectLst>
                  <a:outerShdw blurRad="38100" dist="38100" dir="2700000" algn="tl">
                    <a:srgbClr val="000000">
                      <a:alpha val="43137"/>
                    </a:srgbClr>
                  </a:outerShdw>
                </a:effectLst>
                <a:latin typeface="Century" panose="02040604050505020304" pitchFamily="18" charset="0"/>
              </a:rPr>
              <a:t> Non-Christian</a:t>
            </a:r>
          </a:p>
          <a:p>
            <a:pPr>
              <a:buFont typeface="Courier New" panose="02070309020205020404" pitchFamily="49" charset="0"/>
              <a:buChar char="o"/>
            </a:pPr>
            <a:r>
              <a:rPr lang="en-US" sz="4000" b="1" dirty="0">
                <a:effectLst>
                  <a:outerShdw blurRad="38100" dist="38100" dir="2700000" algn="tl">
                    <a:srgbClr val="000000">
                      <a:alpha val="43137"/>
                    </a:srgbClr>
                  </a:outerShdw>
                </a:effectLst>
                <a:latin typeface="Century" panose="02040604050505020304" pitchFamily="18" charset="0"/>
              </a:rPr>
              <a:t> </a:t>
            </a:r>
            <a:r>
              <a:rPr lang="en-US" sz="4000" b="1" dirty="0" smtClean="0">
                <a:effectLst>
                  <a:outerShdw blurRad="38100" dist="38100" dir="2700000" algn="tl">
                    <a:srgbClr val="000000">
                      <a:alpha val="43137"/>
                    </a:srgbClr>
                  </a:outerShdw>
                </a:effectLst>
                <a:latin typeface="Century" panose="02040604050505020304" pitchFamily="18" charset="0"/>
              </a:rPr>
              <a:t>Non-Believer</a:t>
            </a:r>
          </a:p>
          <a:p>
            <a:pPr>
              <a:buFont typeface="Courier New" panose="02070309020205020404" pitchFamily="49" charset="0"/>
              <a:buChar char="o"/>
            </a:pPr>
            <a:r>
              <a:rPr lang="en-US" sz="4000" b="1" dirty="0">
                <a:effectLst>
                  <a:outerShdw blurRad="38100" dist="38100" dir="2700000" algn="tl">
                    <a:srgbClr val="000000">
                      <a:alpha val="43137"/>
                    </a:srgbClr>
                  </a:outerShdw>
                </a:effectLst>
                <a:latin typeface="Century" panose="02040604050505020304" pitchFamily="18" charset="0"/>
              </a:rPr>
              <a:t> </a:t>
            </a:r>
            <a:r>
              <a:rPr lang="en-US" sz="4000" b="1" dirty="0" smtClean="0">
                <a:effectLst>
                  <a:outerShdw blurRad="38100" dist="38100" dir="2700000" algn="tl">
                    <a:srgbClr val="000000">
                      <a:alpha val="43137"/>
                    </a:srgbClr>
                  </a:outerShdw>
                </a:effectLst>
                <a:latin typeface="Century" panose="02040604050505020304" pitchFamily="18" charset="0"/>
              </a:rPr>
              <a:t>Pagan </a:t>
            </a:r>
            <a:endParaRPr lang="en-US" sz="4000" b="1" dirty="0">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2597124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Century" panose="02040604050505020304" pitchFamily="18" charset="0"/>
              </a:rPr>
              <a:t>1 Peter 4:3-4</a:t>
            </a:r>
            <a:endParaRPr lang="en-US" b="1" dirty="0">
              <a:effectLst>
                <a:outerShdw blurRad="38100" dist="38100" dir="2700000" algn="tl">
                  <a:srgbClr val="000000">
                    <a:alpha val="43137"/>
                  </a:srgbClr>
                </a:outerShdw>
              </a:effectLst>
              <a:latin typeface="Century" panose="02040604050505020304" pitchFamily="18" charset="0"/>
            </a:endParaRPr>
          </a:p>
        </p:txBody>
      </p:sp>
      <p:sp>
        <p:nvSpPr>
          <p:cNvPr id="3" name="Content Placeholder 2"/>
          <p:cNvSpPr>
            <a:spLocks noGrp="1"/>
          </p:cNvSpPr>
          <p:nvPr>
            <p:ph idx="1"/>
          </p:nvPr>
        </p:nvSpPr>
        <p:spPr/>
        <p:txBody>
          <a:bodyPr>
            <a:noAutofit/>
          </a:bodyPr>
          <a:lstStyle/>
          <a:p>
            <a:pPr marL="0" indent="0" algn="ctr">
              <a:buNone/>
            </a:pPr>
            <a:r>
              <a:rPr lang="en-US" b="1" i="1" baseline="30000" dirty="0" smtClean="0">
                <a:solidFill>
                  <a:schemeClr val="tx1">
                    <a:lumMod val="75000"/>
                  </a:schemeClr>
                </a:solidFill>
                <a:effectLst>
                  <a:outerShdw blurRad="38100" dist="38100" dir="2700000" algn="tl">
                    <a:srgbClr val="000000">
                      <a:alpha val="43137"/>
                    </a:srgbClr>
                  </a:outerShdw>
                </a:effectLst>
                <a:latin typeface="Century" panose="02040604050505020304" pitchFamily="18" charset="0"/>
              </a:rPr>
              <a:t>3</a:t>
            </a:r>
            <a:r>
              <a:rPr lang="en-US" sz="3600" b="1" i="1" baseline="30000" dirty="0">
                <a:solidFill>
                  <a:schemeClr val="tx1">
                    <a:lumMod val="75000"/>
                  </a:schemeClr>
                </a:solidFill>
                <a:effectLst>
                  <a:outerShdw blurRad="38100" dist="38100" dir="2700000" algn="tl">
                    <a:srgbClr val="000000">
                      <a:alpha val="43137"/>
                    </a:srgbClr>
                  </a:outerShdw>
                </a:effectLst>
                <a:latin typeface="Century" panose="02040604050505020304" pitchFamily="18" charset="0"/>
              </a:rPr>
              <a:t> </a:t>
            </a:r>
            <a:r>
              <a:rPr lang="en-US" sz="3600" b="1" i="1" dirty="0">
                <a:solidFill>
                  <a:schemeClr val="tx1">
                    <a:lumMod val="75000"/>
                  </a:schemeClr>
                </a:solidFill>
                <a:effectLst>
                  <a:outerShdw blurRad="38100" dist="38100" dir="2700000" algn="tl">
                    <a:srgbClr val="000000">
                      <a:alpha val="43137"/>
                    </a:srgbClr>
                  </a:outerShdw>
                </a:effectLst>
                <a:latin typeface="Century" panose="02040604050505020304" pitchFamily="18" charset="0"/>
              </a:rPr>
              <a:t>For the time that is </a:t>
            </a:r>
            <a:r>
              <a:rPr lang="en-US" sz="3600" b="1" i="1" dirty="0" smtClean="0">
                <a:solidFill>
                  <a:schemeClr val="tx1">
                    <a:lumMod val="75000"/>
                  </a:schemeClr>
                </a:solidFill>
                <a:effectLst>
                  <a:outerShdw blurRad="38100" dist="38100" dir="2700000" algn="tl">
                    <a:srgbClr val="000000">
                      <a:alpha val="43137"/>
                    </a:srgbClr>
                  </a:outerShdw>
                </a:effectLst>
                <a:latin typeface="Century" panose="02040604050505020304" pitchFamily="18" charset="0"/>
              </a:rPr>
              <a:t>past suffices</a:t>
            </a:r>
            <a:r>
              <a:rPr lang="en-US" sz="3600" b="1" i="1" dirty="0">
                <a:solidFill>
                  <a:schemeClr val="tx1">
                    <a:lumMod val="75000"/>
                  </a:schemeClr>
                </a:solidFill>
                <a:effectLst>
                  <a:outerShdw blurRad="38100" dist="38100" dir="2700000" algn="tl">
                    <a:srgbClr val="000000">
                      <a:alpha val="43137"/>
                    </a:srgbClr>
                  </a:outerShdw>
                </a:effectLst>
                <a:latin typeface="Century" panose="02040604050505020304" pitchFamily="18" charset="0"/>
              </a:rPr>
              <a:t> for doing what the Gentiles want to do, living in </a:t>
            </a:r>
            <a:r>
              <a:rPr lang="en-US" sz="3600" b="1" i="1" dirty="0">
                <a:solidFill>
                  <a:srgbClr val="FFFF00"/>
                </a:solidFill>
                <a:effectLst>
                  <a:outerShdw blurRad="38100" dist="38100" dir="2700000" algn="tl">
                    <a:srgbClr val="000000">
                      <a:alpha val="43137"/>
                    </a:srgbClr>
                  </a:outerShdw>
                </a:effectLst>
                <a:latin typeface="Century" panose="02040604050505020304" pitchFamily="18" charset="0"/>
              </a:rPr>
              <a:t>sensuality, passions, drunkenness, orgies, drinking parties, and </a:t>
            </a:r>
            <a:r>
              <a:rPr lang="en-US" sz="3600" b="1" i="1" dirty="0" smtClean="0">
                <a:solidFill>
                  <a:srgbClr val="FFFF00"/>
                </a:solidFill>
                <a:effectLst>
                  <a:outerShdw blurRad="38100" dist="38100" dir="2700000" algn="tl">
                    <a:srgbClr val="000000">
                      <a:alpha val="43137"/>
                    </a:srgbClr>
                  </a:outerShdw>
                </a:effectLst>
                <a:latin typeface="Century" panose="02040604050505020304" pitchFamily="18" charset="0"/>
              </a:rPr>
              <a:t>lawless idolatry</a:t>
            </a:r>
          </a:p>
          <a:p>
            <a:pPr marL="0" indent="0" algn="ctr">
              <a:buNone/>
            </a:pPr>
            <a:r>
              <a:rPr lang="en-US" sz="3600" b="1" i="1" baseline="30000" dirty="0" smtClean="0">
                <a:solidFill>
                  <a:schemeClr val="tx1">
                    <a:lumMod val="75000"/>
                  </a:schemeClr>
                </a:solidFill>
                <a:effectLst>
                  <a:outerShdw blurRad="38100" dist="38100" dir="2700000" algn="tl">
                    <a:srgbClr val="000000">
                      <a:alpha val="43137"/>
                    </a:srgbClr>
                  </a:outerShdw>
                </a:effectLst>
                <a:latin typeface="Century" panose="02040604050505020304" pitchFamily="18" charset="0"/>
              </a:rPr>
              <a:t>4 </a:t>
            </a:r>
            <a:r>
              <a:rPr lang="en-US" sz="3600" b="1" i="1" dirty="0" smtClean="0">
                <a:solidFill>
                  <a:schemeClr val="tx1">
                    <a:lumMod val="75000"/>
                  </a:schemeClr>
                </a:solidFill>
                <a:effectLst>
                  <a:outerShdw blurRad="38100" dist="38100" dir="2700000" algn="tl">
                    <a:srgbClr val="000000">
                      <a:alpha val="43137"/>
                    </a:srgbClr>
                  </a:outerShdw>
                </a:effectLst>
                <a:latin typeface="Century" panose="02040604050505020304" pitchFamily="18" charset="0"/>
              </a:rPr>
              <a:t>With respect to this they are surprised when you do not join them in the same flood of debauchery, and they malign you; </a:t>
            </a:r>
          </a:p>
          <a:p>
            <a:pPr marL="0" indent="0" algn="ctr">
              <a:buNone/>
            </a:pPr>
            <a:endParaRPr lang="en-US" sz="3600" b="1" i="1" dirty="0">
              <a:solidFill>
                <a:srgbClr val="FFFF00"/>
              </a:solidFill>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1228432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52400"/>
            <a:ext cx="8734817"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1325" y="4724400"/>
            <a:ext cx="8241359" cy="1323439"/>
          </a:xfrm>
          <a:prstGeom prst="rect">
            <a:avLst/>
          </a:prstGeom>
          <a:noFill/>
        </p:spPr>
        <p:txBody>
          <a:bodyPr wrap="none" lIns="91440" tIns="45720" rIns="91440" bIns="45720">
            <a:spAutoFit/>
          </a:bodyPr>
          <a:lstStyle/>
          <a:p>
            <a:pPr algn="ctr"/>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panose="02040604050505020304" pitchFamily="18" charset="0"/>
              </a:rPr>
              <a:t>“</a:t>
            </a:r>
            <a:r>
              <a:rPr lang="en-US" sz="8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panose="02040604050505020304" pitchFamily="18" charset="0"/>
              </a:rPr>
              <a:t>the party scene”</a:t>
            </a:r>
            <a:endParaRPr lang="en-US" sz="8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panose="02040604050505020304" pitchFamily="18" charset="0"/>
            </a:endParaRPr>
          </a:p>
        </p:txBody>
      </p:sp>
    </p:spTree>
    <p:extLst>
      <p:ext uri="{BB962C8B-B14F-4D97-AF65-F5344CB8AC3E}">
        <p14:creationId xmlns:p14="http://schemas.microsoft.com/office/powerpoint/2010/main" val="1062024819"/>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8" y="131618"/>
            <a:ext cx="8793019" cy="6594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716436"/>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800" b="1" dirty="0" smtClean="0">
                <a:effectLst>
                  <a:outerShdw blurRad="38100" dist="38100" dir="2700000" algn="tl">
                    <a:srgbClr val="000000">
                      <a:alpha val="43137"/>
                    </a:srgbClr>
                  </a:outerShdw>
                </a:effectLst>
                <a:latin typeface="Century" panose="02040604050505020304" pitchFamily="18" charset="0"/>
              </a:rPr>
              <a:t>Hymn # 553</a:t>
            </a:r>
            <a:endParaRPr lang="en-US" sz="8800" b="1" dirty="0">
              <a:effectLst>
                <a:outerShdw blurRad="38100" dist="38100" dir="2700000" algn="tl">
                  <a:srgbClr val="000000">
                    <a:alpha val="43137"/>
                  </a:srgbClr>
                </a:outerShdw>
              </a:effectLst>
              <a:latin typeface="Century" panose="02040604050505020304" pitchFamily="18" charset="0"/>
            </a:endParaRPr>
          </a:p>
        </p:txBody>
      </p:sp>
      <p:sp>
        <p:nvSpPr>
          <p:cNvPr id="3" name="Subtitle 2"/>
          <p:cNvSpPr>
            <a:spLocks noGrp="1"/>
          </p:cNvSpPr>
          <p:nvPr>
            <p:ph type="subTitle" idx="1"/>
          </p:nvPr>
        </p:nvSpPr>
        <p:spPr/>
        <p:txBody>
          <a:bodyPr/>
          <a:lstStyle/>
          <a:p>
            <a:r>
              <a:rPr lang="en-US" i="1" dirty="0" smtClean="0">
                <a:effectLst>
                  <a:outerShdw blurRad="38100" dist="38100" dir="2700000" algn="tl">
                    <a:srgbClr val="000000">
                      <a:alpha val="43137"/>
                    </a:srgbClr>
                  </a:outerShdw>
                </a:effectLst>
                <a:latin typeface="Century" panose="02040604050505020304" pitchFamily="18" charset="0"/>
              </a:rPr>
              <a:t>Written in 1911</a:t>
            </a:r>
          </a:p>
          <a:p>
            <a:r>
              <a:rPr lang="en-US" i="1" dirty="0" smtClean="0">
                <a:effectLst>
                  <a:outerShdw blurRad="38100" dist="38100" dir="2700000" algn="tl">
                    <a:srgbClr val="000000">
                      <a:alpha val="43137"/>
                    </a:srgbClr>
                  </a:outerShdw>
                </a:effectLst>
                <a:latin typeface="Century" panose="02040604050505020304" pitchFamily="18" charset="0"/>
              </a:rPr>
              <a:t>by William Merrill</a:t>
            </a:r>
            <a:endParaRPr lang="en-US" i="1" dirty="0">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17924688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52500"/>
            <a:ext cx="3429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descr="https://timedotcom.files.wordpress.com/2014/03/justin-bieber-jail-1.jpg?quality=75&amp;strip=color&amp;w=11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657600"/>
            <a:ext cx="4457700" cy="2958292"/>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52500"/>
            <a:ext cx="46863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41597"/>
          <a:stretch/>
        </p:blipFill>
        <p:spPr bwMode="auto">
          <a:xfrm>
            <a:off x="152400" y="4198923"/>
            <a:ext cx="3886200" cy="2628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7"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l="13051" r="22881"/>
          <a:stretch/>
        </p:blipFill>
        <p:spPr bwMode="auto">
          <a:xfrm>
            <a:off x="5731578" y="152401"/>
            <a:ext cx="3298122" cy="342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11" descr="Image result for lebron jam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3" descr="Image result for lebron jam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5" descr="Image result for lebron jam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304"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7507" y="3657601"/>
            <a:ext cx="4464038" cy="3010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6" name="Picture 18" descr="http://creoleindc.typepad.com/.a/6a00d8341c5e0053ef0168e91ac4fe970c-600w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946" y="188047"/>
            <a:ext cx="5451855" cy="4254420"/>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http://s3-origin-images.politico.com/2015/08/26/150826_donald_trump_2_gty_62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 y="3201916"/>
            <a:ext cx="6637226" cy="3597376"/>
          </a:xfrm>
          <a:prstGeom prst="rect">
            <a:avLst/>
          </a:prstGeom>
          <a:noFill/>
          <a:extLst>
            <a:ext uri="{909E8E84-426E-40DD-AFC4-6F175D3DCCD1}">
              <a14:hiddenFill xmlns:a14="http://schemas.microsoft.com/office/drawing/2010/main">
                <a:solidFill>
                  <a:srgbClr val="FFFFFF"/>
                </a:solidFill>
              </a14:hiddenFill>
            </a:ext>
          </a:extLst>
        </p:spPr>
      </p:pic>
      <p:pic>
        <p:nvPicPr>
          <p:cNvPr id="12309"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28950" y="181625"/>
            <a:ext cx="600075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742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291"/>
                                        </p:tgtEl>
                                        <p:attrNameLst>
                                          <p:attrName>style.visibility</p:attrName>
                                        </p:attrNameLst>
                                      </p:cBhvr>
                                      <p:to>
                                        <p:strVal val="visible"/>
                                      </p:to>
                                    </p:set>
                                    <p:animEffect transition="in" filter="fade">
                                      <p:cBhvr>
                                        <p:cTn id="11" dur="1000"/>
                                        <p:tgtEl>
                                          <p:spTgt spid="1229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293"/>
                                        </p:tgtEl>
                                        <p:attrNameLst>
                                          <p:attrName>style.visibility</p:attrName>
                                        </p:attrNameLst>
                                      </p:cBhvr>
                                      <p:to>
                                        <p:strVal val="visible"/>
                                      </p:to>
                                    </p:set>
                                    <p:animEffect transition="in" filter="fade">
                                      <p:cBhvr>
                                        <p:cTn id="15" dur="1000"/>
                                        <p:tgtEl>
                                          <p:spTgt spid="1229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295"/>
                                        </p:tgtEl>
                                        <p:attrNameLst>
                                          <p:attrName>style.visibility</p:attrName>
                                        </p:attrNameLst>
                                      </p:cBhvr>
                                      <p:to>
                                        <p:strVal val="visible"/>
                                      </p:to>
                                    </p:set>
                                    <p:animEffect transition="in" filter="fade">
                                      <p:cBhvr>
                                        <p:cTn id="19" dur="1000"/>
                                        <p:tgtEl>
                                          <p:spTgt spid="1229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2296"/>
                                        </p:tgtEl>
                                        <p:attrNameLst>
                                          <p:attrName>style.visibility</p:attrName>
                                        </p:attrNameLst>
                                      </p:cBhvr>
                                      <p:to>
                                        <p:strVal val="visible"/>
                                      </p:to>
                                    </p:set>
                                    <p:animEffect transition="in" filter="fade">
                                      <p:cBhvr>
                                        <p:cTn id="23" dur="1000"/>
                                        <p:tgtEl>
                                          <p:spTgt spid="12296"/>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fade">
                                      <p:cBhvr>
                                        <p:cTn id="27" dur="1000"/>
                                        <p:tgtEl>
                                          <p:spTgt spid="12297"/>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2304"/>
                                        </p:tgtEl>
                                        <p:attrNameLst>
                                          <p:attrName>style.visibility</p:attrName>
                                        </p:attrNameLst>
                                      </p:cBhvr>
                                      <p:to>
                                        <p:strVal val="visible"/>
                                      </p:to>
                                    </p:set>
                                    <p:animEffect transition="in" filter="fade">
                                      <p:cBhvr>
                                        <p:cTn id="31" dur="1000"/>
                                        <p:tgtEl>
                                          <p:spTgt spid="12304"/>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2306"/>
                                        </p:tgtEl>
                                        <p:attrNameLst>
                                          <p:attrName>style.visibility</p:attrName>
                                        </p:attrNameLst>
                                      </p:cBhvr>
                                      <p:to>
                                        <p:strVal val="visible"/>
                                      </p:to>
                                    </p:set>
                                    <p:animEffect transition="in" filter="fade">
                                      <p:cBhvr>
                                        <p:cTn id="35" dur="1000"/>
                                        <p:tgtEl>
                                          <p:spTgt spid="12306"/>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fade">
                                      <p:cBhvr>
                                        <p:cTn id="39" dur="1000"/>
                                        <p:tgtEl>
                                          <p:spTgt spid="12308"/>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12309"/>
                                        </p:tgtEl>
                                        <p:attrNameLst>
                                          <p:attrName>style.visibility</p:attrName>
                                        </p:attrNameLst>
                                      </p:cBhvr>
                                      <p:to>
                                        <p:strVal val="visible"/>
                                      </p:to>
                                    </p:set>
                                    <p:animEffect transition="in" filter="fade">
                                      <p:cBhvr>
                                        <p:cTn id="43" dur="1000"/>
                                        <p:tgtEl>
                                          <p:spTgt spid="1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Century" panose="02040604050505020304" pitchFamily="18" charset="0"/>
              </a:rPr>
              <a:t>1 Peter 4:3-4</a:t>
            </a:r>
            <a:endParaRPr lang="en-US" b="1" dirty="0">
              <a:effectLst>
                <a:outerShdw blurRad="38100" dist="38100" dir="2700000" algn="tl">
                  <a:srgbClr val="000000">
                    <a:alpha val="43137"/>
                  </a:srgbClr>
                </a:outerShdw>
              </a:effectLst>
              <a:latin typeface="Century" panose="02040604050505020304" pitchFamily="18" charset="0"/>
            </a:endParaRPr>
          </a:p>
        </p:txBody>
      </p:sp>
      <p:sp>
        <p:nvSpPr>
          <p:cNvPr id="3" name="Content Placeholder 2"/>
          <p:cNvSpPr>
            <a:spLocks noGrp="1"/>
          </p:cNvSpPr>
          <p:nvPr>
            <p:ph idx="1"/>
          </p:nvPr>
        </p:nvSpPr>
        <p:spPr/>
        <p:txBody>
          <a:bodyPr>
            <a:noAutofit/>
          </a:bodyPr>
          <a:lstStyle/>
          <a:p>
            <a:pPr marL="0" indent="0" algn="ctr">
              <a:buNone/>
            </a:pPr>
            <a:r>
              <a:rPr lang="en-US" b="1" i="1" baseline="30000" dirty="0" smtClean="0">
                <a:solidFill>
                  <a:schemeClr val="tx1">
                    <a:lumMod val="85000"/>
                  </a:schemeClr>
                </a:solidFill>
                <a:effectLst>
                  <a:outerShdw blurRad="38100" dist="38100" dir="2700000" algn="tl">
                    <a:srgbClr val="000000">
                      <a:alpha val="43137"/>
                    </a:srgbClr>
                  </a:outerShdw>
                </a:effectLst>
                <a:latin typeface="Century" panose="02040604050505020304" pitchFamily="18" charset="0"/>
              </a:rPr>
              <a:t>3</a:t>
            </a:r>
            <a:r>
              <a:rPr lang="en-US" sz="3600" b="1" i="1" baseline="30000" dirty="0">
                <a:solidFill>
                  <a:schemeClr val="tx1">
                    <a:lumMod val="85000"/>
                  </a:schemeClr>
                </a:solidFill>
                <a:effectLst>
                  <a:outerShdw blurRad="38100" dist="38100" dir="2700000" algn="tl">
                    <a:srgbClr val="000000">
                      <a:alpha val="43137"/>
                    </a:srgbClr>
                  </a:outerShdw>
                </a:effectLst>
                <a:latin typeface="Century" panose="02040604050505020304" pitchFamily="18" charset="0"/>
              </a:rPr>
              <a:t> </a:t>
            </a:r>
            <a:r>
              <a:rPr lang="en-US" sz="3600" b="1" i="1" dirty="0">
                <a:solidFill>
                  <a:schemeClr val="tx1">
                    <a:lumMod val="85000"/>
                  </a:schemeClr>
                </a:solidFill>
                <a:effectLst>
                  <a:outerShdw blurRad="38100" dist="38100" dir="2700000" algn="tl">
                    <a:srgbClr val="000000">
                      <a:alpha val="43137"/>
                    </a:srgbClr>
                  </a:outerShdw>
                </a:effectLst>
                <a:latin typeface="Century" panose="02040604050505020304" pitchFamily="18" charset="0"/>
              </a:rPr>
              <a:t>For the time that is </a:t>
            </a:r>
            <a:r>
              <a:rPr lang="en-US" sz="3600" b="1" i="1" dirty="0" smtClean="0">
                <a:solidFill>
                  <a:schemeClr val="tx1">
                    <a:lumMod val="85000"/>
                  </a:schemeClr>
                </a:solidFill>
                <a:effectLst>
                  <a:outerShdw blurRad="38100" dist="38100" dir="2700000" algn="tl">
                    <a:srgbClr val="000000">
                      <a:alpha val="43137"/>
                    </a:srgbClr>
                  </a:outerShdw>
                </a:effectLst>
                <a:latin typeface="Century" panose="02040604050505020304" pitchFamily="18" charset="0"/>
              </a:rPr>
              <a:t>past suffices</a:t>
            </a:r>
            <a:r>
              <a:rPr lang="en-US" sz="3600" b="1" i="1" dirty="0">
                <a:solidFill>
                  <a:schemeClr val="tx1">
                    <a:lumMod val="85000"/>
                  </a:schemeClr>
                </a:solidFill>
                <a:effectLst>
                  <a:outerShdw blurRad="38100" dist="38100" dir="2700000" algn="tl">
                    <a:srgbClr val="000000">
                      <a:alpha val="43137"/>
                    </a:srgbClr>
                  </a:outerShdw>
                </a:effectLst>
                <a:latin typeface="Century" panose="02040604050505020304" pitchFamily="18" charset="0"/>
              </a:rPr>
              <a:t> for doing what the Gentiles want to do, living in sensuality, passions, drunkenness, orgies, drinking parties, and </a:t>
            </a:r>
            <a:r>
              <a:rPr lang="en-US" sz="3600" b="1" i="1" dirty="0" smtClean="0">
                <a:solidFill>
                  <a:schemeClr val="tx1">
                    <a:lumMod val="85000"/>
                  </a:schemeClr>
                </a:solidFill>
                <a:effectLst>
                  <a:outerShdw blurRad="38100" dist="38100" dir="2700000" algn="tl">
                    <a:srgbClr val="000000">
                      <a:alpha val="43137"/>
                    </a:srgbClr>
                  </a:outerShdw>
                </a:effectLst>
                <a:latin typeface="Century" panose="02040604050505020304" pitchFamily="18" charset="0"/>
              </a:rPr>
              <a:t>lawless idolatry</a:t>
            </a:r>
          </a:p>
          <a:p>
            <a:pPr marL="0" indent="0" algn="ctr">
              <a:buNone/>
            </a:pPr>
            <a:r>
              <a:rPr lang="en-US" sz="3600" b="1" i="1" baseline="30000" dirty="0" smtClean="0">
                <a:solidFill>
                  <a:srgbClr val="FFFF00"/>
                </a:solidFill>
                <a:effectLst>
                  <a:outerShdw blurRad="38100" dist="38100" dir="2700000" algn="tl">
                    <a:srgbClr val="000000">
                      <a:alpha val="43137"/>
                    </a:srgbClr>
                  </a:outerShdw>
                </a:effectLst>
                <a:latin typeface="Century" panose="02040604050505020304" pitchFamily="18" charset="0"/>
              </a:rPr>
              <a:t>4 </a:t>
            </a:r>
            <a:r>
              <a:rPr lang="en-US" sz="3600" b="1" i="1" dirty="0" smtClean="0">
                <a:solidFill>
                  <a:srgbClr val="FFFF00"/>
                </a:solidFill>
                <a:effectLst>
                  <a:outerShdw blurRad="38100" dist="38100" dir="2700000" algn="tl">
                    <a:srgbClr val="000000">
                      <a:alpha val="43137"/>
                    </a:srgbClr>
                  </a:outerShdw>
                </a:effectLst>
                <a:latin typeface="Century" panose="02040604050505020304" pitchFamily="18" charset="0"/>
              </a:rPr>
              <a:t>With respect to this they are surprised when you do not join them in the same flood of debauchery, and they malign you; </a:t>
            </a:r>
          </a:p>
          <a:p>
            <a:pPr marL="0" indent="0" algn="ctr">
              <a:buNone/>
            </a:pPr>
            <a:endParaRPr lang="en-US" sz="3600" b="1" i="1" dirty="0">
              <a:solidFill>
                <a:srgbClr val="FFFF00"/>
              </a:solidFill>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239634642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800" b="1" i="1" dirty="0" smtClean="0">
                <a:effectLst>
                  <a:outerShdw blurRad="38100" dist="38100" dir="2700000" algn="tl">
                    <a:srgbClr val="000000">
                      <a:alpha val="43137"/>
                    </a:srgbClr>
                  </a:outerShdw>
                </a:effectLst>
                <a:latin typeface="Century" panose="02040604050505020304" pitchFamily="18" charset="0"/>
              </a:rPr>
              <a:t>“we ought to be living such lives that will indict the immorality of the world around us.”</a:t>
            </a:r>
            <a:endParaRPr lang="en-US" sz="4800" b="1" i="1" dirty="0">
              <a:effectLst>
                <a:outerShdw blurRad="38100" dist="38100" dir="2700000" algn="tl">
                  <a:srgbClr val="000000">
                    <a:alpha val="43137"/>
                  </a:srgbClr>
                </a:outerShdw>
              </a:effectLst>
              <a:latin typeface="Century" panose="02040604050505020304" pitchFamily="18" charset="0"/>
            </a:endParaRPr>
          </a:p>
        </p:txBody>
      </p:sp>
      <p:sp>
        <p:nvSpPr>
          <p:cNvPr id="4" name="Title 1"/>
          <p:cNvSpPr>
            <a:spLocks noGrp="1"/>
          </p:cNvSpPr>
          <p:nvPr>
            <p:ph type="title"/>
          </p:nvPr>
        </p:nvSpPr>
        <p:spPr/>
        <p:txBody>
          <a:bodyPr>
            <a:normAutofit/>
          </a:bodyPr>
          <a:lstStyle/>
          <a:p>
            <a:r>
              <a:rPr lang="en-US" sz="3200" b="1" dirty="0" smtClean="0">
                <a:solidFill>
                  <a:srgbClr val="FFFF00"/>
                </a:solidFill>
                <a:effectLst>
                  <a:outerShdw blurRad="38100" dist="38100" dir="2700000" algn="tl">
                    <a:srgbClr val="000000">
                      <a:alpha val="43137"/>
                    </a:srgbClr>
                  </a:outerShdw>
                </a:effectLst>
                <a:latin typeface="Century" panose="02040604050505020304" pitchFamily="18" charset="0"/>
              </a:rPr>
              <a:t>“What the Gentiles Do”</a:t>
            </a:r>
            <a:endParaRPr lang="en-US" sz="3200" b="1" dirty="0">
              <a:solidFill>
                <a:srgbClr val="FFFF00"/>
              </a:solidFill>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867159964"/>
      </p:ext>
    </p:extLst>
  </p:cSld>
  <p:clrMapOvr>
    <a:masterClrMapping/>
  </p:clrMapOvr>
  <mc:AlternateContent xmlns:mc="http://schemas.openxmlformats.org/markup-compatibility/2006">
    <mc:Choice xmlns:p14="http://schemas.microsoft.com/office/powerpoint/2010/main" Requires="p14">
      <p:transition spd="slow" p14:dur="1500">
        <p:circle/>
      </p:transition>
    </mc:Choice>
    <mc:Fallback>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11745"/>
            <a:ext cx="8915400" cy="6634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09068" y="304800"/>
            <a:ext cx="5525872" cy="2308324"/>
          </a:xfrm>
          <a:prstGeom prst="rect">
            <a:avLst/>
          </a:prstGeom>
          <a:noFill/>
        </p:spPr>
        <p:txBody>
          <a:bodyPr wrap="none" lIns="91440" tIns="45720" rIns="91440" bIns="45720">
            <a:spAutoFit/>
          </a:bodyPr>
          <a:lstStyle/>
          <a:p>
            <a:pPr algn="ctr"/>
            <a:r>
              <a:rPr lang="en-US" sz="7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panose="02040604050505020304" pitchFamily="18" charset="0"/>
              </a:rPr>
              <a:t>“Living like </a:t>
            </a:r>
          </a:p>
          <a:p>
            <a:pPr algn="ctr"/>
            <a:r>
              <a:rPr lang="en-US" sz="7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panose="02040604050505020304" pitchFamily="18" charset="0"/>
              </a:rPr>
              <a:t>Jesus lived.”</a:t>
            </a:r>
            <a:endParaRPr lang="en-US"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panose="02040604050505020304" pitchFamily="18" charset="0"/>
            </a:endParaRPr>
          </a:p>
        </p:txBody>
      </p:sp>
    </p:spTree>
    <p:extLst>
      <p:ext uri="{BB962C8B-B14F-4D97-AF65-F5344CB8AC3E}">
        <p14:creationId xmlns:p14="http://schemas.microsoft.com/office/powerpoint/2010/main" val="4286216043"/>
      </p:ext>
    </p:extLst>
  </p:cSld>
  <p:clrMapOvr>
    <a:masterClrMapping/>
  </p:clrMapOvr>
  <p:transition spd="slow">
    <p:plu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52400"/>
            <a:ext cx="8734817"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92575" y="4724400"/>
            <a:ext cx="7558865" cy="1323439"/>
          </a:xfrm>
          <a:prstGeom prst="rect">
            <a:avLst/>
          </a:prstGeom>
          <a:noFill/>
        </p:spPr>
        <p:txBody>
          <a:bodyPr wrap="none" lIns="91440" tIns="45720" rIns="91440" bIns="45720">
            <a:spAutoFit/>
          </a:bodyPr>
          <a:lstStyle/>
          <a:p>
            <a:pPr algn="ctr"/>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panose="02040604050505020304" pitchFamily="18" charset="0"/>
              </a:rPr>
              <a:t>“</a:t>
            </a:r>
            <a:r>
              <a:rPr lang="en-US" sz="8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panose="02040604050505020304" pitchFamily="18" charset="0"/>
              </a:rPr>
              <a:t>let’s not judge”</a:t>
            </a:r>
            <a:endParaRPr lang="en-US" sz="8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panose="02040604050505020304" pitchFamily="18" charset="0"/>
            </a:endParaRPr>
          </a:p>
        </p:txBody>
      </p:sp>
    </p:spTree>
    <p:extLst>
      <p:ext uri="{BB962C8B-B14F-4D97-AF65-F5344CB8AC3E}">
        <p14:creationId xmlns:p14="http://schemas.microsoft.com/office/powerpoint/2010/main" val="149434323"/>
      </p:ext>
    </p:extLst>
  </p:cSld>
  <p:clrMapOvr>
    <a:masterClrMapping/>
  </p:clrMapOvr>
  <p:transition spd="slow">
    <p:wheel spokes="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52400"/>
            <a:ext cx="8734817"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1865" y="4724400"/>
            <a:ext cx="8320291" cy="1323439"/>
          </a:xfrm>
          <a:prstGeom prst="rect">
            <a:avLst/>
          </a:prstGeom>
          <a:noFill/>
        </p:spPr>
        <p:txBody>
          <a:bodyPr wrap="none" lIns="91440" tIns="45720" rIns="91440" bIns="45720">
            <a:spAutoFit/>
          </a:bodyPr>
          <a:lstStyle/>
          <a:p>
            <a:pPr algn="ctr"/>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panose="02040604050505020304" pitchFamily="18" charset="0"/>
              </a:rPr>
              <a:t>“</a:t>
            </a:r>
            <a:r>
              <a:rPr lang="en-US" sz="8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panose="02040604050505020304" pitchFamily="18" charset="0"/>
              </a:rPr>
              <a:t>let’s be tolerant”</a:t>
            </a:r>
            <a:endParaRPr lang="en-US" sz="8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panose="02040604050505020304" pitchFamily="18" charset="0"/>
            </a:endParaRPr>
          </a:p>
        </p:txBody>
      </p:sp>
    </p:spTree>
    <p:extLst>
      <p:ext uri="{BB962C8B-B14F-4D97-AF65-F5344CB8AC3E}">
        <p14:creationId xmlns:p14="http://schemas.microsoft.com/office/powerpoint/2010/main" val="3498918519"/>
      </p:ext>
    </p:extLst>
  </p:cSld>
  <p:clrMapOvr>
    <a:masterClrMapping/>
  </p:clrMapOvr>
  <p:transition spd="slow">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03909"/>
            <a:ext cx="87630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9173241"/>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09" y="3435927"/>
            <a:ext cx="868680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47700" y="533400"/>
            <a:ext cx="7848600" cy="2554545"/>
          </a:xfrm>
          <a:prstGeom prst="rect">
            <a:avLst/>
          </a:prstGeom>
        </p:spPr>
        <p:txBody>
          <a:bodyPr wrap="square">
            <a:spAutoFit/>
          </a:bodyPr>
          <a:lstStyle/>
          <a:p>
            <a:pPr algn="ctr"/>
            <a:r>
              <a:rPr lang="en-US" sz="3200" b="1" i="1" dirty="0" smtClean="0">
                <a:solidFill>
                  <a:srgbClr val="FFFF00"/>
                </a:solidFill>
                <a:effectLst>
                  <a:outerShdw blurRad="38100" dist="38100" dir="2700000" algn="tl">
                    <a:srgbClr val="000000">
                      <a:alpha val="43137"/>
                    </a:srgbClr>
                  </a:outerShdw>
                </a:effectLst>
                <a:latin typeface="Century" panose="02040604050505020304" pitchFamily="18" charset="0"/>
              </a:rPr>
              <a:t>“We should not be like Cain, who was of the evil one and murdered his brother. And why did he murder him? Because his own deeds were evil and his brother's righteous.”</a:t>
            </a:r>
            <a:endParaRPr lang="en-US" sz="3200" b="1" i="1" dirty="0">
              <a:solidFill>
                <a:srgbClr val="FFFF00"/>
              </a:solidFill>
              <a:effectLst>
                <a:outerShdw blurRad="38100" dist="38100" dir="2700000" algn="tl">
                  <a:srgbClr val="000000">
                    <a:alpha val="43137"/>
                  </a:srgbClr>
                </a:outerShdw>
              </a:effectLst>
              <a:latin typeface="Century" panose="02040604050505020304" pitchFamily="18" charset="0"/>
            </a:endParaRPr>
          </a:p>
        </p:txBody>
      </p:sp>
      <p:sp>
        <p:nvSpPr>
          <p:cNvPr id="3" name="TextBox 2"/>
          <p:cNvSpPr txBox="1"/>
          <p:nvPr/>
        </p:nvSpPr>
        <p:spPr>
          <a:xfrm>
            <a:off x="6019800" y="3087945"/>
            <a:ext cx="2476500"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latin typeface="Century" panose="02040604050505020304" pitchFamily="18" charset="0"/>
              </a:rPr>
              <a:t>1 John 3:12</a:t>
            </a:r>
            <a:endParaRPr lang="en-US" b="1" dirty="0">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3238882964"/>
      </p:ext>
    </p:extLst>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3" y="152400"/>
            <a:ext cx="9005454"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98072"/>
            <a:ext cx="4343400" cy="475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2017426"/>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152400" y="152399"/>
            <a:ext cx="4253367" cy="3101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4495821" y="152400"/>
            <a:ext cx="4419600" cy="3101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178023" y="3429000"/>
            <a:ext cx="4227744"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572000" y="3429000"/>
            <a:ext cx="4425074"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78472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Century" panose="02040604050505020304" pitchFamily="18" charset="0"/>
              </a:rPr>
              <a:t>Hymn # 553</a:t>
            </a:r>
            <a:endParaRPr lang="en-US" b="1" dirty="0">
              <a:effectLst>
                <a:outerShdw blurRad="38100" dist="38100" dir="2700000" algn="tl">
                  <a:srgbClr val="000000">
                    <a:alpha val="43137"/>
                  </a:srgbClr>
                </a:outerShdw>
              </a:effectLst>
              <a:latin typeface="Century" panose="02040604050505020304" pitchFamily="18" charset="0"/>
            </a:endParaRPr>
          </a:p>
        </p:txBody>
      </p:sp>
      <p:sp>
        <p:nvSpPr>
          <p:cNvPr id="3" name="Content Placeholder 2"/>
          <p:cNvSpPr>
            <a:spLocks noGrp="1"/>
          </p:cNvSpPr>
          <p:nvPr>
            <p:ph idx="1"/>
          </p:nvPr>
        </p:nvSpPr>
        <p:spPr/>
        <p:txBody>
          <a:bodyPr>
            <a:normAutofit/>
          </a:bodyPr>
          <a:lstStyle/>
          <a:p>
            <a:pPr marL="0" indent="0" algn="ctr">
              <a:buNone/>
            </a:pPr>
            <a:r>
              <a:rPr lang="en-US" sz="4400" b="1" dirty="0" smtClean="0">
                <a:solidFill>
                  <a:srgbClr val="FFFF00"/>
                </a:solidFill>
                <a:effectLst>
                  <a:outerShdw blurRad="38100" dist="38100" dir="2700000" algn="tl">
                    <a:srgbClr val="000000">
                      <a:alpha val="43137"/>
                    </a:srgbClr>
                  </a:outerShdw>
                </a:effectLst>
                <a:latin typeface="Century" panose="02040604050505020304" pitchFamily="18" charset="0"/>
              </a:rPr>
              <a:t>“Rise up, O men of God!</a:t>
            </a:r>
          </a:p>
          <a:p>
            <a:pPr marL="0" indent="0" algn="ctr">
              <a:buNone/>
            </a:pPr>
            <a:r>
              <a:rPr lang="en-US" sz="4400" b="1" dirty="0" smtClean="0">
                <a:solidFill>
                  <a:srgbClr val="FFFF00"/>
                </a:solidFill>
                <a:effectLst>
                  <a:outerShdw blurRad="38100" dist="38100" dir="2700000" algn="tl">
                    <a:srgbClr val="000000">
                      <a:alpha val="43137"/>
                    </a:srgbClr>
                  </a:outerShdw>
                </a:effectLst>
                <a:latin typeface="Century" panose="02040604050505020304" pitchFamily="18" charset="0"/>
              </a:rPr>
              <a:t>Have done with lesser things.”</a:t>
            </a:r>
          </a:p>
          <a:p>
            <a:pPr marL="0" indent="0" algn="ctr">
              <a:buNone/>
            </a:pPr>
            <a:endParaRPr lang="en-US" sz="4400" b="1" dirty="0">
              <a:solidFill>
                <a:srgbClr val="FFFF00"/>
              </a:solidFill>
              <a:effectLst>
                <a:outerShdw blurRad="38100" dist="38100" dir="2700000" algn="tl">
                  <a:srgbClr val="000000">
                    <a:alpha val="43137"/>
                  </a:srgbClr>
                </a:outerShdw>
              </a:effectLst>
              <a:latin typeface="Century" panose="02040604050505020304" pitchFamily="18" charset="0"/>
            </a:endParaRPr>
          </a:p>
          <a:p>
            <a:pPr marL="0" indent="0" algn="ctr">
              <a:buNone/>
            </a:pPr>
            <a:r>
              <a:rPr lang="en-US" sz="4400" b="1" dirty="0" smtClean="0">
                <a:solidFill>
                  <a:srgbClr val="FFFF00"/>
                </a:solidFill>
                <a:effectLst>
                  <a:outerShdw blurRad="38100" dist="38100" dir="2700000" algn="tl">
                    <a:srgbClr val="000000">
                      <a:alpha val="43137"/>
                    </a:srgbClr>
                  </a:outerShdw>
                </a:effectLst>
                <a:latin typeface="Century" panose="02040604050505020304" pitchFamily="18" charset="0"/>
              </a:rPr>
              <a:t>“Give heart and mind and soul and strength to serve the King of Kings!”</a:t>
            </a:r>
            <a:endParaRPr lang="en-US" sz="4400" b="1" dirty="0">
              <a:solidFill>
                <a:srgbClr val="FFFF00"/>
              </a:solidFill>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40480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b="3183"/>
          <a:stretch/>
        </p:blipFill>
        <p:spPr bwMode="auto">
          <a:xfrm>
            <a:off x="228600" y="176276"/>
            <a:ext cx="8718681" cy="652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1219200"/>
            <a:ext cx="2438400" cy="4524315"/>
          </a:xfrm>
          <a:prstGeom prst="rect">
            <a:avLst/>
          </a:prstGeom>
          <a:noFill/>
        </p:spPr>
        <p:txBody>
          <a:bodyPr wrap="square" rtlCol="0">
            <a:spAutoFit/>
          </a:bodyPr>
          <a:lstStyle/>
          <a:p>
            <a:pPr algn="ctr"/>
            <a:r>
              <a:rPr lang="en-US" sz="3600" b="1" i="1" dirty="0" smtClean="0">
                <a:solidFill>
                  <a:schemeClr val="bg1"/>
                </a:solidFill>
                <a:effectLst>
                  <a:outerShdw blurRad="38100" dist="38100" dir="2700000" algn="tl">
                    <a:srgbClr val="000000">
                      <a:alpha val="43137"/>
                    </a:srgbClr>
                  </a:outerShdw>
                </a:effectLst>
                <a:latin typeface="Century" panose="02040604050505020304" pitchFamily="18" charset="0"/>
              </a:rPr>
              <a:t>“WOE TO YOU WHEN ALL PEOPLE SPEAK WELL OF YOU” </a:t>
            </a:r>
            <a:endParaRPr lang="en-US" sz="3600" b="1" i="1" dirty="0">
              <a:solidFill>
                <a:schemeClr val="bg1"/>
              </a:solidFill>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383980123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8392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1752797"/>
      </p:ext>
    </p:extLst>
  </p:cSld>
  <p:clrMapOvr>
    <a:masterClrMapping/>
  </p:clrMapOvr>
  <p:transition spd="slow">
    <p:plus/>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76200"/>
            <a:ext cx="8887453"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534970"/>
      </p:ext>
    </p:extLst>
  </p:cSld>
  <p:clrMapOvr>
    <a:masterClrMapping/>
  </p:clrMapOvr>
  <p:transition spd="slow">
    <p:plus/>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0091"/>
            <a:ext cx="8804564" cy="6479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65018" y="4343400"/>
            <a:ext cx="7772400" cy="1815882"/>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latin typeface="Century" panose="02040604050505020304" pitchFamily="18" charset="0"/>
              </a:rPr>
              <a:t>“Rise up, people of God.                              Have done with the lesser things.  </a:t>
            </a:r>
          </a:p>
          <a:p>
            <a:pPr algn="ctr"/>
            <a:r>
              <a:rPr lang="en-US" sz="2800" b="1" dirty="0" smtClean="0">
                <a:effectLst>
                  <a:outerShdw blurRad="38100" dist="38100" dir="2700000" algn="tl">
                    <a:srgbClr val="000000">
                      <a:alpha val="43137"/>
                    </a:srgbClr>
                  </a:outerShdw>
                </a:effectLst>
                <a:latin typeface="Century" panose="02040604050505020304" pitchFamily="18" charset="0"/>
              </a:rPr>
              <a:t>Give Heart and Mind and Soul and Strength to serve the King of Kings.”</a:t>
            </a:r>
            <a:endParaRPr lang="en-US" sz="2800" b="1" dirty="0">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1694773710"/>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257482"/>
      </p:ext>
    </p:extLst>
  </p:cSld>
  <p:clrMapOvr>
    <a:masterClrMapping/>
  </p:clrMapOvr>
  <mc:AlternateContent xmlns:mc="http://schemas.openxmlformats.org/markup-compatibility/2006">
    <mc:Choice xmlns:p14="http://schemas.microsoft.com/office/powerpoint/2010/main" Requires="p14">
      <p:transition spd="slow" p14:dur="6000">
        <p:fad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050324"/>
            <a:ext cx="8352971" cy="474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2693987"/>
            <a:ext cx="7772400" cy="1470025"/>
          </a:xfrm>
        </p:spPr>
        <p:txBody>
          <a:bodyPr/>
          <a:lstStyle/>
          <a:p>
            <a:r>
              <a:rPr lang="en-US" b="1" i="1" dirty="0" smtClean="0">
                <a:solidFill>
                  <a:schemeClr val="accent1">
                    <a:lumMod val="50000"/>
                  </a:schemeClr>
                </a:solidFill>
                <a:effectLst>
                  <a:outerShdw blurRad="38100" dist="38100" dir="2700000" algn="tl">
                    <a:srgbClr val="000000">
                      <a:alpha val="43137"/>
                    </a:srgbClr>
                  </a:outerShdw>
                </a:effectLst>
                <a:latin typeface="Century" panose="02040604050505020304" pitchFamily="18" charset="0"/>
              </a:rPr>
              <a:t>“Is God, Christ, and His Kingdom your #1 Priority?”</a:t>
            </a:r>
            <a:endParaRPr lang="en-US" b="1" i="1" dirty="0">
              <a:solidFill>
                <a:schemeClr val="accent1">
                  <a:lumMod val="50000"/>
                </a:schemeClr>
              </a:solidFill>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3595652098"/>
      </p:ext>
    </p:extLst>
  </p:cSld>
  <p:clrMapOvr>
    <a:masterClrMapping/>
  </p:clrMapOvr>
  <mc:AlternateContent xmlns:mc="http://schemas.openxmlformats.org/markup-compatibility/2006">
    <mc:Choice xmlns:p14="http://schemas.microsoft.com/office/powerpoint/2010/main" Requires="p14">
      <p:transition spd="slow" p14:dur="15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1" y="2014170"/>
            <a:ext cx="8991599" cy="2862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5225522"/>
      </p:ext>
    </p:extLst>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800" decel="100000"/>
                                        <p:tgtEl>
                                          <p:spTgt spid="1026"/>
                                        </p:tgtEl>
                                      </p:cBhvr>
                                    </p:animEffect>
                                    <p:anim calcmode="lin" valueType="num">
                                      <p:cBhvr>
                                        <p:cTn id="8" dur="800" decel="100000" fill="hold"/>
                                        <p:tgtEl>
                                          <p:spTgt spid="1026"/>
                                        </p:tgtEl>
                                        <p:attrNameLst>
                                          <p:attrName>style.rotation</p:attrName>
                                        </p:attrNameLst>
                                      </p:cBhvr>
                                      <p:tavLst>
                                        <p:tav tm="0">
                                          <p:val>
                                            <p:fltVal val="-90"/>
                                          </p:val>
                                        </p:tav>
                                        <p:tav tm="100000">
                                          <p:val>
                                            <p:fltVal val="0"/>
                                          </p:val>
                                        </p:tav>
                                      </p:tavLst>
                                    </p:anim>
                                    <p:anim calcmode="lin" valueType="num">
                                      <p:cBhvr>
                                        <p:cTn id="9" dur="800" decel="100000" fill="hold"/>
                                        <p:tgtEl>
                                          <p:spTgt spid="1026"/>
                                        </p:tgtEl>
                                        <p:attrNameLst>
                                          <p:attrName>ppt_x</p:attrName>
                                        </p:attrNameLst>
                                      </p:cBhvr>
                                      <p:tavLst>
                                        <p:tav tm="0">
                                          <p:val>
                                            <p:strVal val="#ppt_x+0.4"/>
                                          </p:val>
                                        </p:tav>
                                        <p:tav tm="100000">
                                          <p:val>
                                            <p:strVal val="#ppt_x-0.05"/>
                                          </p:val>
                                        </p:tav>
                                      </p:tavLst>
                                    </p:anim>
                                    <p:anim calcmode="lin" valueType="num">
                                      <p:cBhvr>
                                        <p:cTn id="10" dur="800" decel="100000" fill="hold"/>
                                        <p:tgtEl>
                                          <p:spTgt spid="10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Century" panose="02040604050505020304" pitchFamily="18" charset="0"/>
              </a:rPr>
              <a:t>1 Peter 4:1-6</a:t>
            </a:r>
            <a:endParaRPr lang="en-US" b="1" dirty="0">
              <a:effectLst>
                <a:outerShdw blurRad="38100" dist="38100" dir="2700000" algn="tl">
                  <a:srgbClr val="000000">
                    <a:alpha val="43137"/>
                  </a:srgbClr>
                </a:outerShdw>
              </a:effectLst>
              <a:latin typeface="Century" panose="02040604050505020304" pitchFamily="18" charset="0"/>
            </a:endParaRPr>
          </a:p>
        </p:txBody>
      </p:sp>
      <p:sp>
        <p:nvSpPr>
          <p:cNvPr id="3" name="Content Placeholder 2"/>
          <p:cNvSpPr>
            <a:spLocks noGrp="1"/>
          </p:cNvSpPr>
          <p:nvPr>
            <p:ph idx="1"/>
          </p:nvPr>
        </p:nvSpPr>
        <p:spPr/>
        <p:txBody>
          <a:bodyPr>
            <a:noAutofit/>
          </a:bodyPr>
          <a:lstStyle/>
          <a:p>
            <a:pPr marL="0" indent="0" algn="ctr">
              <a:buNone/>
            </a:pPr>
            <a:r>
              <a:rPr lang="en-US" sz="2800" i="1" baseline="30000" dirty="0" smtClean="0">
                <a:effectLst>
                  <a:outerShdw blurRad="38100" dist="38100" dir="2700000" algn="tl">
                    <a:srgbClr val="000000">
                      <a:alpha val="43137"/>
                    </a:srgbClr>
                  </a:outerShdw>
                </a:effectLst>
                <a:latin typeface="Century" panose="02040604050505020304" pitchFamily="18" charset="0"/>
              </a:rPr>
              <a:t>1</a:t>
            </a:r>
            <a:r>
              <a:rPr lang="en-US" sz="2800" i="1" dirty="0" smtClean="0">
                <a:effectLst>
                  <a:outerShdw blurRad="38100" dist="38100" dir="2700000" algn="tl">
                    <a:srgbClr val="000000">
                      <a:alpha val="43137"/>
                    </a:srgbClr>
                  </a:outerShdw>
                </a:effectLst>
                <a:latin typeface="Century" panose="02040604050505020304" pitchFamily="18" charset="0"/>
              </a:rPr>
              <a:t>Since </a:t>
            </a:r>
            <a:r>
              <a:rPr lang="en-US" sz="2800" i="1" dirty="0">
                <a:effectLst>
                  <a:outerShdw blurRad="38100" dist="38100" dir="2700000" algn="tl">
                    <a:srgbClr val="000000">
                      <a:alpha val="43137"/>
                    </a:srgbClr>
                  </a:outerShdw>
                </a:effectLst>
                <a:latin typeface="Century" panose="02040604050505020304" pitchFamily="18" charset="0"/>
              </a:rPr>
              <a:t>therefore Christ suffered in the flesh, arm yourselves with the same way of thinking, for whoever has suffered in the flesh has ceased from sin, </a:t>
            </a:r>
            <a:endParaRPr lang="en-US" sz="2800" i="1" dirty="0" smtClean="0">
              <a:effectLst>
                <a:outerShdw blurRad="38100" dist="38100" dir="2700000" algn="tl">
                  <a:srgbClr val="000000">
                    <a:alpha val="43137"/>
                  </a:srgbClr>
                </a:outerShdw>
              </a:effectLst>
              <a:latin typeface="Century" panose="02040604050505020304" pitchFamily="18" charset="0"/>
            </a:endParaRPr>
          </a:p>
          <a:p>
            <a:pPr marL="0" indent="0" algn="ctr">
              <a:buNone/>
            </a:pPr>
            <a:r>
              <a:rPr lang="en-US" sz="2800" b="1" i="1" baseline="30000" dirty="0" smtClean="0">
                <a:effectLst>
                  <a:outerShdw blurRad="38100" dist="38100" dir="2700000" algn="tl">
                    <a:srgbClr val="000000">
                      <a:alpha val="43137"/>
                    </a:srgbClr>
                  </a:outerShdw>
                </a:effectLst>
                <a:latin typeface="Century" panose="02040604050505020304" pitchFamily="18" charset="0"/>
              </a:rPr>
              <a:t>2</a:t>
            </a:r>
            <a:r>
              <a:rPr lang="en-US" sz="2800" b="1" i="1" baseline="30000" dirty="0">
                <a:effectLst>
                  <a:outerShdw blurRad="38100" dist="38100" dir="2700000" algn="tl">
                    <a:srgbClr val="000000">
                      <a:alpha val="43137"/>
                    </a:srgbClr>
                  </a:outerShdw>
                </a:effectLst>
                <a:latin typeface="Century" panose="02040604050505020304" pitchFamily="18" charset="0"/>
              </a:rPr>
              <a:t> </a:t>
            </a:r>
            <a:r>
              <a:rPr lang="en-US" sz="2800" i="1" dirty="0">
                <a:effectLst>
                  <a:outerShdw blurRad="38100" dist="38100" dir="2700000" algn="tl">
                    <a:srgbClr val="000000">
                      <a:alpha val="43137"/>
                    </a:srgbClr>
                  </a:outerShdw>
                </a:effectLst>
                <a:latin typeface="Century" panose="02040604050505020304" pitchFamily="18" charset="0"/>
              </a:rPr>
              <a:t>so as to live for the rest of the time in the flesh no longer for human passions but for the will of God. </a:t>
            </a:r>
            <a:endParaRPr lang="en-US" sz="2800" i="1" dirty="0" smtClean="0">
              <a:effectLst>
                <a:outerShdw blurRad="38100" dist="38100" dir="2700000" algn="tl">
                  <a:srgbClr val="000000">
                    <a:alpha val="43137"/>
                  </a:srgbClr>
                </a:outerShdw>
              </a:effectLst>
              <a:latin typeface="Century" panose="02040604050505020304" pitchFamily="18" charset="0"/>
            </a:endParaRPr>
          </a:p>
          <a:p>
            <a:pPr marL="0" indent="0" algn="ctr">
              <a:buNone/>
            </a:pPr>
            <a:r>
              <a:rPr lang="en-US" sz="2800" b="1" i="1" baseline="30000" dirty="0" smtClean="0">
                <a:effectLst>
                  <a:outerShdw blurRad="38100" dist="38100" dir="2700000" algn="tl">
                    <a:srgbClr val="000000">
                      <a:alpha val="43137"/>
                    </a:srgbClr>
                  </a:outerShdw>
                </a:effectLst>
                <a:latin typeface="Century" panose="02040604050505020304" pitchFamily="18" charset="0"/>
              </a:rPr>
              <a:t>3</a:t>
            </a:r>
            <a:r>
              <a:rPr lang="en-US" sz="2800" b="1" i="1" baseline="30000" dirty="0">
                <a:effectLst>
                  <a:outerShdw blurRad="38100" dist="38100" dir="2700000" algn="tl">
                    <a:srgbClr val="000000">
                      <a:alpha val="43137"/>
                    </a:srgbClr>
                  </a:outerShdw>
                </a:effectLst>
                <a:latin typeface="Century" panose="02040604050505020304" pitchFamily="18" charset="0"/>
              </a:rPr>
              <a:t> </a:t>
            </a:r>
            <a:r>
              <a:rPr lang="en-US" sz="2800" i="1" dirty="0">
                <a:effectLst>
                  <a:outerShdw blurRad="38100" dist="38100" dir="2700000" algn="tl">
                    <a:srgbClr val="000000">
                      <a:alpha val="43137"/>
                    </a:srgbClr>
                  </a:outerShdw>
                </a:effectLst>
                <a:latin typeface="Century" panose="02040604050505020304" pitchFamily="18" charset="0"/>
              </a:rPr>
              <a:t>For the time that is </a:t>
            </a:r>
            <a:r>
              <a:rPr lang="en-US" sz="2800" i="1" dirty="0" smtClean="0">
                <a:effectLst>
                  <a:outerShdw blurRad="38100" dist="38100" dir="2700000" algn="tl">
                    <a:srgbClr val="000000">
                      <a:alpha val="43137"/>
                    </a:srgbClr>
                  </a:outerShdw>
                </a:effectLst>
                <a:latin typeface="Century" panose="02040604050505020304" pitchFamily="18" charset="0"/>
              </a:rPr>
              <a:t>past suffices</a:t>
            </a:r>
            <a:r>
              <a:rPr lang="en-US" sz="2800" i="1" dirty="0">
                <a:effectLst>
                  <a:outerShdw blurRad="38100" dist="38100" dir="2700000" algn="tl">
                    <a:srgbClr val="000000">
                      <a:alpha val="43137"/>
                    </a:srgbClr>
                  </a:outerShdw>
                </a:effectLst>
                <a:latin typeface="Century" panose="02040604050505020304" pitchFamily="18" charset="0"/>
              </a:rPr>
              <a:t> for doing what the Gentiles want to do, living in sensuality, passions, drunkenness, orgies, drinking parties, and </a:t>
            </a:r>
            <a:r>
              <a:rPr lang="en-US" sz="2800" i="1" dirty="0" smtClean="0">
                <a:effectLst>
                  <a:outerShdw blurRad="38100" dist="38100" dir="2700000" algn="tl">
                    <a:srgbClr val="000000">
                      <a:alpha val="43137"/>
                    </a:srgbClr>
                  </a:outerShdw>
                </a:effectLst>
                <a:latin typeface="Century" panose="02040604050505020304" pitchFamily="18" charset="0"/>
              </a:rPr>
              <a:t>lawless idolatry.</a:t>
            </a:r>
            <a:endParaRPr lang="en-US" sz="2800" i="1" dirty="0">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39473789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Century" panose="02040604050505020304" pitchFamily="18" charset="0"/>
              </a:rPr>
              <a:t>1 Peter 4:1-6</a:t>
            </a:r>
            <a:endParaRPr lang="en-US" b="1" dirty="0">
              <a:effectLst>
                <a:outerShdw blurRad="38100" dist="38100" dir="2700000" algn="tl">
                  <a:srgbClr val="000000">
                    <a:alpha val="43137"/>
                  </a:srgbClr>
                </a:outerShdw>
              </a:effectLst>
              <a:latin typeface="Century" panose="02040604050505020304" pitchFamily="18" charset="0"/>
            </a:endParaRPr>
          </a:p>
        </p:txBody>
      </p:sp>
      <p:sp>
        <p:nvSpPr>
          <p:cNvPr id="3" name="Content Placeholder 2"/>
          <p:cNvSpPr>
            <a:spLocks noGrp="1"/>
          </p:cNvSpPr>
          <p:nvPr>
            <p:ph idx="1"/>
          </p:nvPr>
        </p:nvSpPr>
        <p:spPr/>
        <p:txBody>
          <a:bodyPr>
            <a:noAutofit/>
          </a:bodyPr>
          <a:lstStyle/>
          <a:p>
            <a:pPr marL="0" indent="0" algn="ctr">
              <a:buNone/>
            </a:pPr>
            <a:r>
              <a:rPr lang="en-US" sz="2800" b="1" i="1" baseline="30000" dirty="0" smtClean="0">
                <a:effectLst>
                  <a:outerShdw blurRad="38100" dist="38100" dir="2700000" algn="tl">
                    <a:srgbClr val="000000">
                      <a:alpha val="43137"/>
                    </a:srgbClr>
                  </a:outerShdw>
                </a:effectLst>
                <a:latin typeface="Century" panose="02040604050505020304" pitchFamily="18" charset="0"/>
              </a:rPr>
              <a:t>4</a:t>
            </a:r>
            <a:r>
              <a:rPr lang="en-US" sz="2800" b="1" i="1" baseline="30000" dirty="0">
                <a:effectLst>
                  <a:outerShdw blurRad="38100" dist="38100" dir="2700000" algn="tl">
                    <a:srgbClr val="000000">
                      <a:alpha val="43137"/>
                    </a:srgbClr>
                  </a:outerShdw>
                </a:effectLst>
                <a:latin typeface="Century" panose="02040604050505020304" pitchFamily="18" charset="0"/>
              </a:rPr>
              <a:t> </a:t>
            </a:r>
            <a:r>
              <a:rPr lang="en-US" sz="2800" i="1" dirty="0">
                <a:effectLst>
                  <a:outerShdw blurRad="38100" dist="38100" dir="2700000" algn="tl">
                    <a:srgbClr val="000000">
                      <a:alpha val="43137"/>
                    </a:srgbClr>
                  </a:outerShdw>
                </a:effectLst>
                <a:latin typeface="Century" panose="02040604050505020304" pitchFamily="18" charset="0"/>
              </a:rPr>
              <a:t>With respect to this they are surprised when you do not join them in the same flood of debauchery, and they malign you; </a:t>
            </a:r>
            <a:endParaRPr lang="en-US" sz="2800" i="1" dirty="0" smtClean="0">
              <a:effectLst>
                <a:outerShdw blurRad="38100" dist="38100" dir="2700000" algn="tl">
                  <a:srgbClr val="000000">
                    <a:alpha val="43137"/>
                  </a:srgbClr>
                </a:outerShdw>
              </a:effectLst>
              <a:latin typeface="Century" panose="02040604050505020304" pitchFamily="18" charset="0"/>
            </a:endParaRPr>
          </a:p>
          <a:p>
            <a:pPr marL="0" indent="0" algn="ctr">
              <a:buNone/>
            </a:pPr>
            <a:r>
              <a:rPr lang="en-US" sz="2800" b="1" i="1" baseline="30000" dirty="0" smtClean="0">
                <a:effectLst>
                  <a:outerShdw blurRad="38100" dist="38100" dir="2700000" algn="tl">
                    <a:srgbClr val="000000">
                      <a:alpha val="43137"/>
                    </a:srgbClr>
                  </a:outerShdw>
                </a:effectLst>
                <a:latin typeface="Century" panose="02040604050505020304" pitchFamily="18" charset="0"/>
              </a:rPr>
              <a:t>5</a:t>
            </a:r>
            <a:r>
              <a:rPr lang="en-US" sz="2800" b="1" i="1" baseline="30000" dirty="0">
                <a:effectLst>
                  <a:outerShdw blurRad="38100" dist="38100" dir="2700000" algn="tl">
                    <a:srgbClr val="000000">
                      <a:alpha val="43137"/>
                    </a:srgbClr>
                  </a:outerShdw>
                </a:effectLst>
                <a:latin typeface="Century" panose="02040604050505020304" pitchFamily="18" charset="0"/>
              </a:rPr>
              <a:t> </a:t>
            </a:r>
            <a:r>
              <a:rPr lang="en-US" sz="2800" i="1" dirty="0">
                <a:effectLst>
                  <a:outerShdw blurRad="38100" dist="38100" dir="2700000" algn="tl">
                    <a:srgbClr val="000000">
                      <a:alpha val="43137"/>
                    </a:srgbClr>
                  </a:outerShdw>
                </a:effectLst>
                <a:latin typeface="Century" panose="02040604050505020304" pitchFamily="18" charset="0"/>
              </a:rPr>
              <a:t>but they will give account to him who is ready to judge the living and the dead. </a:t>
            </a:r>
            <a:endParaRPr lang="en-US" sz="2800" i="1" dirty="0" smtClean="0">
              <a:effectLst>
                <a:outerShdw blurRad="38100" dist="38100" dir="2700000" algn="tl">
                  <a:srgbClr val="000000">
                    <a:alpha val="43137"/>
                  </a:srgbClr>
                </a:outerShdw>
              </a:effectLst>
              <a:latin typeface="Century" panose="02040604050505020304" pitchFamily="18" charset="0"/>
            </a:endParaRPr>
          </a:p>
          <a:p>
            <a:pPr marL="0" indent="0" algn="ctr">
              <a:buNone/>
            </a:pPr>
            <a:r>
              <a:rPr lang="en-US" sz="2800" b="1" i="1" baseline="30000" dirty="0" smtClean="0">
                <a:effectLst>
                  <a:outerShdw blurRad="38100" dist="38100" dir="2700000" algn="tl">
                    <a:srgbClr val="000000">
                      <a:alpha val="43137"/>
                    </a:srgbClr>
                  </a:outerShdw>
                </a:effectLst>
                <a:latin typeface="Century" panose="02040604050505020304" pitchFamily="18" charset="0"/>
              </a:rPr>
              <a:t>6</a:t>
            </a:r>
            <a:r>
              <a:rPr lang="en-US" sz="2800" b="1" i="1" baseline="30000" dirty="0">
                <a:effectLst>
                  <a:outerShdw blurRad="38100" dist="38100" dir="2700000" algn="tl">
                    <a:srgbClr val="000000">
                      <a:alpha val="43137"/>
                    </a:srgbClr>
                  </a:outerShdw>
                </a:effectLst>
                <a:latin typeface="Century" panose="02040604050505020304" pitchFamily="18" charset="0"/>
              </a:rPr>
              <a:t> </a:t>
            </a:r>
            <a:r>
              <a:rPr lang="en-US" sz="2800" i="1" dirty="0">
                <a:effectLst>
                  <a:outerShdw blurRad="38100" dist="38100" dir="2700000" algn="tl">
                    <a:srgbClr val="000000">
                      <a:alpha val="43137"/>
                    </a:srgbClr>
                  </a:outerShdw>
                </a:effectLst>
                <a:latin typeface="Century" panose="02040604050505020304" pitchFamily="18" charset="0"/>
              </a:rPr>
              <a:t>For this is why the gospel was preached even to those who are dead, that though judged in the flesh the way people are, they might live in the spirit the way God does.</a:t>
            </a:r>
          </a:p>
        </p:txBody>
      </p:sp>
    </p:spTree>
    <p:extLst>
      <p:ext uri="{BB962C8B-B14F-4D97-AF65-F5344CB8AC3E}">
        <p14:creationId xmlns:p14="http://schemas.microsoft.com/office/powerpoint/2010/main" val="287322854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52400" y="108865"/>
            <a:ext cx="8839200" cy="664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800" y="1524000"/>
            <a:ext cx="7239000" cy="3416320"/>
          </a:xfrm>
          <a:prstGeom prst="rect">
            <a:avLst/>
          </a:prstGeom>
          <a:noFill/>
        </p:spPr>
        <p:txBody>
          <a:bodyPr wrap="square" rtlCol="0">
            <a:spAutoFit/>
          </a:bodyPr>
          <a:lstStyle/>
          <a:p>
            <a:pPr algn="ctr"/>
            <a:r>
              <a:rPr lang="en-US" sz="7200" b="1" dirty="0" smtClean="0">
                <a:solidFill>
                  <a:srgbClr val="FFFF00"/>
                </a:solidFill>
                <a:effectLst>
                  <a:outerShdw blurRad="38100" dist="38100" dir="2700000" algn="tl">
                    <a:srgbClr val="000000">
                      <a:alpha val="43137"/>
                    </a:srgbClr>
                  </a:outerShdw>
                </a:effectLst>
                <a:latin typeface="Century" panose="02040604050505020304" pitchFamily="18" charset="0"/>
              </a:rPr>
              <a:t>“the Christian Faith is a Militant Faith!”</a:t>
            </a:r>
            <a:endParaRPr lang="en-US" sz="7200" b="1" dirty="0">
              <a:solidFill>
                <a:srgbClr val="FFFF00"/>
              </a:solidFill>
              <a:effectLst>
                <a:outerShdw blurRad="38100" dist="38100" dir="2700000" algn="tl">
                  <a:srgbClr val="000000">
                    <a:alpha val="43137"/>
                  </a:srgbClr>
                </a:outerShdw>
              </a:effectLst>
              <a:latin typeface="Century" panose="02040604050505020304" pitchFamily="18" charset="0"/>
            </a:endParaRPr>
          </a:p>
        </p:txBody>
      </p:sp>
    </p:spTree>
    <p:extLst>
      <p:ext uri="{BB962C8B-B14F-4D97-AF65-F5344CB8AC3E}">
        <p14:creationId xmlns:p14="http://schemas.microsoft.com/office/powerpoint/2010/main" val="1120521474"/>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8839201"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0389175"/>
      </p:ext>
    </p:extLst>
  </p:cSld>
  <p:clrMapOvr>
    <a:masterClrMapping/>
  </p:clrMapOvr>
  <p:transition spd="slow">
    <p:plus/>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TotalTime>
  <Words>295</Words>
  <Application>Microsoft Office PowerPoint</Application>
  <PresentationFormat>On-screen Show (4:3)</PresentationFormat>
  <Paragraphs>51</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“What the Gentiles Do”</vt:lpstr>
      <vt:lpstr>Hymn # 553</vt:lpstr>
      <vt:lpstr>Hymn # 553</vt:lpstr>
      <vt:lpstr>“Is God, Christ, and His Kingdom your #1 Priority?”</vt:lpstr>
      <vt:lpstr>PowerPoint Presentation</vt:lpstr>
      <vt:lpstr>1 Peter 4:1-6</vt:lpstr>
      <vt:lpstr>1 Peter 4:1-6</vt:lpstr>
      <vt:lpstr>PowerPoint Presentation</vt:lpstr>
      <vt:lpstr>PowerPoint Presentation</vt:lpstr>
      <vt:lpstr>PowerPoint Presentation</vt:lpstr>
      <vt:lpstr>PowerPoint Presentation</vt:lpstr>
      <vt:lpstr>PowerPoint Presentation</vt:lpstr>
      <vt:lpstr>1 Peter 4:3-4</vt:lpstr>
      <vt:lpstr>First Century World</vt:lpstr>
      <vt:lpstr>PowerPoint Presentation</vt:lpstr>
      <vt:lpstr>1 Peter 4:1-6</vt:lpstr>
      <vt:lpstr>1 Peter 4:3-4</vt:lpstr>
      <vt:lpstr>PowerPoint Presentation</vt:lpstr>
      <vt:lpstr>PowerPoint Presentation</vt:lpstr>
      <vt:lpstr>PowerPoint Presentation</vt:lpstr>
      <vt:lpstr>1 Peter 4:3-4</vt:lpstr>
      <vt:lpstr>“What the Gentiles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the Gentiles Do”</dc:title>
  <dc:creator>John Eckhart</dc:creator>
  <cp:lastModifiedBy>John Eckhart</cp:lastModifiedBy>
  <cp:revision>16</cp:revision>
  <cp:lastPrinted>2016-08-21T00:12:40Z</cp:lastPrinted>
  <dcterms:created xsi:type="dcterms:W3CDTF">2016-08-20T18:33:07Z</dcterms:created>
  <dcterms:modified xsi:type="dcterms:W3CDTF">2016-08-21T01:34:21Z</dcterms:modified>
</cp:coreProperties>
</file>