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552" y="-108"/>
      </p:cViewPr>
      <p:guideLst>
        <p:guide orient="horz" pos="201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694D0984-D83F-45AB-865D-E8964E23E85D}" type="datetimeFigureOut">
              <a:rPr lang="en-US" smtClean="0"/>
              <a:t>9/3/2016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BF082E58-225E-4205-883E-BFA9DB093EAF}" type="slidenum">
              <a:rPr lang="en-US" smtClean="0"/>
              <a:t>‹#›</a:t>
            </a:fld>
            <a:endParaRPr lang="en-US"/>
          </a:p>
        </p:txBody>
      </p:sp>
    </p:spTree>
    <p:extLst>
      <p:ext uri="{BB962C8B-B14F-4D97-AF65-F5344CB8AC3E}">
        <p14:creationId xmlns:p14="http://schemas.microsoft.com/office/powerpoint/2010/main" val="302411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AB54491-C2C8-4FFF-A823-DA2B9B594C45}" type="datetimeFigureOut">
              <a:rPr lang="en-US" smtClean="0"/>
              <a:t>9/3/2016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D619005-1671-4008-815D-6D5E09E99BB7}" type="slidenum">
              <a:rPr lang="en-US" smtClean="0"/>
              <a:t>‹#›</a:t>
            </a:fld>
            <a:endParaRPr lang="en-US"/>
          </a:p>
        </p:txBody>
      </p:sp>
    </p:spTree>
    <p:extLst>
      <p:ext uri="{BB962C8B-B14F-4D97-AF65-F5344CB8AC3E}">
        <p14:creationId xmlns:p14="http://schemas.microsoft.com/office/powerpoint/2010/main" val="320913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19005-1671-4008-815D-6D5E09E99BB7}" type="slidenum">
              <a:rPr lang="en-US" smtClean="0"/>
              <a:t>5</a:t>
            </a:fld>
            <a:endParaRPr lang="en-US"/>
          </a:p>
        </p:txBody>
      </p:sp>
    </p:spTree>
    <p:extLst>
      <p:ext uri="{BB962C8B-B14F-4D97-AF65-F5344CB8AC3E}">
        <p14:creationId xmlns:p14="http://schemas.microsoft.com/office/powerpoint/2010/main" val="185640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19005-1671-4008-815D-6D5E09E99BB7}" type="slidenum">
              <a:rPr lang="en-US" smtClean="0"/>
              <a:t>7</a:t>
            </a:fld>
            <a:endParaRPr lang="en-US"/>
          </a:p>
        </p:txBody>
      </p:sp>
    </p:spTree>
    <p:extLst>
      <p:ext uri="{BB962C8B-B14F-4D97-AF65-F5344CB8AC3E}">
        <p14:creationId xmlns:p14="http://schemas.microsoft.com/office/powerpoint/2010/main" val="185640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19005-1671-4008-815D-6D5E09E99BB7}" type="slidenum">
              <a:rPr lang="en-US" smtClean="0"/>
              <a:t>9</a:t>
            </a:fld>
            <a:endParaRPr lang="en-US"/>
          </a:p>
        </p:txBody>
      </p:sp>
    </p:spTree>
    <p:extLst>
      <p:ext uri="{BB962C8B-B14F-4D97-AF65-F5344CB8AC3E}">
        <p14:creationId xmlns:p14="http://schemas.microsoft.com/office/powerpoint/2010/main" val="185640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19005-1671-4008-815D-6D5E09E99BB7}" type="slidenum">
              <a:rPr lang="en-US" smtClean="0"/>
              <a:t>16</a:t>
            </a:fld>
            <a:endParaRPr lang="en-US"/>
          </a:p>
        </p:txBody>
      </p:sp>
    </p:spTree>
    <p:extLst>
      <p:ext uri="{BB962C8B-B14F-4D97-AF65-F5344CB8AC3E}">
        <p14:creationId xmlns:p14="http://schemas.microsoft.com/office/powerpoint/2010/main" val="185640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6FCC2-0B46-44E7-ACDF-CA9AC32196AE}"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09296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6FCC2-0B46-44E7-ACDF-CA9AC32196AE}"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4952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6FCC2-0B46-44E7-ACDF-CA9AC32196AE}"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62255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6FCC2-0B46-44E7-ACDF-CA9AC32196AE}"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60805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6FCC2-0B46-44E7-ACDF-CA9AC32196AE}"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401550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6FCC2-0B46-44E7-ACDF-CA9AC32196AE}"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168217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6FCC2-0B46-44E7-ACDF-CA9AC32196AE}" type="datetimeFigureOut">
              <a:rPr lang="en-US" smtClean="0"/>
              <a:t>9/3/2016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408241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6FCC2-0B46-44E7-ACDF-CA9AC32196AE}" type="datetimeFigureOut">
              <a:rPr lang="en-US" smtClean="0"/>
              <a:t>9/3/2016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73543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6FCC2-0B46-44E7-ACDF-CA9AC32196AE}" type="datetimeFigureOut">
              <a:rPr lang="en-US" smtClean="0"/>
              <a:t>9/3/2016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94617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6FCC2-0B46-44E7-ACDF-CA9AC32196AE}"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74746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6FCC2-0B46-44E7-ACDF-CA9AC32196AE}"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7850D-68A9-47EB-8A1A-266EB4ACE3AF}" type="slidenum">
              <a:rPr lang="en-US" smtClean="0"/>
              <a:t>‹#›</a:t>
            </a:fld>
            <a:endParaRPr lang="en-US"/>
          </a:p>
        </p:txBody>
      </p:sp>
    </p:spTree>
    <p:extLst>
      <p:ext uri="{BB962C8B-B14F-4D97-AF65-F5344CB8AC3E}">
        <p14:creationId xmlns:p14="http://schemas.microsoft.com/office/powerpoint/2010/main" val="2059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6FCC2-0B46-44E7-ACDF-CA9AC32196AE}" type="datetimeFigureOut">
              <a:rPr lang="en-US" smtClean="0"/>
              <a:t>9/3/2016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7850D-68A9-47EB-8A1A-266EB4ACE3AF}" type="slidenum">
              <a:rPr lang="en-US" smtClean="0"/>
              <a:t>‹#›</a:t>
            </a:fld>
            <a:endParaRPr lang="en-US"/>
          </a:p>
        </p:txBody>
      </p:sp>
    </p:spTree>
    <p:extLst>
      <p:ext uri="{BB962C8B-B14F-4D97-AF65-F5344CB8AC3E}">
        <p14:creationId xmlns:p14="http://schemas.microsoft.com/office/powerpoint/2010/main" val="24530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861060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547754" y="1143000"/>
            <a:ext cx="3924301" cy="1470025"/>
          </a:xfrm>
        </p:spPr>
        <p:txBody>
          <a:bodyPr>
            <a:noAutofit/>
          </a:bodyPr>
          <a:lstStyle/>
          <a:p>
            <a:r>
              <a:rPr 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“Barely Saved??”</a:t>
            </a:r>
            <a:endPar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19600" y="3886200"/>
            <a:ext cx="4114800" cy="1752600"/>
          </a:xfrm>
        </p:spPr>
        <p:txBody>
          <a:bodyPr/>
          <a:lstStyle/>
          <a:p>
            <a:r>
              <a:rPr lang="en-US"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999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1337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00556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2" y="152400"/>
            <a:ext cx="880888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3390900"/>
            <a:ext cx="7315200" cy="2800767"/>
          </a:xfrm>
          <a:prstGeom prst="rect">
            <a:avLst/>
          </a:prstGeom>
          <a:noFill/>
        </p:spPr>
        <p:txBody>
          <a:bodyPr wrap="square" rtlCol="0">
            <a:spAutoFit/>
          </a:bodyPr>
          <a:lstStyle/>
          <a:p>
            <a:pPr algn="ctr"/>
            <a:r>
              <a:rPr lang="en-US" sz="4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not easy being a Christian – not in the least – not if you are a true disciple!</a:t>
            </a:r>
            <a:endParaRPr lang="en-US" sz="4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524891"/>
      </p:ext>
    </p:extLst>
  </p:cSld>
  <p:clrMapOvr>
    <a:masterClrMapping/>
  </p:clrMapOvr>
  <mc:AlternateContent xmlns:mc="http://schemas.openxmlformats.org/markup-compatibility/2006">
    <mc:Choice xmlns:p14="http://schemas.microsoft.com/office/powerpoint/2010/main" Requires="p14">
      <p:transition spd="slow" p14:dur="2000">
        <p:plus/>
      </p:transition>
    </mc:Choice>
    <mc:Fallback>
      <p:transition spd="slow">
        <p:plu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99" y="118006"/>
            <a:ext cx="8867802" cy="651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800600"/>
            <a:ext cx="8534400" cy="1077218"/>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“Judgement begins at the Household of God – with God’s people.”</a:t>
            </a:r>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835699"/>
      </p:ext>
    </p:extLst>
  </p:cSld>
  <p:clrMapOvr>
    <a:masterClrMapping/>
  </p:clrMapOvr>
  <mc:AlternateContent xmlns:mc="http://schemas.openxmlformats.org/markup-compatibility/2006">
    <mc:Choice xmlns:p14="http://schemas.microsoft.com/office/powerpoint/2010/main" Requires="p14">
      <p:transition spd="slow" p14:dur="2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31618"/>
            <a:ext cx="89154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38600" y="1447800"/>
            <a:ext cx="3657600" cy="2431435"/>
          </a:xfrm>
          <a:prstGeom prst="rect">
            <a:avLst/>
          </a:prstGeom>
          <a:noFill/>
        </p:spPr>
        <p:txBody>
          <a:bodyPr wrap="square" rtlCol="0">
            <a:spAutoFit/>
          </a:bodyPr>
          <a:lstStyle/>
          <a:p>
            <a:pPr algn="ct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“My son, do not take lightly the discipline of the Lord . . . For the Lord disciplines the one He loves, and chastises every son whom He receives.”</a:t>
            </a:r>
          </a:p>
          <a:p>
            <a:pPr algn="ctr"/>
            <a:endPar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Proverbs 3:11-12</a:t>
            </a:r>
            <a:endPar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2431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629"/>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87698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708437"/>
      </p:ext>
    </p:extLst>
  </p:cSld>
  <p:clrMapOvr>
    <a:masterClrMapping/>
  </p:clrMapOvr>
  <mc:AlternateContent xmlns:mc="http://schemas.openxmlformats.org/markup-compatibility/2006">
    <mc:Choice xmlns:p14="http://schemas.microsoft.com/office/powerpoint/2010/main" Requires="p14">
      <p:transition spd="slow" p14:dur="2000">
        <p:split/>
      </p:transition>
    </mc:Choice>
    <mc:Fallback>
      <p:transition spd="slow">
        <p:spli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2390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 (ESV)</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57200" y="1153602"/>
            <a:ext cx="8153400" cy="5796459"/>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Yet if anyone suffers as a Christian, let him not be ashamed, but let him glorify God in that name.</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it is time for judgment to begin at the household of God; and if it begins with us, what will be the outcome for those who do not obey the gospel of God?</a:t>
            </a:r>
          </a:p>
          <a:p>
            <a:pPr algn="ctr"/>
            <a:endPar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p>
          <a:p>
            <a:pPr algn="ct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righteous is scarcely saved,</a:t>
            </a:r>
          </a:p>
          <a:p>
            <a:pPr algn="ct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will become of the ungodly and the sinner?”</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let those who suffer according to God's will entrust their souls to a faithful Creator while doing good.</a:t>
            </a:r>
          </a:p>
          <a:p>
            <a:pPr algn="ctr"/>
            <a:endPar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69826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88984"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7927" y="366623"/>
            <a:ext cx="4191000" cy="6124754"/>
          </a:xfrm>
          <a:prstGeom prst="rect">
            <a:avLst/>
          </a:prstGeom>
          <a:noFill/>
        </p:spPr>
        <p:txBody>
          <a:bodyPr wrap="square" rtlCol="0">
            <a:spAutoFit/>
          </a:bodyPr>
          <a:lstStyle/>
          <a:p>
            <a:pPr algn="ctr"/>
            <a:r>
              <a:rPr lang="en-US" sz="2800" b="1" i="1" dirty="0" smtClean="0">
                <a:latin typeface="Arial" panose="020B0604020202020204" pitchFamily="34" charset="0"/>
                <a:cs typeface="Arial" panose="020B0604020202020204" pitchFamily="34" charset="0"/>
              </a:rPr>
              <a:t>Jesus blood applied to your life – your sins – will indeed give you an abundant entrance into heaven -</a:t>
            </a:r>
            <a:r>
              <a:rPr lang="en-US" sz="2800" b="1" i="1" dirty="0" smtClean="0">
                <a:latin typeface="Arial" panose="020B0604020202020204" pitchFamily="34" charset="0"/>
                <a:cs typeface="Arial" panose="020B0604020202020204" pitchFamily="34" charset="0"/>
              </a:rPr>
              <a:t> you’re not going to barely get into heaven if you are a faithful follower of Jesus – you’re not going to sneak in like some stowaway – you will walk in with head held high – nothing doubting! </a:t>
            </a:r>
            <a:endParaRPr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10292"/>
      </p:ext>
    </p:extLst>
  </p:cSld>
  <p:clrMapOvr>
    <a:masterClrMapping/>
  </p:clrMapOvr>
  <mc:AlternateContent xmlns:mc="http://schemas.openxmlformats.org/markup-compatibility/2006">
    <mc:Choice xmlns:p14="http://schemas.microsoft.com/office/powerpoint/2010/main" Requires="p14">
      <p:transition spd="slow" p14:dur="2000">
        <p:plus/>
      </p:transition>
    </mc:Choice>
    <mc:Fallback>
      <p:transition spd="slow">
        <p:plu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82" t="17374" r="14316" b="25733"/>
          <a:stretch/>
        </p:blipFill>
        <p:spPr bwMode="auto">
          <a:xfrm>
            <a:off x="-20782" y="0"/>
            <a:ext cx="9164782" cy="672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990600"/>
            <a:ext cx="3276600" cy="1323439"/>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Testing and Purification</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875809" y="2921168"/>
            <a:ext cx="1371600" cy="1015663"/>
          </a:xfrm>
          <a:prstGeom prst="rect">
            <a:avLst/>
          </a:prstGeom>
          <a:solidFill>
            <a:schemeClr val="tx1"/>
          </a:solid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a:t>
            </a:r>
            <a:endParaRPr lang="en-US"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4800600" y="4953000"/>
            <a:ext cx="3810000" cy="1569660"/>
          </a:xfrm>
          <a:prstGeom prst="rect">
            <a:avLst/>
          </a:prstGeom>
          <a:solidFill>
            <a:schemeClr val="tx1">
              <a:alpha val="35000"/>
            </a:schemeClr>
          </a:solid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Judgment of Destruction</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3430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63" y="190500"/>
            <a:ext cx="867987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2133600"/>
            <a:ext cx="3886199" cy="2308324"/>
          </a:xfrm>
          <a:prstGeom prst="rect">
            <a:avLst/>
          </a:prstGeom>
          <a:noFill/>
        </p:spPr>
        <p:txBody>
          <a:bodyPr wrap="square" rtlCol="0">
            <a:spAutoFit/>
          </a:bodyPr>
          <a:lstStyle/>
          <a:p>
            <a:pPr algn="ctr"/>
            <a:r>
              <a:rPr lang="en-US" sz="4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saved, barely saved”</a:t>
            </a:r>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962400" y="5562599"/>
            <a:ext cx="4800599" cy="1077218"/>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saved, only by the skin of my teeth!”</a:t>
            </a:r>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Straight Connector 7"/>
          <p:cNvCxnSpPr/>
          <p:nvPr/>
        </p:nvCxnSpPr>
        <p:spPr>
          <a:xfrm>
            <a:off x="990600" y="1752600"/>
            <a:ext cx="2819400" cy="2819400"/>
          </a:xfrm>
          <a:prstGeom prst="line">
            <a:avLst/>
          </a:prstGeom>
          <a:ln w="139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00869">
            <a:off x="937417" y="1699418"/>
            <a:ext cx="2925763"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9352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afterEffect">
                                  <p:stCondLst>
                                    <p:cond delay="100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68" y="1524000"/>
            <a:ext cx="862121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4468" y="5256871"/>
            <a:ext cx="8356132" cy="1384995"/>
          </a:xfrm>
          <a:prstGeom prst="rect">
            <a:avLst/>
          </a:prstGeom>
          <a:noFill/>
        </p:spPr>
        <p:txBody>
          <a:bodyPr wrap="square" rtlCol="0">
            <a:spAutoFit/>
          </a:bodyPr>
          <a:lstStyle/>
          <a:p>
            <a:pPr algn="ctr"/>
            <a:r>
              <a:rPr lang="en-US" sz="2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bones stick to my skin and to my flesh,</a:t>
            </a:r>
          </a:p>
          <a:p>
            <a:pPr algn="ctr"/>
            <a:r>
              <a:rPr lang="en-US" sz="2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I have escaped by the skin of my teeth.”</a:t>
            </a:r>
          </a:p>
          <a:p>
            <a:pPr algn="ctr"/>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19:20</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02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555" y="2600235"/>
            <a:ext cx="7136890"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cap="none" spc="150" dirty="0" smtClean="0">
                <a:ln w="11430"/>
                <a:solidFill>
                  <a:srgbClr val="F8F8F8"/>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2 Thessalonians 1</a:t>
            </a:r>
            <a:endParaRPr lang="en-US" sz="6000" b="1" cap="none" spc="150" dirty="0">
              <a:ln w="11430"/>
              <a:solidFill>
                <a:srgbClr val="F8F8F8"/>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42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82000" cy="5878532"/>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The Judgment at Christ's Coming</a:t>
            </a:r>
          </a:p>
          <a:p>
            <a:pPr algn="ctr"/>
            <a:r>
              <a:rPr lang="en-US" sz="3200" b="1" i="1" dirty="0" smtClean="0">
                <a:solidFill>
                  <a:srgbClr val="FFFF00"/>
                </a:solidFill>
                <a:effectLst>
                  <a:outerShdw blurRad="38100" dist="38100" dir="2700000" algn="tl">
                    <a:srgbClr val="000000">
                      <a:alpha val="43137"/>
                    </a:srgbClr>
                  </a:outerShdw>
                </a:effectLst>
              </a:rPr>
              <a:t>“This is evidence of the righteous judgment of God, that you may be considered worthy of the kingdom of God, for which you are also suffering— since indeed God considers it just to repay with affliction those who afflict you,  and to grant relief to you who are afflicted as well as to us, when the Lord Jesus is revealed from heaven with his mighty angels in flaming fire, inflicting vengeance on those who do not know God and on those who do not obey the gospel of our Lord Jesus. </a:t>
            </a:r>
          </a:p>
        </p:txBody>
      </p:sp>
    </p:spTree>
    <p:extLst>
      <p:ext uri="{BB962C8B-B14F-4D97-AF65-F5344CB8AC3E}">
        <p14:creationId xmlns:p14="http://schemas.microsoft.com/office/powerpoint/2010/main" val="13586475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05506"/>
            <a:ext cx="8382000" cy="3046988"/>
          </a:xfrm>
          <a:prstGeom prst="rect">
            <a:avLst/>
          </a:prstGeom>
          <a:noFill/>
        </p:spPr>
        <p:txBody>
          <a:bodyPr wrap="square" rtlCol="0">
            <a:spAutoFit/>
          </a:bodyPr>
          <a:lstStyle/>
          <a:p>
            <a:pPr algn="ctr"/>
            <a:r>
              <a:rPr lang="en-US" sz="3200" b="1" i="1" dirty="0" smtClean="0">
                <a:solidFill>
                  <a:srgbClr val="FFFF00"/>
                </a:solidFill>
                <a:effectLst>
                  <a:outerShdw blurRad="38100" dist="38100" dir="2700000" algn="tl">
                    <a:srgbClr val="000000">
                      <a:alpha val="43137"/>
                    </a:srgbClr>
                  </a:outerShdw>
                </a:effectLst>
              </a:rPr>
              <a:t>They will suffer the punishment of eternal destruction, away from the presence of the Lord and from the glory of his might,  when he comes on that day to be glorified in his saints, and to be marveled at among all who have believed, because our testimony to you was believed.” </a:t>
            </a:r>
            <a:endParaRPr lang="en-US" sz="3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91812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66954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63" y="190500"/>
            <a:ext cx="867987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2514600"/>
            <a:ext cx="3276599" cy="1077218"/>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Saved, Always Saved”</a:t>
            </a:r>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5486400" y="3435927"/>
            <a:ext cx="3276599" cy="1077218"/>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saved, barely saved”</a:t>
            </a:r>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962400" y="5562599"/>
            <a:ext cx="4800599" cy="954107"/>
          </a:xfrm>
          <a:prstGeom prst="rect">
            <a:avLst/>
          </a:prstGeom>
          <a:noFill/>
        </p:spPr>
        <p:txBody>
          <a:bodyPr wrap="square" rtlCol="0">
            <a:spAutoFit/>
          </a:bodyPr>
          <a:lstStyle/>
          <a:p>
            <a:pPr algn="ctr"/>
            <a:r>
              <a:rPr lang="en-US" sz="28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saved, only by the skin of my teeth!”</a:t>
            </a:r>
            <a:endParaRPr lang="en-US" sz="2800"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64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xit" presetSubtype="0" fill="hold" grpId="1" nodeType="after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2390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 (ESV)</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57200" y="1600200"/>
            <a:ext cx="8153400" cy="4524315"/>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Beloved, do not be surprised at the fiery trial when it comes upon you to test you, as though something strange were happening to you.</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rejoice insofar as you share Christ's sufferings, that you may also rejoice and be glad when his glory is revealed.</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are insulted for the name of Christ, you are blessed, because the Spirit of glory and of God rests upon you.</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let none of you suffer as a murderer or a thief or an evildoer or as a meddler.</a:t>
            </a:r>
          </a:p>
          <a:p>
            <a:pPr algn="ct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004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2390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 (ESV)</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57200" y="1600200"/>
            <a:ext cx="8153400" cy="5139869"/>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Yet if anyone suffers as a Christian, let him not be ashamed, but let him glorify God in that name.</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it is time for judgment to begin at the household of God; and if it begins with us, what will be the outcome for those who do not obey the gospel of God?</a:t>
            </a:r>
          </a:p>
          <a:p>
            <a:pPr algn="ctr"/>
            <a:endPar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p>
          <a:p>
            <a:pPr algn="ct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righteous is scarcely saved,</a:t>
            </a:r>
          </a:p>
          <a:p>
            <a:pPr algn="ct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will become of the ungodly and the sinner?”</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let those who suffer according to God's will entrust their souls to a faithful Creator while doing good.</a:t>
            </a:r>
          </a:p>
          <a:p>
            <a:pPr algn="ctr"/>
            <a:endPar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8955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2390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 (ESV)</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57200" y="1600200"/>
            <a:ext cx="8153400" cy="4524315"/>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Beloved, do not be surprised at the fiery trial when it comes upon you to test you, as though something strange were happening to you.</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rejoice insofar as you share Christ's sufferings, that you may also rejoice and be glad when his glory is revealed.</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are insulted for the name of Christ, you are blessed, because the Spirit of glory and of God rests upon you.</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let none of you suffer as a murderer or a thief or an evildoer or as a meddler.</a:t>
            </a:r>
          </a:p>
          <a:p>
            <a:pPr algn="ct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419782"/>
      </p:ext>
    </p:extLst>
  </p:cSld>
  <p:clrMapOvr>
    <a:masterClrMapping/>
  </p:clrMapOvr>
  <mc:AlternateContent xmlns:mc="http://schemas.openxmlformats.org/markup-compatibility/2006">
    <mc:Choice xmlns:p14="http://schemas.microsoft.com/office/powerpoint/2010/main" Requires="p14">
      <p:transition spd="slow" p14:dur="20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animClr clrSpc="rgb" dir="cw">
                                      <p:cBhvr>
                                        <p:cTn id="7" dur="500" fill="hold"/>
                                        <p:tgtEl>
                                          <p:spTgt spid="3">
                                            <p:txEl>
                                              <p:pRg st="0" end="0"/>
                                            </p:txEl>
                                          </p:spTgt>
                                        </p:tgtEl>
                                        <p:attrNameLst>
                                          <p:attrName>fillcolor</p:attrName>
                                        </p:attrNameLst>
                                      </p:cBhvr>
                                      <p:to>
                                        <a:srgbClr val="FFFF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FFFF00"/>
                                      </p:to>
                                    </p:animClr>
                                    <p:animClr clrSpc="rgb" dir="cw">
                                      <p:cBhvr>
                                        <p:cTn id="14" dur="500" fill="hold"/>
                                        <p:tgtEl>
                                          <p:spTgt spid="3">
                                            <p:txEl>
                                              <p:pRg st="1" end="1"/>
                                            </p:txEl>
                                          </p:spTgt>
                                        </p:tgtEl>
                                        <p:attrNameLst>
                                          <p:attrName>fillcolor</p:attrName>
                                        </p:attrNameLst>
                                      </p:cBhvr>
                                      <p:to>
                                        <a:srgbClr val="FFFF00"/>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FFFFFF"/>
                                      </p:to>
                                    </p:animClr>
                                    <p:animClr clrSpc="rgb" dir="cw">
                                      <p:cBhvr>
                                        <p:cTn id="21" dur="500" fill="hold"/>
                                        <p:tgtEl>
                                          <p:spTgt spid="3">
                                            <p:txEl>
                                              <p:pRg st="0" end="0"/>
                                            </p:txEl>
                                          </p:spTgt>
                                        </p:tgtEl>
                                        <p:attrNameLst>
                                          <p:attrName>fillcolor</p:attrName>
                                        </p:attrNameLst>
                                      </p:cBhvr>
                                      <p:to>
                                        <a:srgbClr val="FFFFFF"/>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par>
                                <p:cTn id="24" presetID="19" presetClass="emph" presetSubtype="0" fill="hold" nodeType="withEffect">
                                  <p:stCondLst>
                                    <p:cond delay="0"/>
                                  </p:stCondLst>
                                  <p:childTnLst>
                                    <p:animClr clrSpc="rgb" dir="cw">
                                      <p:cBhvr override="childStyle">
                                        <p:cTn id="25" dur="500" fill="hold"/>
                                        <p:tgtEl>
                                          <p:spTgt spid="3">
                                            <p:txEl>
                                              <p:pRg st="1" end="1"/>
                                            </p:txEl>
                                          </p:spTgt>
                                        </p:tgtEl>
                                        <p:attrNameLst>
                                          <p:attrName>style.color</p:attrName>
                                        </p:attrNameLst>
                                      </p:cBhvr>
                                      <p:to>
                                        <a:srgbClr val="FFFFFF"/>
                                      </p:to>
                                    </p:animClr>
                                    <p:animClr clrSpc="rgb" dir="cw">
                                      <p:cBhvr>
                                        <p:cTn id="26" dur="500" fill="hold"/>
                                        <p:tgtEl>
                                          <p:spTgt spid="3">
                                            <p:txEl>
                                              <p:pRg st="1" end="1"/>
                                            </p:txEl>
                                          </p:spTgt>
                                        </p:tgtEl>
                                        <p:attrNameLst>
                                          <p:attrName>fillcolor</p:attrName>
                                        </p:attrNameLst>
                                      </p:cBhvr>
                                      <p:to>
                                        <a:srgbClr val="FFFFFF"/>
                                      </p:to>
                                    </p:animClr>
                                    <p:set>
                                      <p:cBhvr>
                                        <p:cTn id="27" dur="500" fill="hold"/>
                                        <p:tgtEl>
                                          <p:spTgt spid="3">
                                            <p:txEl>
                                              <p:pRg st="1" end="1"/>
                                            </p:txEl>
                                          </p:spTgt>
                                        </p:tgtEl>
                                        <p:attrNameLst>
                                          <p:attrName>fill.type</p:attrName>
                                        </p:attrNameLst>
                                      </p:cBhvr>
                                      <p:to>
                                        <p:strVal val="solid"/>
                                      </p:to>
                                    </p:set>
                                    <p:set>
                                      <p:cBhvr>
                                        <p:cTn id="28" dur="500" fill="hold"/>
                                        <p:tgtEl>
                                          <p:spTgt spid="3">
                                            <p:txEl>
                                              <p:pRg st="1" end="1"/>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nodeType="clickEffect">
                                  <p:stCondLst>
                                    <p:cond delay="0"/>
                                  </p:stCondLst>
                                  <p:childTnLst>
                                    <p:animClr clrSpc="rgb" dir="cw">
                                      <p:cBhvr override="childStyle">
                                        <p:cTn id="32" dur="500" fill="hold"/>
                                        <p:tgtEl>
                                          <p:spTgt spid="3">
                                            <p:txEl>
                                              <p:pRg st="3" end="3"/>
                                            </p:txEl>
                                          </p:spTgt>
                                        </p:tgtEl>
                                        <p:attrNameLst>
                                          <p:attrName>style.color</p:attrName>
                                        </p:attrNameLst>
                                      </p:cBhvr>
                                      <p:to>
                                        <a:srgbClr val="FFFF00"/>
                                      </p:to>
                                    </p:animClr>
                                    <p:animClr clrSpc="rgb" dir="cw">
                                      <p:cBhvr>
                                        <p:cTn id="33" dur="500" fill="hold"/>
                                        <p:tgtEl>
                                          <p:spTgt spid="3">
                                            <p:txEl>
                                              <p:pRg st="3" end="3"/>
                                            </p:txEl>
                                          </p:spTgt>
                                        </p:tgtEl>
                                        <p:attrNameLst>
                                          <p:attrName>fillcolor</p:attrName>
                                        </p:attrNameLst>
                                      </p:cBhvr>
                                      <p:to>
                                        <a:srgbClr val="FFFF00"/>
                                      </p:to>
                                    </p:animClr>
                                    <p:set>
                                      <p:cBhvr>
                                        <p:cTn id="34" dur="500" fill="hold"/>
                                        <p:tgtEl>
                                          <p:spTgt spid="3">
                                            <p:txEl>
                                              <p:pRg st="3" end="3"/>
                                            </p:txEl>
                                          </p:spTgt>
                                        </p:tgtEl>
                                        <p:attrNameLst>
                                          <p:attrName>fill.type</p:attrName>
                                        </p:attrNameLst>
                                      </p:cBhvr>
                                      <p:to>
                                        <p:strVal val="solid"/>
                                      </p:to>
                                    </p:set>
                                    <p:set>
                                      <p:cBhvr>
                                        <p:cTn id="35"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2390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 (ESV)</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57200" y="1153602"/>
            <a:ext cx="8153400" cy="6042680"/>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Yet if anyone suffers as a Christian, let him not be ashamed, but let him glorify God in that name.</a:t>
            </a:r>
          </a:p>
          <a:p>
            <a:pPr algn="ctr"/>
            <a:r>
              <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it is time for judgment to begin at the household of God; and if it begins with us, what will be the outcome for those who do not obey the gospel of God?</a:t>
            </a:r>
          </a:p>
          <a:p>
            <a:pPr algn="ctr"/>
            <a:endPar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p>
          <a:p>
            <a:pPr algn="ct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righteous is scarcely saved,</a:t>
            </a:r>
          </a:p>
          <a:p>
            <a:pPr algn="ct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will become of the ungodly and the sinner?”</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let those who suffer according to God's will entrust their souls to a faithful Creator while doing good.</a:t>
            </a:r>
          </a:p>
          <a:p>
            <a:pPr algn="ctr"/>
            <a:endPar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86310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79" y="685800"/>
            <a:ext cx="8800239"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054632"/>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2390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4:12-19 (ESV)</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57200" y="1153602"/>
            <a:ext cx="8153400" cy="6042680"/>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Yet if anyone suffers as a Christian, let him not be ashamed, but let him glorify God in that name.</a:t>
            </a:r>
          </a:p>
          <a:p>
            <a:pPr algn="ctr"/>
            <a:r>
              <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it is time for judgment to begin at the household of God; and if it begins with us, what will be the outcome for those who do not obey the gospel of God?</a:t>
            </a:r>
          </a:p>
          <a:p>
            <a:pPr algn="ctr"/>
            <a:endPar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b="1" i="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p>
          <a:p>
            <a:pPr algn="ct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righteous is scarcely saved,</a:t>
            </a:r>
          </a:p>
          <a:p>
            <a:pPr algn="ctr"/>
            <a:r>
              <a:rPr lang="en-US" sz="2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will become of the ungodly and the sinner?”</a:t>
            </a:r>
          </a:p>
          <a:p>
            <a:pPr algn="ctr"/>
            <a:r>
              <a:rPr lang="en-US" sz="2400" b="1" i="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let those who suffer according to God's will entrust their souls to a faithful Creator while doing good.</a:t>
            </a:r>
          </a:p>
          <a:p>
            <a:pPr algn="ctr"/>
            <a:endPar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00231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1009</Words>
  <Application>Microsoft Office PowerPoint</Application>
  <PresentationFormat>On-screen Show (4:3)</PresentationFormat>
  <Paragraphs>69</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“Barely Saved??”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“Barely Saved?”</dc:title>
  <dc:creator>John Eckhart</dc:creator>
  <cp:lastModifiedBy>John Eckhart</cp:lastModifiedBy>
  <cp:revision>22</cp:revision>
  <cp:lastPrinted>2016-09-04T02:01:26Z</cp:lastPrinted>
  <dcterms:created xsi:type="dcterms:W3CDTF">2016-09-03T22:12:37Z</dcterms:created>
  <dcterms:modified xsi:type="dcterms:W3CDTF">2016-09-04T02:25:58Z</dcterms:modified>
</cp:coreProperties>
</file>