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67" r:id="rId2"/>
    <p:sldId id="256" r:id="rId3"/>
    <p:sldId id="257" r:id="rId4"/>
    <p:sldId id="258" r:id="rId5"/>
    <p:sldId id="259" r:id="rId6"/>
    <p:sldId id="260" r:id="rId7"/>
    <p:sldId id="261" r:id="rId8"/>
    <p:sldId id="262" r:id="rId9"/>
    <p:sldId id="264" r:id="rId10"/>
    <p:sldId id="268" r:id="rId11"/>
    <p:sldId id="269" r:id="rId12"/>
    <p:sldId id="271" r:id="rId13"/>
    <p:sldId id="272" r:id="rId14"/>
    <p:sldId id="273" r:id="rId15"/>
    <p:sldId id="274" r:id="rId16"/>
    <p:sldId id="275" r:id="rId17"/>
    <p:sldId id="276" r:id="rId18"/>
    <p:sldId id="277" r:id="rId19"/>
    <p:sldId id="278" r:id="rId20"/>
    <p:sldId id="280" r:id="rId21"/>
    <p:sldId id="279" r:id="rId22"/>
    <p:sldId id="282" r:id="rId23"/>
    <p:sldId id="281" r:id="rId24"/>
    <p:sldId id="283" r:id="rId25"/>
    <p:sldId id="284" r:id="rId26"/>
    <p:sldId id="287" r:id="rId27"/>
    <p:sldId id="286" r:id="rId28"/>
    <p:sldId id="288" r:id="rId29"/>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9" d="100"/>
          <a:sy n="69" d="100"/>
        </p:scale>
        <p:origin x="-552"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3AC0A07C-7ACF-4D20-90E9-21E2F9F0ADCD}" type="datetimeFigureOut">
              <a:rPr lang="en-US" smtClean="0"/>
              <a:t>10/8/2016</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2751C852-E672-4A41-B304-31C95EE8F6CF}" type="slidenum">
              <a:rPr lang="en-US" smtClean="0"/>
              <a:t>‹#›</a:t>
            </a:fld>
            <a:endParaRPr lang="en-US"/>
          </a:p>
        </p:txBody>
      </p:sp>
    </p:spTree>
    <p:extLst>
      <p:ext uri="{BB962C8B-B14F-4D97-AF65-F5344CB8AC3E}">
        <p14:creationId xmlns:p14="http://schemas.microsoft.com/office/powerpoint/2010/main" val="7098027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414269E3-421E-4335-8123-BE9CF72F6646}" type="datetimeFigureOut">
              <a:rPr lang="en-US" smtClean="0"/>
              <a:t>10/8/2016</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2B425731-29AE-427E-A356-BB76D5EB65D6}" type="slidenum">
              <a:rPr lang="en-US" smtClean="0"/>
              <a:t>‹#›</a:t>
            </a:fld>
            <a:endParaRPr lang="en-US"/>
          </a:p>
        </p:txBody>
      </p:sp>
    </p:spTree>
    <p:extLst>
      <p:ext uri="{BB962C8B-B14F-4D97-AF65-F5344CB8AC3E}">
        <p14:creationId xmlns:p14="http://schemas.microsoft.com/office/powerpoint/2010/main" val="3855572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425731-29AE-427E-A356-BB76D5EB65D6}" type="slidenum">
              <a:rPr lang="en-US" smtClean="0"/>
              <a:t>27</a:t>
            </a:fld>
            <a:endParaRPr lang="en-US"/>
          </a:p>
        </p:txBody>
      </p:sp>
    </p:spTree>
    <p:extLst>
      <p:ext uri="{BB962C8B-B14F-4D97-AF65-F5344CB8AC3E}">
        <p14:creationId xmlns:p14="http://schemas.microsoft.com/office/powerpoint/2010/main" val="2520151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9BD3A89-2783-49AB-9CC5-3ADCDACA691B}" type="datetimeFigureOut">
              <a:rPr lang="en-US" smtClean="0"/>
              <a:t>10/8/2016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1D21A9-5C65-46AB-8B5E-15BD5E774108}" type="slidenum">
              <a:rPr lang="en-US" smtClean="0"/>
              <a:t>‹#›</a:t>
            </a:fld>
            <a:endParaRPr lang="en-US"/>
          </a:p>
        </p:txBody>
      </p:sp>
    </p:spTree>
    <p:extLst>
      <p:ext uri="{BB962C8B-B14F-4D97-AF65-F5344CB8AC3E}">
        <p14:creationId xmlns:p14="http://schemas.microsoft.com/office/powerpoint/2010/main" val="141383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BD3A89-2783-49AB-9CC5-3ADCDACA691B}" type="datetimeFigureOut">
              <a:rPr lang="en-US" smtClean="0"/>
              <a:t>10/8/2016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1D21A9-5C65-46AB-8B5E-15BD5E774108}" type="slidenum">
              <a:rPr lang="en-US" smtClean="0"/>
              <a:t>‹#›</a:t>
            </a:fld>
            <a:endParaRPr lang="en-US"/>
          </a:p>
        </p:txBody>
      </p:sp>
    </p:spTree>
    <p:extLst>
      <p:ext uri="{BB962C8B-B14F-4D97-AF65-F5344CB8AC3E}">
        <p14:creationId xmlns:p14="http://schemas.microsoft.com/office/powerpoint/2010/main" val="1667181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BD3A89-2783-49AB-9CC5-3ADCDACA691B}" type="datetimeFigureOut">
              <a:rPr lang="en-US" smtClean="0"/>
              <a:t>10/8/2016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1D21A9-5C65-46AB-8B5E-15BD5E774108}" type="slidenum">
              <a:rPr lang="en-US" smtClean="0"/>
              <a:t>‹#›</a:t>
            </a:fld>
            <a:endParaRPr lang="en-US"/>
          </a:p>
        </p:txBody>
      </p:sp>
    </p:spTree>
    <p:extLst>
      <p:ext uri="{BB962C8B-B14F-4D97-AF65-F5344CB8AC3E}">
        <p14:creationId xmlns:p14="http://schemas.microsoft.com/office/powerpoint/2010/main" val="3302671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BD3A89-2783-49AB-9CC5-3ADCDACA691B}" type="datetimeFigureOut">
              <a:rPr lang="en-US" smtClean="0"/>
              <a:t>10/8/2016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1D21A9-5C65-46AB-8B5E-15BD5E774108}" type="slidenum">
              <a:rPr lang="en-US" smtClean="0"/>
              <a:t>‹#›</a:t>
            </a:fld>
            <a:endParaRPr lang="en-US"/>
          </a:p>
        </p:txBody>
      </p:sp>
    </p:spTree>
    <p:extLst>
      <p:ext uri="{BB962C8B-B14F-4D97-AF65-F5344CB8AC3E}">
        <p14:creationId xmlns:p14="http://schemas.microsoft.com/office/powerpoint/2010/main" val="556881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BD3A89-2783-49AB-9CC5-3ADCDACA691B}" type="datetimeFigureOut">
              <a:rPr lang="en-US" smtClean="0"/>
              <a:t>10/8/2016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1D21A9-5C65-46AB-8B5E-15BD5E774108}" type="slidenum">
              <a:rPr lang="en-US" smtClean="0"/>
              <a:t>‹#›</a:t>
            </a:fld>
            <a:endParaRPr lang="en-US"/>
          </a:p>
        </p:txBody>
      </p:sp>
    </p:spTree>
    <p:extLst>
      <p:ext uri="{BB962C8B-B14F-4D97-AF65-F5344CB8AC3E}">
        <p14:creationId xmlns:p14="http://schemas.microsoft.com/office/powerpoint/2010/main" val="2576188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BD3A89-2783-49AB-9CC5-3ADCDACA691B}" type="datetimeFigureOut">
              <a:rPr lang="en-US" smtClean="0"/>
              <a:t>10/8/2016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1D21A9-5C65-46AB-8B5E-15BD5E774108}" type="slidenum">
              <a:rPr lang="en-US" smtClean="0"/>
              <a:t>‹#›</a:t>
            </a:fld>
            <a:endParaRPr lang="en-US"/>
          </a:p>
        </p:txBody>
      </p:sp>
    </p:spTree>
    <p:extLst>
      <p:ext uri="{BB962C8B-B14F-4D97-AF65-F5344CB8AC3E}">
        <p14:creationId xmlns:p14="http://schemas.microsoft.com/office/powerpoint/2010/main" val="440482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9BD3A89-2783-49AB-9CC5-3ADCDACA691B}" type="datetimeFigureOut">
              <a:rPr lang="en-US" smtClean="0"/>
              <a:t>10/8/2016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1D21A9-5C65-46AB-8B5E-15BD5E774108}" type="slidenum">
              <a:rPr lang="en-US" smtClean="0"/>
              <a:t>‹#›</a:t>
            </a:fld>
            <a:endParaRPr lang="en-US"/>
          </a:p>
        </p:txBody>
      </p:sp>
    </p:spTree>
    <p:extLst>
      <p:ext uri="{BB962C8B-B14F-4D97-AF65-F5344CB8AC3E}">
        <p14:creationId xmlns:p14="http://schemas.microsoft.com/office/powerpoint/2010/main" val="2871936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BD3A89-2783-49AB-9CC5-3ADCDACA691B}" type="datetimeFigureOut">
              <a:rPr lang="en-US" smtClean="0"/>
              <a:t>10/8/2016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1D21A9-5C65-46AB-8B5E-15BD5E774108}" type="slidenum">
              <a:rPr lang="en-US" smtClean="0"/>
              <a:t>‹#›</a:t>
            </a:fld>
            <a:endParaRPr lang="en-US"/>
          </a:p>
        </p:txBody>
      </p:sp>
    </p:spTree>
    <p:extLst>
      <p:ext uri="{BB962C8B-B14F-4D97-AF65-F5344CB8AC3E}">
        <p14:creationId xmlns:p14="http://schemas.microsoft.com/office/powerpoint/2010/main" val="2725389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BD3A89-2783-49AB-9CC5-3ADCDACA691B}" type="datetimeFigureOut">
              <a:rPr lang="en-US" smtClean="0"/>
              <a:t>10/8/2016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1D21A9-5C65-46AB-8B5E-15BD5E774108}" type="slidenum">
              <a:rPr lang="en-US" smtClean="0"/>
              <a:t>‹#›</a:t>
            </a:fld>
            <a:endParaRPr lang="en-US"/>
          </a:p>
        </p:txBody>
      </p:sp>
    </p:spTree>
    <p:extLst>
      <p:ext uri="{BB962C8B-B14F-4D97-AF65-F5344CB8AC3E}">
        <p14:creationId xmlns:p14="http://schemas.microsoft.com/office/powerpoint/2010/main" val="2800293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BD3A89-2783-49AB-9CC5-3ADCDACA691B}" type="datetimeFigureOut">
              <a:rPr lang="en-US" smtClean="0"/>
              <a:t>10/8/2016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1D21A9-5C65-46AB-8B5E-15BD5E774108}" type="slidenum">
              <a:rPr lang="en-US" smtClean="0"/>
              <a:t>‹#›</a:t>
            </a:fld>
            <a:endParaRPr lang="en-US"/>
          </a:p>
        </p:txBody>
      </p:sp>
    </p:spTree>
    <p:extLst>
      <p:ext uri="{BB962C8B-B14F-4D97-AF65-F5344CB8AC3E}">
        <p14:creationId xmlns:p14="http://schemas.microsoft.com/office/powerpoint/2010/main" val="3403659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BD3A89-2783-49AB-9CC5-3ADCDACA691B}" type="datetimeFigureOut">
              <a:rPr lang="en-US" smtClean="0"/>
              <a:t>10/8/2016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1D21A9-5C65-46AB-8B5E-15BD5E774108}" type="slidenum">
              <a:rPr lang="en-US" smtClean="0"/>
              <a:t>‹#›</a:t>
            </a:fld>
            <a:endParaRPr lang="en-US"/>
          </a:p>
        </p:txBody>
      </p:sp>
    </p:spTree>
    <p:extLst>
      <p:ext uri="{BB962C8B-B14F-4D97-AF65-F5344CB8AC3E}">
        <p14:creationId xmlns:p14="http://schemas.microsoft.com/office/powerpoint/2010/main" val="3460988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BD3A89-2783-49AB-9CC5-3ADCDACA691B}" type="datetimeFigureOut">
              <a:rPr lang="en-US" smtClean="0"/>
              <a:t>10/8/2016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1D21A9-5C65-46AB-8B5E-15BD5E774108}" type="slidenum">
              <a:rPr lang="en-US" smtClean="0"/>
              <a:t>‹#›</a:t>
            </a:fld>
            <a:endParaRPr lang="en-US"/>
          </a:p>
        </p:txBody>
      </p:sp>
    </p:spTree>
    <p:extLst>
      <p:ext uri="{BB962C8B-B14F-4D97-AF65-F5344CB8AC3E}">
        <p14:creationId xmlns:p14="http://schemas.microsoft.com/office/powerpoint/2010/main" val="3035334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7484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838201"/>
            <a:ext cx="8686800" cy="5447645"/>
          </a:xfrm>
          <a:prstGeom prst="rect">
            <a:avLst/>
          </a:prstGeom>
        </p:spPr>
        <p:txBody>
          <a:bodyPr wrap="square">
            <a:spAutoFit/>
          </a:bodyPr>
          <a:lstStyle/>
          <a:p>
            <a:pPr algn="ctr"/>
            <a:r>
              <a:rPr lang="en-US" sz="2800" b="1" dirty="0">
                <a:solidFill>
                  <a:srgbClr val="FFFF00"/>
                </a:solidFill>
                <a:effectLst>
                  <a:outerShdw blurRad="38100" dist="38100" dir="2700000" algn="tl">
                    <a:srgbClr val="000000">
                      <a:alpha val="43137"/>
                    </a:srgbClr>
                  </a:outerShdw>
                </a:effectLst>
                <a:latin typeface="Bookman Old Style" panose="02050604050505020204" pitchFamily="18" charset="0"/>
              </a:rPr>
              <a:t>Romans 12:1-2</a:t>
            </a:r>
          </a:p>
          <a:p>
            <a:pPr algn="ctr"/>
            <a:r>
              <a:rPr lang="en-US" sz="3200" b="1" i="1" baseline="30000" dirty="0">
                <a:solidFill>
                  <a:schemeClr val="bg1"/>
                </a:solidFill>
                <a:effectLst>
                  <a:outerShdw blurRad="38100" dist="38100" dir="2700000" algn="tl">
                    <a:srgbClr val="000000">
                      <a:alpha val="43137"/>
                    </a:srgbClr>
                  </a:outerShdw>
                </a:effectLst>
                <a:latin typeface="Bookman Old Style" panose="02050604050505020204" pitchFamily="18" charset="0"/>
              </a:rPr>
              <a:t>1</a:t>
            </a:r>
            <a:r>
              <a:rPr lang="en-US" sz="3200" b="1" i="1" dirty="0">
                <a:solidFill>
                  <a:schemeClr val="bg1"/>
                </a:solidFill>
                <a:effectLst>
                  <a:outerShdw blurRad="38100" dist="38100" dir="2700000" algn="tl">
                    <a:srgbClr val="000000">
                      <a:alpha val="43137"/>
                    </a:srgbClr>
                  </a:outerShdw>
                </a:effectLst>
                <a:latin typeface="Bookman Old Style" panose="02050604050505020204" pitchFamily="18" charset="0"/>
              </a:rPr>
              <a:t>I appeal to you therefore, brothers, by the mercies of God, to present your bodies as a living sacrifice, holy and acceptable to God, which is your spiritual worship. </a:t>
            </a:r>
            <a:endParaRPr lang="en-US" sz="3200" b="1" i="1" dirty="0" smtClean="0">
              <a:solidFill>
                <a:schemeClr val="bg1"/>
              </a:solidFill>
              <a:effectLst>
                <a:outerShdw blurRad="38100" dist="38100" dir="2700000" algn="tl">
                  <a:srgbClr val="000000">
                    <a:alpha val="43137"/>
                  </a:srgbClr>
                </a:outerShdw>
              </a:effectLst>
              <a:latin typeface="Bookman Old Style" panose="02050604050505020204" pitchFamily="18" charset="0"/>
            </a:endParaRPr>
          </a:p>
          <a:p>
            <a:pPr algn="ctr"/>
            <a:r>
              <a:rPr lang="en-US" sz="3200" b="1" i="1" baseline="30000" dirty="0" smtClean="0">
                <a:solidFill>
                  <a:schemeClr val="bg1"/>
                </a:solidFill>
                <a:effectLst>
                  <a:outerShdw blurRad="38100" dist="38100" dir="2700000" algn="tl">
                    <a:srgbClr val="000000">
                      <a:alpha val="43137"/>
                    </a:srgbClr>
                  </a:outerShdw>
                </a:effectLst>
                <a:latin typeface="Bookman Old Style" panose="02050604050505020204" pitchFamily="18" charset="0"/>
              </a:rPr>
              <a:t>2</a:t>
            </a:r>
            <a:r>
              <a:rPr lang="en-US" sz="3200" b="1" i="1" dirty="0" smtClean="0">
                <a:solidFill>
                  <a:schemeClr val="bg1"/>
                </a:solidFill>
                <a:effectLst>
                  <a:outerShdw blurRad="38100" dist="38100" dir="2700000" algn="tl">
                    <a:srgbClr val="000000">
                      <a:alpha val="43137"/>
                    </a:srgbClr>
                  </a:outerShdw>
                </a:effectLst>
                <a:latin typeface="Bookman Old Style" panose="02050604050505020204" pitchFamily="18" charset="0"/>
              </a:rPr>
              <a:t>Do </a:t>
            </a:r>
            <a:r>
              <a:rPr lang="en-US" sz="3200" b="1" i="1" dirty="0">
                <a:solidFill>
                  <a:schemeClr val="bg1"/>
                </a:solidFill>
                <a:effectLst>
                  <a:outerShdw blurRad="38100" dist="38100" dir="2700000" algn="tl">
                    <a:srgbClr val="000000">
                      <a:alpha val="43137"/>
                    </a:srgbClr>
                  </a:outerShdw>
                </a:effectLst>
                <a:latin typeface="Bookman Old Style" panose="02050604050505020204" pitchFamily="18" charset="0"/>
              </a:rPr>
              <a:t>not be conformed to this world, but be transformed by the renewal of your mind, that by testing you may discern what is the will of God, what is good and acceptable and perfect.</a:t>
            </a:r>
          </a:p>
        </p:txBody>
      </p:sp>
    </p:spTree>
    <p:extLst>
      <p:ext uri="{BB962C8B-B14F-4D97-AF65-F5344CB8AC3E}">
        <p14:creationId xmlns:p14="http://schemas.microsoft.com/office/powerpoint/2010/main" val="153883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5536" y="65810"/>
            <a:ext cx="4380345" cy="3285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Image result for achan steals"/>
          <p:cNvPicPr>
            <a:picLocks noChangeAspect="1" noChangeArrowheads="1"/>
          </p:cNvPicPr>
          <p:nvPr/>
        </p:nvPicPr>
        <p:blipFill rotWithShape="1">
          <a:blip r:embed="rId3">
            <a:extLst>
              <a:ext uri="{28A0092B-C50C-407E-A947-70E740481C1C}">
                <a14:useLocalDpi xmlns:a14="http://schemas.microsoft.com/office/drawing/2010/main" val="0"/>
              </a:ext>
            </a:extLst>
          </a:blip>
          <a:srcRect b="9561"/>
          <a:stretch/>
        </p:blipFill>
        <p:spPr bwMode="auto">
          <a:xfrm>
            <a:off x="155574" y="65810"/>
            <a:ext cx="4342112" cy="328525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4" y="3456709"/>
            <a:ext cx="4331854" cy="3248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00600" y="4414583"/>
            <a:ext cx="3962400" cy="1200329"/>
          </a:xfrm>
          <a:prstGeom prst="rect">
            <a:avLst/>
          </a:prstGeom>
          <a:noFill/>
        </p:spPr>
        <p:txBody>
          <a:bodyPr wrap="square" rtlCol="0">
            <a:spAutoFit/>
          </a:bodyPr>
          <a:lstStyle/>
          <a:p>
            <a:r>
              <a:rPr lang="en-US" sz="3600" b="1" i="1" dirty="0" smtClean="0">
                <a:solidFill>
                  <a:srgbClr val="FFFF00"/>
                </a:solidFill>
                <a:effectLst>
                  <a:outerShdw blurRad="38100" dist="38100" dir="2700000" algn="tl">
                    <a:srgbClr val="000000">
                      <a:alpha val="43137"/>
                    </a:srgbClr>
                  </a:outerShdw>
                </a:effectLst>
                <a:latin typeface="Bookman Old Style" panose="02050604050505020204" pitchFamily="18" charset="0"/>
              </a:rPr>
              <a:t>“It was ALL to be sacrificed!”</a:t>
            </a:r>
            <a:endParaRPr lang="en-US" sz="3600" b="1" i="1" dirty="0">
              <a:solidFill>
                <a:srgbClr val="FFFF00"/>
              </a:solidFill>
              <a:effectLst>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p14="http://schemas.microsoft.com/office/powerpoint/2010/main" val="130032339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2000"/>
                                        <p:tgtEl>
                                          <p:spTgt spid="1026"/>
                                        </p:tgtEl>
                                      </p:cBhvr>
                                    </p:animEffect>
                                  </p:childTnLst>
                                </p:cTn>
                              </p:par>
                            </p:childTnLst>
                          </p:cTn>
                        </p:par>
                        <p:par>
                          <p:cTn id="12" fill="hold">
                            <p:stCondLst>
                              <p:cond delay="3500"/>
                            </p:stCondLst>
                            <p:childTnLst>
                              <p:par>
                                <p:cTn id="13" presetID="10" presetClass="entr" presetSubtype="0" fill="hold" nodeType="afterEffect">
                                  <p:stCondLst>
                                    <p:cond delay="50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2000"/>
                                        <p:tgtEl>
                                          <p:spTgt spid="1028"/>
                                        </p:tgtEl>
                                      </p:cBhvr>
                                    </p:animEffect>
                                  </p:childTnLst>
                                </p:cTn>
                              </p:par>
                            </p:childTnLst>
                          </p:cTn>
                        </p:par>
                        <p:par>
                          <p:cTn id="16" fill="hold">
                            <p:stCondLst>
                              <p:cond delay="6000"/>
                            </p:stCondLst>
                            <p:childTnLst>
                              <p:par>
                                <p:cTn id="17" presetID="10" presetClass="entr" presetSubtype="0" fill="hold" nodeType="afterEffect">
                                  <p:stCondLst>
                                    <p:cond delay="500"/>
                                  </p:stCondLst>
                                  <p:childTnLst>
                                    <p:set>
                                      <p:cBhvr>
                                        <p:cTn id="18" dur="1" fill="hold">
                                          <p:stCondLst>
                                            <p:cond delay="0"/>
                                          </p:stCondLst>
                                        </p:cTn>
                                        <p:tgtEl>
                                          <p:spTgt spid="1029"/>
                                        </p:tgtEl>
                                        <p:attrNameLst>
                                          <p:attrName>style.visibility</p:attrName>
                                        </p:attrNameLst>
                                      </p:cBhvr>
                                      <p:to>
                                        <p:strVal val="visible"/>
                                      </p:to>
                                    </p:set>
                                    <p:animEffect transition="in" filter="fade">
                                      <p:cBhvr>
                                        <p:cTn id="19" dur="2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900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8982702"/>
      </p:ext>
    </p:extLst>
  </p:cSld>
  <p:clrMapOvr>
    <a:masterClrMapping/>
  </p:clrMapOvr>
  <mc:AlternateContent xmlns:mc="http://schemas.openxmlformats.org/markup-compatibility/2006">
    <mc:Choice xmlns:p14="http://schemas.microsoft.com/office/powerpoint/2010/main" Requires="p14">
      <p:transition spd="slow" p14:dur="4000">
        <p14:doors dir="ver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838200"/>
            <a:ext cx="8686800" cy="4524315"/>
          </a:xfrm>
          <a:prstGeom prst="rect">
            <a:avLst/>
          </a:prstGeom>
        </p:spPr>
        <p:txBody>
          <a:bodyPr wrap="square">
            <a:spAutoFit/>
          </a:bodyPr>
          <a:lstStyle/>
          <a:p>
            <a:pPr algn="ctr"/>
            <a:r>
              <a:rPr lang="en-US" sz="3200" b="1" i="1" dirty="0" smtClean="0">
                <a:solidFill>
                  <a:schemeClr val="bg1"/>
                </a:solidFill>
                <a:effectLst>
                  <a:outerShdw blurRad="38100" dist="38100" dir="2700000" algn="tl">
                    <a:srgbClr val="000000">
                      <a:alpha val="43137"/>
                    </a:srgbClr>
                  </a:outerShdw>
                </a:effectLst>
                <a:latin typeface="Bookman Old Style" panose="02050604050505020204" pitchFamily="18" charset="0"/>
              </a:rPr>
              <a:t>“For </a:t>
            </a:r>
            <a:r>
              <a:rPr lang="en-US" sz="3200" b="1" i="1" dirty="0">
                <a:solidFill>
                  <a:schemeClr val="bg1"/>
                </a:solidFill>
                <a:effectLst>
                  <a:outerShdw blurRad="38100" dist="38100" dir="2700000" algn="tl">
                    <a:srgbClr val="000000">
                      <a:alpha val="43137"/>
                    </a:srgbClr>
                  </a:outerShdw>
                </a:effectLst>
                <a:latin typeface="Bookman Old Style" panose="02050604050505020204" pitchFamily="18" charset="0"/>
              </a:rPr>
              <a:t>by the grace given to me I say to everyone among you not to think of himself more highly than he ought to think, but to think with sober judgment, each according to the measure of faith that God has assigned</a:t>
            </a:r>
            <a:r>
              <a:rPr lang="en-US" sz="3200" b="1" i="1" dirty="0" smtClean="0">
                <a:solidFill>
                  <a:schemeClr val="bg1"/>
                </a:solidFill>
                <a:effectLst>
                  <a:outerShdw blurRad="38100" dist="38100" dir="2700000" algn="tl">
                    <a:srgbClr val="000000">
                      <a:alpha val="43137"/>
                    </a:srgbClr>
                  </a:outerShdw>
                </a:effectLst>
                <a:latin typeface="Bookman Old Style" panose="02050604050505020204" pitchFamily="18" charset="0"/>
              </a:rPr>
              <a:t>.”</a:t>
            </a:r>
          </a:p>
          <a:p>
            <a:pPr algn="ctr"/>
            <a:endParaRPr lang="en-US" sz="3200" b="1" i="1" dirty="0">
              <a:solidFill>
                <a:schemeClr val="bg1"/>
              </a:solidFill>
              <a:effectLst>
                <a:outerShdw blurRad="38100" dist="38100" dir="2700000" algn="tl">
                  <a:srgbClr val="000000">
                    <a:alpha val="43137"/>
                  </a:srgbClr>
                </a:outerShdw>
              </a:effectLst>
              <a:latin typeface="Bookman Old Style" panose="02050604050505020204" pitchFamily="18" charset="0"/>
            </a:endParaRPr>
          </a:p>
          <a:p>
            <a:pPr algn="ctr"/>
            <a:r>
              <a:rPr lang="en-US" sz="3200" b="1" dirty="0" smtClean="0">
                <a:solidFill>
                  <a:srgbClr val="FFFF00"/>
                </a:solidFill>
                <a:effectLst>
                  <a:outerShdw blurRad="38100" dist="38100" dir="2700000" algn="tl">
                    <a:srgbClr val="000000">
                      <a:alpha val="43137"/>
                    </a:srgbClr>
                  </a:outerShdw>
                </a:effectLst>
                <a:latin typeface="Bookman Old Style" panose="02050604050505020204" pitchFamily="18" charset="0"/>
              </a:rPr>
              <a:t>Romans 1:3</a:t>
            </a:r>
            <a:endParaRPr lang="en-US" sz="3200" b="1" dirty="0">
              <a:solidFill>
                <a:srgbClr val="FFFF00"/>
              </a:solidFill>
              <a:effectLst>
                <a:outerShdw blurRad="38100" dist="38100" dir="2700000" algn="tl">
                  <a:srgbClr val="000000">
                    <a:alpha val="43137"/>
                  </a:srgbClr>
                </a:outerShdw>
              </a:effectLst>
              <a:latin typeface="Bookman Old Style" panose="02050604050505020204" pitchFamily="18" charset="0"/>
            </a:endParaRPr>
          </a:p>
        </p:txBody>
      </p:sp>
      <p:sp>
        <p:nvSpPr>
          <p:cNvPr id="3" name="Rectangle 2"/>
          <p:cNvSpPr/>
          <p:nvPr/>
        </p:nvSpPr>
        <p:spPr>
          <a:xfrm>
            <a:off x="1341793" y="5562600"/>
            <a:ext cx="6460423" cy="1200329"/>
          </a:xfrm>
          <a:prstGeom prst="rect">
            <a:avLst/>
          </a:prstGeom>
          <a:noFill/>
        </p:spPr>
        <p:txBody>
          <a:bodyPr wrap="none" lIns="91440" tIns="45720" rIns="91440" bIns="45720">
            <a:spAutoFit/>
          </a:bodyPr>
          <a:lstStyle/>
          <a:p>
            <a:pPr algn="ctr"/>
            <a:r>
              <a:rPr lang="en-US" sz="7200" b="1" cap="none"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Bookman Old Style" panose="02050604050505020204" pitchFamily="18" charset="0"/>
              </a:rPr>
              <a:t>“Be Humble”</a:t>
            </a:r>
            <a:endParaRPr lang="en-US" sz="7200" b="1" cap="none"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p14="http://schemas.microsoft.com/office/powerpoint/2010/main" val="230008901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914400"/>
            <a:ext cx="8610600" cy="3539430"/>
          </a:xfrm>
          <a:prstGeom prst="rect">
            <a:avLst/>
          </a:prstGeom>
        </p:spPr>
        <p:txBody>
          <a:bodyPr wrap="square">
            <a:spAutoFit/>
          </a:bodyPr>
          <a:lstStyle/>
          <a:p>
            <a:pPr algn="ctr"/>
            <a:r>
              <a:rPr lang="en-US" sz="3200" b="1" i="1" dirty="0" smtClean="0">
                <a:solidFill>
                  <a:schemeClr val="bg1"/>
                </a:solidFill>
                <a:effectLst>
                  <a:outerShdw blurRad="38100" dist="38100" dir="2700000" algn="tl">
                    <a:srgbClr val="000000">
                      <a:alpha val="43137"/>
                    </a:srgbClr>
                  </a:outerShdw>
                </a:effectLst>
                <a:latin typeface="Bookman Old Style" panose="02050604050505020204" pitchFamily="18" charset="0"/>
              </a:rPr>
              <a:t>“For </a:t>
            </a:r>
            <a:r>
              <a:rPr lang="en-US" sz="3200" b="1" i="1" dirty="0">
                <a:solidFill>
                  <a:schemeClr val="bg1"/>
                </a:solidFill>
                <a:effectLst>
                  <a:outerShdw blurRad="38100" dist="38100" dir="2700000" algn="tl">
                    <a:srgbClr val="000000">
                      <a:alpha val="43137"/>
                    </a:srgbClr>
                  </a:outerShdw>
                </a:effectLst>
                <a:latin typeface="Bookman Old Style" panose="02050604050505020204" pitchFamily="18" charset="0"/>
              </a:rPr>
              <a:t>as in one body we have many members, and the members do not all have the same function, </a:t>
            </a:r>
            <a:r>
              <a:rPr lang="en-US" sz="3200" b="1" i="1" dirty="0" smtClean="0">
                <a:solidFill>
                  <a:schemeClr val="bg1"/>
                </a:solidFill>
                <a:effectLst>
                  <a:outerShdw blurRad="38100" dist="38100" dir="2700000" algn="tl">
                    <a:srgbClr val="000000">
                      <a:alpha val="43137"/>
                    </a:srgbClr>
                  </a:outerShdw>
                </a:effectLst>
                <a:latin typeface="Bookman Old Style" panose="02050604050505020204" pitchFamily="18" charset="0"/>
              </a:rPr>
              <a:t>so </a:t>
            </a:r>
            <a:r>
              <a:rPr lang="en-US" sz="3200" b="1" i="1" dirty="0">
                <a:solidFill>
                  <a:schemeClr val="bg1"/>
                </a:solidFill>
                <a:effectLst>
                  <a:outerShdw blurRad="38100" dist="38100" dir="2700000" algn="tl">
                    <a:srgbClr val="000000">
                      <a:alpha val="43137"/>
                    </a:srgbClr>
                  </a:outerShdw>
                </a:effectLst>
                <a:latin typeface="Bookman Old Style" panose="02050604050505020204" pitchFamily="18" charset="0"/>
              </a:rPr>
              <a:t>we, though many, are one body in Christ, and individually members one of another</a:t>
            </a:r>
            <a:r>
              <a:rPr lang="en-US" sz="3200" b="1" i="1" dirty="0" smtClean="0">
                <a:solidFill>
                  <a:schemeClr val="bg1"/>
                </a:solidFill>
                <a:effectLst>
                  <a:outerShdw blurRad="38100" dist="38100" dir="2700000" algn="tl">
                    <a:srgbClr val="000000">
                      <a:alpha val="43137"/>
                    </a:srgbClr>
                  </a:outerShdw>
                </a:effectLst>
                <a:latin typeface="Bookman Old Style" panose="02050604050505020204" pitchFamily="18" charset="0"/>
              </a:rPr>
              <a:t>.”</a:t>
            </a:r>
          </a:p>
          <a:p>
            <a:pPr algn="ctr"/>
            <a:endParaRPr lang="en-US" sz="3200" dirty="0">
              <a:solidFill>
                <a:schemeClr val="bg1"/>
              </a:solidFill>
              <a:latin typeface="Bookman Old Style" panose="02050604050505020204" pitchFamily="18" charset="0"/>
            </a:endParaRPr>
          </a:p>
          <a:p>
            <a:pPr algn="ctr"/>
            <a:r>
              <a:rPr lang="en-US" sz="3200" b="1" dirty="0" smtClean="0">
                <a:solidFill>
                  <a:srgbClr val="FFFF00"/>
                </a:solidFill>
                <a:effectLst>
                  <a:outerShdw blurRad="38100" dist="38100" dir="2700000" algn="tl">
                    <a:srgbClr val="000000">
                      <a:alpha val="43137"/>
                    </a:srgbClr>
                  </a:outerShdw>
                </a:effectLst>
                <a:latin typeface="Bookman Old Style" panose="02050604050505020204" pitchFamily="18" charset="0"/>
              </a:rPr>
              <a:t>Romans 1:4-5</a:t>
            </a:r>
            <a:endParaRPr lang="en-US" sz="3200" b="1" dirty="0">
              <a:solidFill>
                <a:srgbClr val="FFFF00"/>
              </a:solidFill>
              <a:effectLst>
                <a:outerShdw blurRad="38100" dist="38100" dir="2700000" algn="tl">
                  <a:srgbClr val="000000">
                    <a:alpha val="43137"/>
                  </a:srgbClr>
                </a:outerShdw>
              </a:effectLst>
              <a:latin typeface="Bookman Old Style" panose="02050604050505020204" pitchFamily="18" charset="0"/>
            </a:endParaRPr>
          </a:p>
        </p:txBody>
      </p:sp>
      <p:sp>
        <p:nvSpPr>
          <p:cNvPr id="5" name="Rectangle 4"/>
          <p:cNvSpPr/>
          <p:nvPr/>
        </p:nvSpPr>
        <p:spPr>
          <a:xfrm>
            <a:off x="651696" y="4876800"/>
            <a:ext cx="7840608" cy="1764970"/>
          </a:xfrm>
          <a:prstGeom prst="rect">
            <a:avLst/>
          </a:prstGeom>
          <a:noFill/>
        </p:spPr>
        <p:txBody>
          <a:bodyPr wrap="none" lIns="91440" tIns="45720" rIns="91440" bIns="45720">
            <a:spAutoFit/>
          </a:bodyPr>
          <a:lstStyle/>
          <a:p>
            <a:pPr algn="ctr">
              <a:lnSpc>
                <a:spcPct val="75000"/>
              </a:lnSpc>
            </a:pPr>
            <a:r>
              <a:rPr lang="en-US" sz="7200" b="1" cap="none"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Bookman Old Style" panose="02050604050505020204" pitchFamily="18" charset="0"/>
              </a:rPr>
              <a:t>“God’s people </a:t>
            </a:r>
          </a:p>
          <a:p>
            <a:pPr algn="ctr">
              <a:lnSpc>
                <a:spcPct val="75000"/>
              </a:lnSpc>
            </a:pPr>
            <a:r>
              <a:rPr lang="en-US" sz="7200" b="1" cap="none"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Bookman Old Style" panose="02050604050505020204" pitchFamily="18" charset="0"/>
              </a:rPr>
              <a:t>are like a body”</a:t>
            </a:r>
            <a:endParaRPr lang="en-US" sz="7200" b="1" cap="none"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p14="http://schemas.microsoft.com/office/powerpoint/2010/main" val="861571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28600"/>
            <a:ext cx="8610600" cy="4832092"/>
          </a:xfrm>
          <a:prstGeom prst="rect">
            <a:avLst/>
          </a:prstGeom>
        </p:spPr>
        <p:txBody>
          <a:bodyPr wrap="square">
            <a:spAutoFit/>
          </a:bodyPr>
          <a:lstStyle/>
          <a:p>
            <a:pPr algn="ctr"/>
            <a:r>
              <a:rPr lang="en-US" sz="2800" b="1" i="1" dirty="0" smtClean="0">
                <a:solidFill>
                  <a:schemeClr val="bg1"/>
                </a:solidFill>
                <a:effectLst>
                  <a:outerShdw blurRad="38100" dist="38100" dir="2700000" algn="tl">
                    <a:srgbClr val="000000">
                      <a:alpha val="43137"/>
                    </a:srgbClr>
                  </a:outerShdw>
                </a:effectLst>
                <a:latin typeface="Bookman Old Style" panose="02050604050505020204" pitchFamily="18" charset="0"/>
              </a:rPr>
              <a:t>“Having </a:t>
            </a:r>
            <a:r>
              <a:rPr lang="en-US" sz="2800" b="1" i="1" dirty="0">
                <a:solidFill>
                  <a:schemeClr val="bg1"/>
                </a:solidFill>
                <a:effectLst>
                  <a:outerShdw blurRad="38100" dist="38100" dir="2700000" algn="tl">
                    <a:srgbClr val="000000">
                      <a:alpha val="43137"/>
                    </a:srgbClr>
                  </a:outerShdw>
                </a:effectLst>
                <a:latin typeface="Bookman Old Style" panose="02050604050505020204" pitchFamily="18" charset="0"/>
              </a:rPr>
              <a:t>gifts that differ according to the grace given to us, let us use them: if prophecy, in proportion to our faith; </a:t>
            </a:r>
            <a:r>
              <a:rPr lang="en-US" sz="2800" b="1" i="1" dirty="0" smtClean="0">
                <a:solidFill>
                  <a:schemeClr val="bg1"/>
                </a:solidFill>
                <a:effectLst>
                  <a:outerShdw blurRad="38100" dist="38100" dir="2700000" algn="tl">
                    <a:srgbClr val="000000">
                      <a:alpha val="43137"/>
                    </a:srgbClr>
                  </a:outerShdw>
                </a:effectLst>
                <a:latin typeface="Bookman Old Style" panose="02050604050505020204" pitchFamily="18" charset="0"/>
              </a:rPr>
              <a:t>if </a:t>
            </a:r>
            <a:r>
              <a:rPr lang="en-US" sz="2800" b="1" i="1" dirty="0">
                <a:solidFill>
                  <a:schemeClr val="bg1"/>
                </a:solidFill>
                <a:effectLst>
                  <a:outerShdw blurRad="38100" dist="38100" dir="2700000" algn="tl">
                    <a:srgbClr val="000000">
                      <a:alpha val="43137"/>
                    </a:srgbClr>
                  </a:outerShdw>
                </a:effectLst>
                <a:latin typeface="Bookman Old Style" panose="02050604050505020204" pitchFamily="18" charset="0"/>
              </a:rPr>
              <a:t>service, in our serving; the one who teaches, in his teaching; </a:t>
            </a:r>
            <a:r>
              <a:rPr lang="en-US" sz="2800" b="1" i="1" dirty="0" smtClean="0">
                <a:solidFill>
                  <a:schemeClr val="bg1"/>
                </a:solidFill>
                <a:effectLst>
                  <a:outerShdw blurRad="38100" dist="38100" dir="2700000" algn="tl">
                    <a:srgbClr val="000000">
                      <a:alpha val="43137"/>
                    </a:srgbClr>
                  </a:outerShdw>
                </a:effectLst>
                <a:latin typeface="Bookman Old Style" panose="02050604050505020204" pitchFamily="18" charset="0"/>
              </a:rPr>
              <a:t>the </a:t>
            </a:r>
            <a:r>
              <a:rPr lang="en-US" sz="2800" b="1" i="1" dirty="0">
                <a:solidFill>
                  <a:schemeClr val="bg1"/>
                </a:solidFill>
                <a:effectLst>
                  <a:outerShdw blurRad="38100" dist="38100" dir="2700000" algn="tl">
                    <a:srgbClr val="000000">
                      <a:alpha val="43137"/>
                    </a:srgbClr>
                  </a:outerShdw>
                </a:effectLst>
                <a:latin typeface="Bookman Old Style" panose="02050604050505020204" pitchFamily="18" charset="0"/>
              </a:rPr>
              <a:t>one who exhorts, in his exhortation; the one who contributes, in generosity; the one who leads, with zeal; the one who does acts of mercy, with cheerfulness</a:t>
            </a:r>
            <a:r>
              <a:rPr lang="en-US" sz="2800" b="1" i="1" dirty="0" smtClean="0">
                <a:solidFill>
                  <a:schemeClr val="bg1"/>
                </a:solidFill>
                <a:effectLst>
                  <a:outerShdw blurRad="38100" dist="38100" dir="2700000" algn="tl">
                    <a:srgbClr val="000000">
                      <a:alpha val="43137"/>
                    </a:srgbClr>
                  </a:outerShdw>
                </a:effectLst>
                <a:latin typeface="Bookman Old Style" panose="02050604050505020204" pitchFamily="18" charset="0"/>
              </a:rPr>
              <a:t>.”</a:t>
            </a:r>
          </a:p>
          <a:p>
            <a:pPr algn="ctr"/>
            <a:endParaRPr lang="en-US" sz="2800" b="1" dirty="0" smtClean="0">
              <a:solidFill>
                <a:srgbClr val="FFFF00"/>
              </a:solidFill>
              <a:effectLst>
                <a:outerShdw blurRad="38100" dist="38100" dir="2700000" algn="tl">
                  <a:srgbClr val="000000">
                    <a:alpha val="43137"/>
                  </a:srgbClr>
                </a:outerShdw>
              </a:effectLst>
              <a:latin typeface="Bookman Old Style" panose="02050604050505020204" pitchFamily="18" charset="0"/>
            </a:endParaRPr>
          </a:p>
          <a:p>
            <a:pPr algn="ctr"/>
            <a:r>
              <a:rPr lang="en-US" sz="2800" b="1" dirty="0" smtClean="0">
                <a:solidFill>
                  <a:srgbClr val="FFFF00"/>
                </a:solidFill>
                <a:effectLst>
                  <a:outerShdw blurRad="38100" dist="38100" dir="2700000" algn="tl">
                    <a:srgbClr val="000000">
                      <a:alpha val="43137"/>
                    </a:srgbClr>
                  </a:outerShdw>
                </a:effectLst>
                <a:latin typeface="Bookman Old Style" panose="02050604050505020204" pitchFamily="18" charset="0"/>
              </a:rPr>
              <a:t>Romans 1:6-8</a:t>
            </a:r>
            <a:endParaRPr lang="en-US" sz="2800" b="1" dirty="0">
              <a:solidFill>
                <a:srgbClr val="FFFF00"/>
              </a:solidFill>
              <a:effectLst>
                <a:outerShdw blurRad="38100" dist="38100" dir="2700000" algn="tl">
                  <a:srgbClr val="000000">
                    <a:alpha val="43137"/>
                  </a:srgbClr>
                </a:outerShdw>
              </a:effectLst>
              <a:latin typeface="Bookman Old Style" panose="02050604050505020204" pitchFamily="18" charset="0"/>
            </a:endParaRPr>
          </a:p>
        </p:txBody>
      </p:sp>
      <p:sp>
        <p:nvSpPr>
          <p:cNvPr id="3" name="Rectangle 2"/>
          <p:cNvSpPr/>
          <p:nvPr/>
        </p:nvSpPr>
        <p:spPr>
          <a:xfrm>
            <a:off x="1412320" y="5323033"/>
            <a:ext cx="6319359" cy="1346779"/>
          </a:xfrm>
          <a:prstGeom prst="rect">
            <a:avLst/>
          </a:prstGeom>
          <a:noFill/>
        </p:spPr>
        <p:txBody>
          <a:bodyPr wrap="none" lIns="91440" tIns="45720" rIns="91440" bIns="45720">
            <a:spAutoFit/>
          </a:bodyPr>
          <a:lstStyle/>
          <a:p>
            <a:pPr algn="ctr">
              <a:lnSpc>
                <a:spcPct val="75000"/>
              </a:lnSpc>
            </a:pPr>
            <a:r>
              <a:rPr lang="en-US" sz="5400" b="1" cap="none"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Bookman Old Style" panose="02050604050505020204" pitchFamily="18" charset="0"/>
              </a:rPr>
              <a:t>“God blends  </a:t>
            </a:r>
          </a:p>
          <a:p>
            <a:pPr algn="ctr">
              <a:lnSpc>
                <a:spcPct val="75000"/>
              </a:lnSpc>
            </a:pPr>
            <a:r>
              <a:rPr lang="en-US" sz="5400" b="1" cap="none"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Bookman Old Style" panose="02050604050505020204" pitchFamily="18" charset="0"/>
              </a:rPr>
              <a:t>people together”</a:t>
            </a:r>
            <a:endParaRPr lang="en-US" sz="5400" b="1" cap="none"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p14="http://schemas.microsoft.com/office/powerpoint/2010/main" val="22470405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4374099"/>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8734202"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1714883"/>
      </p:ext>
    </p:extLst>
  </p:cSld>
  <p:clrMapOvr>
    <a:masterClrMapping/>
  </p:clrMapOvr>
  <mc:AlternateContent xmlns:mc="http://schemas.openxmlformats.org/markup-compatibility/2006">
    <mc:Choice xmlns:p14="http://schemas.microsoft.com/office/powerpoint/2010/main" Requires="p14">
      <p:transition spd="slow" p14:dur="4000">
        <p14:window dir="ver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2875"/>
            <a:ext cx="8915400" cy="656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16243" y="4950538"/>
            <a:ext cx="8111516" cy="923330"/>
          </a:xfrm>
          <a:prstGeom prst="rect">
            <a:avLst/>
          </a:prstGeom>
          <a:noFill/>
        </p:spPr>
        <p:txBody>
          <a:bodyPr wrap="none" lIns="91440" tIns="45720" rIns="91440" bIns="45720">
            <a:spAutoFit/>
          </a:bodyPr>
          <a:lstStyle/>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bg1"/>
                </a:solidFill>
                <a:effectLst>
                  <a:outerShdw blurRad="41275" dist="12700" dir="12000000" algn="tl" rotWithShape="0">
                    <a:srgbClr val="000000">
                      <a:alpha val="40000"/>
                    </a:srgbClr>
                  </a:outerShdw>
                </a:effectLst>
                <a:latin typeface="Bookman Old Style" panose="02050604050505020204" pitchFamily="18" charset="0"/>
              </a:rPr>
              <a:t>Don’t “pull an </a:t>
            </a:r>
            <a:r>
              <a:rPr lang="en-US" sz="5400" b="1" cap="none" spc="0"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bg1"/>
                </a:solidFill>
                <a:effectLst>
                  <a:outerShdw blurRad="41275" dist="12700" dir="12000000" algn="tl" rotWithShape="0">
                    <a:srgbClr val="000000">
                      <a:alpha val="40000"/>
                    </a:srgbClr>
                  </a:outerShdw>
                </a:effectLst>
                <a:latin typeface="Bookman Old Style" panose="02050604050505020204" pitchFamily="18" charset="0"/>
              </a:rPr>
              <a:t>Achan</a:t>
            </a: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bg1"/>
                </a:solidFill>
                <a:effectLst>
                  <a:outerShdw blurRad="41275" dist="12700" dir="12000000" algn="tl" rotWithShape="0">
                    <a:srgbClr val="000000">
                      <a:alpha val="40000"/>
                    </a:srgbClr>
                  </a:outerShdw>
                </a:effectLst>
                <a:latin typeface="Bookman Old Style" panose="02050604050505020204" pitchFamily="18" charset="0"/>
              </a:rPr>
              <a:t>”</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bg1"/>
              </a:solidFill>
              <a:effectLst>
                <a:outerShdw blurRad="41275" dist="12700" dir="12000000" algn="tl" rotWithShape="0">
                  <a:srgbClr val="000000">
                    <a:alpha val="40000"/>
                  </a:srgbClr>
                </a:outerShdw>
              </a:effectLst>
              <a:latin typeface="Bookman Old Style" panose="02050604050505020204" pitchFamily="18" charset="0"/>
            </a:endParaRPr>
          </a:p>
        </p:txBody>
      </p:sp>
    </p:spTree>
    <p:extLst>
      <p:ext uri="{BB962C8B-B14F-4D97-AF65-F5344CB8AC3E}">
        <p14:creationId xmlns:p14="http://schemas.microsoft.com/office/powerpoint/2010/main" val="115291565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out)">
                                      <p:cBhvr>
                                        <p:cTn id="7" dur="1000"/>
                                        <p:tgtEl>
                                          <p:spTgt spid="61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147" y="132484"/>
            <a:ext cx="8777705" cy="6593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2473303"/>
      </p:ext>
    </p:extLst>
  </p:cSld>
  <p:clrMapOvr>
    <a:masterClrMapping/>
  </p:clrMapOvr>
  <mc:AlternateContent xmlns:mc="http://schemas.openxmlformats.org/markup-compatibility/2006">
    <mc:Choice xmlns:p14="http://schemas.microsoft.com/office/powerpoint/2010/main" Requires="p14">
      <p:transition spd="slow" p14:dur="2000">
        <p14:doors dir="ver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526" r="1818" b="13334"/>
          <a:stretch/>
        </p:blipFill>
        <p:spPr bwMode="auto">
          <a:xfrm>
            <a:off x="76200" y="114300"/>
            <a:ext cx="8991600"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8294433"/>
      </p:ext>
    </p:extLst>
  </p:cSld>
  <p:clrMapOvr>
    <a:masterClrMapping/>
  </p:clrMapOvr>
  <mc:AlternateContent xmlns:mc="http://schemas.openxmlformats.org/markup-compatibility/2006">
    <mc:Choice xmlns:p14="http://schemas.microsoft.com/office/powerpoint/2010/main" Requires="p14">
      <p:transition spd="slow" p14:dur="4000">
        <p14:doors dir="ver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1651403"/>
      </p:ext>
    </p:extLst>
  </p:cSld>
  <p:clrMapOvr>
    <a:masterClrMapping/>
  </p:clrMapOvr>
  <mc:AlternateContent xmlns:mc="http://schemas.openxmlformats.org/markup-compatibility/2006">
    <mc:Choice xmlns:p14="http://schemas.microsoft.com/office/powerpoint/2010/main" Requires="p14">
      <p:transition spd="slow" p14:dur="3000">
        <p:diamond/>
      </p:transition>
    </mc:Choice>
    <mc:Fallback>
      <p:transition spd="slow">
        <p:diamond/>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919" y="1143000"/>
            <a:ext cx="8748889"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702917"/>
      </p:ext>
    </p:extLst>
  </p:cSld>
  <p:clrMapOvr>
    <a:masterClrMapping/>
  </p:clrMapOvr>
  <mc:AlternateContent xmlns:mc="http://schemas.openxmlformats.org/markup-compatibility/2006">
    <mc:Choice xmlns:p14="http://schemas.microsoft.com/office/powerpoint/2010/main" Requires="p14">
      <p:transition spd="slow" p14:dur="2000">
        <p:circle/>
      </p:transition>
    </mc:Choice>
    <mc:Fallback>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9508" y="2967335"/>
            <a:ext cx="6764993" cy="923330"/>
          </a:xfrm>
          <a:prstGeom prst="rect">
            <a:avLst/>
          </a:prstGeom>
          <a:noFill/>
        </p:spPr>
        <p:txBody>
          <a:bodyPr wrap="none" lIns="91440" tIns="45720" rIns="91440" bIns="45720">
            <a:spAutoFit/>
          </a:bodyPr>
          <a:lstStyle/>
          <a:p>
            <a:pPr algn="ctr"/>
            <a:r>
              <a:rPr lang="en-US" sz="5400" b="1" cap="none" spc="0" dirty="0" smtClean="0">
                <a:ln w="18415" cmpd="sng">
                  <a:solidFill>
                    <a:srgbClr val="FFFFFF"/>
                  </a:solidFill>
                  <a:prstDash val="solid"/>
                </a:ln>
                <a:solidFill>
                  <a:srgbClr val="FFFF00"/>
                </a:solidFill>
                <a:effectLst>
                  <a:outerShdw blurRad="63500" dir="3600000" algn="tl" rotWithShape="0">
                    <a:srgbClr val="000000">
                      <a:alpha val="70000"/>
                    </a:srgbClr>
                  </a:outerShdw>
                </a:effectLst>
                <a:latin typeface="Bookman Old Style" panose="02050604050505020204" pitchFamily="18" charset="0"/>
              </a:rPr>
              <a:t>Matthew 25:14-27</a:t>
            </a:r>
            <a:endParaRPr lang="en-US" sz="5400" b="1" cap="none" spc="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Bookman Old Style" panose="02050604050505020204" pitchFamily="18" charset="0"/>
            </a:endParaRPr>
          </a:p>
        </p:txBody>
      </p:sp>
      <p:sp>
        <p:nvSpPr>
          <p:cNvPr id="3" name="Rectangle 2"/>
          <p:cNvSpPr/>
          <p:nvPr/>
        </p:nvSpPr>
        <p:spPr>
          <a:xfrm>
            <a:off x="1372596" y="4191000"/>
            <a:ext cx="6343403" cy="523220"/>
          </a:xfrm>
          <a:prstGeom prst="rect">
            <a:avLst/>
          </a:prstGeom>
          <a:noFill/>
        </p:spPr>
        <p:txBody>
          <a:bodyPr wrap="none" lIns="91440" tIns="45720" rIns="91440" bIns="45720">
            <a:spAutoFit/>
          </a:bodyPr>
          <a:lstStyle/>
          <a:p>
            <a:pPr algn="ctr"/>
            <a:r>
              <a:rPr lang="en-US" sz="2800" b="1" cap="none" spc="0" dirty="0" smtClean="0">
                <a:ln w="900" cmpd="sng">
                  <a:solidFill>
                    <a:schemeClr val="accent1">
                      <a:satMod val="190000"/>
                      <a:alpha val="55000"/>
                    </a:schemeClr>
                  </a:solidFill>
                  <a:prstDash val="solid"/>
                </a:ln>
                <a:solidFill>
                  <a:schemeClr val="accent1">
                    <a:satMod val="200000"/>
                    <a:tint val="3000"/>
                  </a:schemeClr>
                </a:solidFill>
                <a:effectLst>
                  <a:outerShdw blurRad="38100" dist="38100" dir="2700000" algn="tl">
                    <a:srgbClr val="000000">
                      <a:alpha val="43137"/>
                    </a:srgbClr>
                  </a:outerShdw>
                </a:effectLst>
                <a:latin typeface="Bookman Old Style" panose="02050604050505020204" pitchFamily="18" charset="0"/>
              </a:rPr>
              <a:t>THE PARABLE OF THE TALENTS</a:t>
            </a:r>
            <a:endParaRPr lang="en-US" sz="2800" b="1" cap="none" spc="0" dirty="0">
              <a:ln w="900" cmpd="sng">
                <a:solidFill>
                  <a:schemeClr val="accent1">
                    <a:satMod val="190000"/>
                    <a:alpha val="55000"/>
                  </a:schemeClr>
                </a:solidFill>
                <a:prstDash val="solid"/>
              </a:ln>
              <a:solidFill>
                <a:schemeClr val="accent1">
                  <a:satMod val="200000"/>
                  <a:tint val="3000"/>
                </a:schemeClr>
              </a:solidFill>
              <a:effectLst>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p14="http://schemas.microsoft.com/office/powerpoint/2010/main" val="368103237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52400"/>
            <a:ext cx="8827129"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6744659"/>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677"/>
          <a:stretch/>
        </p:blipFill>
        <p:spPr bwMode="auto">
          <a:xfrm>
            <a:off x="-1" y="1"/>
            <a:ext cx="9144001" cy="6331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177812"/>
      </p:ext>
    </p:extLst>
  </p:cSld>
  <p:clrMapOvr>
    <a:masterClrMapping/>
  </p:clrMapOvr>
  <mc:AlternateContent xmlns:mc="http://schemas.openxmlformats.org/markup-compatibility/2006">
    <mc:Choice xmlns:p14="http://schemas.microsoft.com/office/powerpoint/2010/main" Requires="p14">
      <p:transition spd="slow" p14:dur="2000">
        <p:split/>
      </p:transition>
    </mc:Choice>
    <mc:Fallback>
      <p:transition spd="slow">
        <p:spli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778" y="639254"/>
            <a:ext cx="8244443" cy="5579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568476"/>
      </p:ext>
    </p:extLst>
  </p:cSld>
  <p:clrMapOvr>
    <a:masterClrMapping/>
  </p:clrMapOvr>
  <mc:AlternateContent xmlns:mc="http://schemas.openxmlformats.org/markup-compatibility/2006">
    <mc:Choice xmlns:p14="http://schemas.microsoft.com/office/powerpoint/2010/main" Requires="p14">
      <p:transition spd="slow" p14:dur="2000">
        <p:circle/>
      </p:transition>
    </mc:Choice>
    <mc:Fallback>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55787"/>
            <a:ext cx="9039852" cy="5087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1739298"/>
      </p:ext>
    </p:extLst>
  </p:cSld>
  <p:clrMapOvr>
    <a:masterClrMapping/>
  </p:clrMapOvr>
  <mc:AlternateContent xmlns:mc="http://schemas.openxmlformats.org/markup-compatibility/2006">
    <mc:Choice xmlns:p14="http://schemas.microsoft.com/office/powerpoint/2010/main" Requires="p14">
      <p:transition spd="slow" p14:dur="3000">
        <p:fade/>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43315"/>
            <a:ext cx="8991600" cy="3023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82216" y="4667251"/>
            <a:ext cx="8809384" cy="707886"/>
          </a:xfrm>
          <a:prstGeom prst="rect">
            <a:avLst/>
          </a:prstGeom>
          <a:noFill/>
        </p:spPr>
        <p:txBody>
          <a:bodyPr wrap="square" lIns="91440" tIns="45720" rIns="91440" bIns="45720">
            <a:spAutoFit/>
          </a:bodyPr>
          <a:lstStyle/>
          <a:p>
            <a:pPr algn="ctr"/>
            <a:r>
              <a:rPr lang="en-US" sz="4000" b="1" i="1" cap="none" spc="300" dirty="0" smtClean="0">
                <a:ln w="11430" cmpd="sng">
                  <a:solidFill>
                    <a:schemeClr val="accent1">
                      <a:tint val="10000"/>
                    </a:schemeClr>
                  </a:solidFill>
                  <a:prstDash val="solid"/>
                  <a:miter lim="800000"/>
                </a:ln>
                <a:solidFill>
                  <a:srgbClr val="FFFF00"/>
                </a:solidFill>
                <a:effectLst>
                  <a:glow rad="45500">
                    <a:schemeClr val="accent1">
                      <a:satMod val="220000"/>
                      <a:alpha val="35000"/>
                    </a:schemeClr>
                  </a:glow>
                  <a:outerShdw blurRad="38100" dist="38100" dir="2700000" algn="tl">
                    <a:srgbClr val="000000">
                      <a:alpha val="43137"/>
                    </a:srgbClr>
                  </a:outerShdw>
                </a:effectLst>
                <a:latin typeface="Bookman Old Style" panose="02050604050505020204" pitchFamily="18" charset="0"/>
              </a:rPr>
              <a:t>when we pull together . . .</a:t>
            </a:r>
            <a:endParaRPr lang="en-US" sz="4000" b="1" i="1" cap="none"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p14="http://schemas.microsoft.com/office/powerpoint/2010/main" val="1156370721"/>
      </p:ext>
    </p:extLst>
  </p:cSld>
  <p:clrMapOvr>
    <a:masterClrMapping/>
  </p:clrMapOvr>
  <mc:AlternateContent xmlns:mc="http://schemas.openxmlformats.org/markup-compatibility/2006">
    <mc:Choice xmlns:p14="http://schemas.microsoft.com/office/powerpoint/2010/main" Requires="p14">
      <p:transition spd="slow" p14:dur="4000">
        <p:split/>
      </p:transition>
    </mc:Choice>
    <mc:Fallback>
      <p:transition spd="slow">
        <p:spli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155715"/>
      </p:ext>
    </p:extLst>
  </p:cSld>
  <p:clrMapOvr>
    <a:masterClrMapping/>
  </p:clrMapOvr>
  <mc:AlternateContent xmlns:mc="http://schemas.openxmlformats.org/markup-compatibility/2006">
    <mc:Choice xmlns:p14="http://schemas.microsoft.com/office/powerpoint/2010/main" Requires="p14">
      <p:transition spd="slow" p14:dur="4000">
        <p:split/>
      </p:transition>
    </mc:Choice>
    <mc:Fallback>
      <p:transition spd="slow">
        <p:spli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
            <a:ext cx="8839200"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7157890"/>
      </p:ext>
    </p:extLst>
  </p:cSld>
  <p:clrMapOvr>
    <a:masterClrMapping/>
  </p:clrMapOvr>
  <mc:AlternateContent xmlns:mc="http://schemas.openxmlformats.org/markup-compatibility/2006" xmlns:p14="http://schemas.microsoft.com/office/powerpoint/2010/main">
    <mc:Choice Requires="p14">
      <p:transition spd="slow" p14:dur="4000">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887"/>
          <a:stretch/>
        </p:blipFill>
        <p:spPr bwMode="auto">
          <a:xfrm>
            <a:off x="163285" y="152400"/>
            <a:ext cx="8817429"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8293253"/>
      </p:ext>
    </p:extLst>
  </p:cSld>
  <p:clrMapOvr>
    <a:masterClrMapping/>
  </p:clrMapOvr>
  <mc:AlternateContent xmlns:mc="http://schemas.openxmlformats.org/markup-compatibility/2006" xmlns:p14="http://schemas.microsoft.com/office/powerpoint/2010/main">
    <mc:Choice Requires="p14">
      <p:transition spd="slow" p14:dur="4000">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9" y="114300"/>
            <a:ext cx="8915401" cy="659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6191863"/>
      </p:ext>
    </p:extLst>
  </p:cSld>
  <p:clrMapOvr>
    <a:masterClrMapping/>
  </p:clrMapOvr>
  <mc:AlternateContent xmlns:mc="http://schemas.openxmlformats.org/markup-compatibility/2006" xmlns:p14="http://schemas.microsoft.com/office/powerpoint/2010/main">
    <mc:Choice Requires="p14">
      <p:transition spd="slow" p14:dur="4000">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011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5752912"/>
      </p:ext>
    </p:extLst>
  </p:cSld>
  <p:clrMapOvr>
    <a:masterClrMapping/>
  </p:clrMapOvr>
  <mc:AlternateContent xmlns:mc="http://schemas.openxmlformats.org/markup-compatibility/2006" xmlns:p14="http://schemas.microsoft.com/office/powerpoint/2010/main">
    <mc:Choice Requires="p14">
      <p:transition spd="slow" p14:dur="4000">
        <p14:doors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01" t="16898" r="10161" b="9091"/>
          <a:stretch/>
        </p:blipFill>
        <p:spPr bwMode="auto">
          <a:xfrm>
            <a:off x="114300" y="96981"/>
            <a:ext cx="8915400" cy="6680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2643203"/>
      </p:ext>
    </p:extLst>
  </p:cSld>
  <p:clrMapOvr>
    <a:masterClrMapping/>
  </p:clrMapOvr>
  <mc:AlternateContent xmlns:mc="http://schemas.openxmlformats.org/markup-compatibility/2006" xmlns:p14="http://schemas.microsoft.com/office/powerpoint/2010/main">
    <mc:Choice Requires="p14">
      <p:transition spd="slow" p14:dur="4000">
        <p14:doors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744" y="152400"/>
            <a:ext cx="8804512"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14400" y="685800"/>
            <a:ext cx="7315200" cy="3139321"/>
          </a:xfrm>
          <a:prstGeom prst="rect">
            <a:avLst/>
          </a:prstGeom>
          <a:noFill/>
        </p:spPr>
        <p:txBody>
          <a:bodyPr wrap="square" rtlCol="0">
            <a:spAutoFit/>
          </a:bodyPr>
          <a:lstStyle/>
          <a:p>
            <a:pPr algn="ctr"/>
            <a:r>
              <a:rPr lang="en-US" sz="6600" b="1" i="1" dirty="0" smtClean="0">
                <a:effectLst>
                  <a:outerShdw blurRad="38100" dist="38100" dir="2700000" algn="tl">
                    <a:srgbClr val="000000">
                      <a:alpha val="43137"/>
                    </a:srgbClr>
                  </a:outerShdw>
                </a:effectLst>
                <a:latin typeface="Bookman Old Style" panose="02050604050505020204" pitchFamily="18" charset="0"/>
              </a:rPr>
              <a:t>Can one person make a difference?</a:t>
            </a:r>
            <a:endParaRPr lang="en-US" sz="6600" b="1" i="1" dirty="0">
              <a:effectLst>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p14="http://schemas.microsoft.com/office/powerpoint/2010/main" val="36021358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744" y="152400"/>
            <a:ext cx="8804512"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14400" y="685800"/>
            <a:ext cx="7315200" cy="6186309"/>
          </a:xfrm>
          <a:prstGeom prst="rect">
            <a:avLst/>
          </a:prstGeom>
          <a:noFill/>
        </p:spPr>
        <p:txBody>
          <a:bodyPr wrap="square" rtlCol="0">
            <a:spAutoFit/>
          </a:bodyPr>
          <a:lstStyle/>
          <a:p>
            <a:pPr algn="ctr"/>
            <a:r>
              <a:rPr lang="en-US" sz="6600" b="1" i="1" dirty="0" smtClean="0">
                <a:effectLst>
                  <a:outerShdw blurRad="38100" dist="38100" dir="2700000" algn="tl">
                    <a:srgbClr val="000000">
                      <a:alpha val="43137"/>
                    </a:srgbClr>
                  </a:outerShdw>
                </a:effectLst>
                <a:latin typeface="Bookman Old Style" panose="02050604050505020204" pitchFamily="18" charset="0"/>
              </a:rPr>
              <a:t>Can one person make a difference? </a:t>
            </a:r>
          </a:p>
          <a:p>
            <a:pPr algn="ctr"/>
            <a:r>
              <a:rPr lang="en-US" sz="6600" b="1" i="1" dirty="0" smtClean="0">
                <a:effectLst>
                  <a:outerShdw blurRad="38100" dist="38100" dir="2700000" algn="tl">
                    <a:srgbClr val="000000">
                      <a:alpha val="43137"/>
                    </a:srgbClr>
                  </a:outerShdw>
                </a:effectLst>
                <a:latin typeface="Bookman Old Style" panose="02050604050505020204" pitchFamily="18" charset="0"/>
              </a:rPr>
              <a:t>for GOOD?</a:t>
            </a:r>
          </a:p>
          <a:p>
            <a:pPr algn="ctr"/>
            <a:r>
              <a:rPr lang="en-US" sz="6600" b="1" i="1" dirty="0" smtClean="0">
                <a:solidFill>
                  <a:srgbClr val="FF0000"/>
                </a:solidFill>
                <a:effectLst>
                  <a:outerShdw blurRad="38100" dist="38100" dir="2700000" algn="tl">
                    <a:srgbClr val="000000">
                      <a:alpha val="43137"/>
                    </a:srgbClr>
                  </a:outerShdw>
                </a:effectLst>
                <a:latin typeface="Bookman Old Style" panose="02050604050505020204" pitchFamily="18" charset="0"/>
              </a:rPr>
              <a:t>for BAD?</a:t>
            </a:r>
          </a:p>
          <a:p>
            <a:pPr algn="ctr"/>
            <a:endParaRPr lang="en-US" sz="6600" b="1" i="1" dirty="0">
              <a:effectLst>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p14="http://schemas.microsoft.com/office/powerpoint/2010/main" val="2992316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395</TotalTime>
  <Words>315</Words>
  <Application>Microsoft Office PowerPoint</Application>
  <PresentationFormat>On-screen Show (4:3)</PresentationFormat>
  <Paragraphs>27</Paragraphs>
  <Slides>28</Slides>
  <Notes>1</Notes>
  <HiddenSlides>1</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Eckhart</dc:creator>
  <cp:lastModifiedBy>John Eckhart</cp:lastModifiedBy>
  <cp:revision>25</cp:revision>
  <cp:lastPrinted>2016-10-09T00:08:48Z</cp:lastPrinted>
  <dcterms:created xsi:type="dcterms:W3CDTF">2016-10-08T01:24:40Z</dcterms:created>
  <dcterms:modified xsi:type="dcterms:W3CDTF">2016-10-09T00:44:39Z</dcterms:modified>
</cp:coreProperties>
</file>