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27"/>
  </p:handoutMasterIdLst>
  <p:sldIdLst>
    <p:sldId id="278"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1" r:id="rId17"/>
    <p:sldId id="270" r:id="rId18"/>
    <p:sldId id="272" r:id="rId19"/>
    <p:sldId id="273" r:id="rId20"/>
    <p:sldId id="274" r:id="rId21"/>
    <p:sldId id="275" r:id="rId22"/>
    <p:sldId id="277" r:id="rId23"/>
    <p:sldId id="276" r:id="rId24"/>
    <p:sldId id="279" r:id="rId25"/>
    <p:sldId id="280" r:id="rId26"/>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69" d="100"/>
          <a:sy n="69" d="100"/>
        </p:scale>
        <p:origin x="-552"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68154"/>
          </a:xfrm>
          <a:prstGeom prst="rect">
            <a:avLst/>
          </a:prstGeom>
        </p:spPr>
        <p:txBody>
          <a:bodyPr vert="horz" lIns="93936" tIns="46968" rIns="93936" bIns="46968" rtlCol="0"/>
          <a:lstStyle>
            <a:lvl1pPr algn="r">
              <a:defRPr sz="1200"/>
            </a:lvl1pPr>
          </a:lstStyle>
          <a:p>
            <a:fld id="{8F3927CB-9EC4-4D62-A19F-760D1C863838}" type="datetimeFigureOut">
              <a:rPr lang="en-US" smtClean="0"/>
              <a:t>2/18/2017</a:t>
            </a:fld>
            <a:endParaRPr lang="en-US"/>
          </a:p>
        </p:txBody>
      </p:sp>
      <p:sp>
        <p:nvSpPr>
          <p:cNvPr id="4" name="Footer Placeholder 3"/>
          <p:cNvSpPr>
            <a:spLocks noGrp="1"/>
          </p:cNvSpPr>
          <p:nvPr>
            <p:ph type="ftr" sz="quarter" idx="2"/>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893296"/>
            <a:ext cx="3066733" cy="468154"/>
          </a:xfrm>
          <a:prstGeom prst="rect">
            <a:avLst/>
          </a:prstGeom>
        </p:spPr>
        <p:txBody>
          <a:bodyPr vert="horz" lIns="93936" tIns="46968" rIns="93936" bIns="46968" rtlCol="0" anchor="b"/>
          <a:lstStyle>
            <a:lvl1pPr algn="r">
              <a:defRPr sz="1200"/>
            </a:lvl1pPr>
          </a:lstStyle>
          <a:p>
            <a:fld id="{32460DB6-CF1C-4EA0-9E8D-ADA89C7F4C58}" type="slidenum">
              <a:rPr lang="en-US" smtClean="0"/>
              <a:t>‹#›</a:t>
            </a:fld>
            <a:endParaRPr lang="en-US"/>
          </a:p>
        </p:txBody>
      </p:sp>
    </p:spTree>
    <p:extLst>
      <p:ext uri="{BB962C8B-B14F-4D97-AF65-F5344CB8AC3E}">
        <p14:creationId xmlns:p14="http://schemas.microsoft.com/office/powerpoint/2010/main" val="289290593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2EBA1E1-63FC-46CD-BBD7-5732DC60F507}" type="datetimeFigureOut">
              <a:rPr lang="en-US" smtClean="0"/>
              <a:t>2/18/2017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BEDCE-3ADE-4E37-80AB-BC7255093EBB}" type="slidenum">
              <a:rPr lang="en-US" smtClean="0"/>
              <a:t>‹#›</a:t>
            </a:fld>
            <a:endParaRPr lang="en-US"/>
          </a:p>
        </p:txBody>
      </p:sp>
    </p:spTree>
    <p:extLst>
      <p:ext uri="{BB962C8B-B14F-4D97-AF65-F5344CB8AC3E}">
        <p14:creationId xmlns:p14="http://schemas.microsoft.com/office/powerpoint/2010/main" val="3561223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EBA1E1-63FC-46CD-BBD7-5732DC60F507}" type="datetimeFigureOut">
              <a:rPr lang="en-US" smtClean="0"/>
              <a:t>2/18/2017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BEDCE-3ADE-4E37-80AB-BC7255093EBB}" type="slidenum">
              <a:rPr lang="en-US" smtClean="0"/>
              <a:t>‹#›</a:t>
            </a:fld>
            <a:endParaRPr lang="en-US"/>
          </a:p>
        </p:txBody>
      </p:sp>
    </p:spTree>
    <p:extLst>
      <p:ext uri="{BB962C8B-B14F-4D97-AF65-F5344CB8AC3E}">
        <p14:creationId xmlns:p14="http://schemas.microsoft.com/office/powerpoint/2010/main" val="2483146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EBA1E1-63FC-46CD-BBD7-5732DC60F507}" type="datetimeFigureOut">
              <a:rPr lang="en-US" smtClean="0"/>
              <a:t>2/18/2017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BEDCE-3ADE-4E37-80AB-BC7255093EBB}" type="slidenum">
              <a:rPr lang="en-US" smtClean="0"/>
              <a:t>‹#›</a:t>
            </a:fld>
            <a:endParaRPr lang="en-US"/>
          </a:p>
        </p:txBody>
      </p:sp>
    </p:spTree>
    <p:extLst>
      <p:ext uri="{BB962C8B-B14F-4D97-AF65-F5344CB8AC3E}">
        <p14:creationId xmlns:p14="http://schemas.microsoft.com/office/powerpoint/2010/main" val="2310508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EBA1E1-63FC-46CD-BBD7-5732DC60F507}" type="datetimeFigureOut">
              <a:rPr lang="en-US" smtClean="0"/>
              <a:t>2/18/2017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BEDCE-3ADE-4E37-80AB-BC7255093EBB}" type="slidenum">
              <a:rPr lang="en-US" smtClean="0"/>
              <a:t>‹#›</a:t>
            </a:fld>
            <a:endParaRPr lang="en-US"/>
          </a:p>
        </p:txBody>
      </p:sp>
    </p:spTree>
    <p:extLst>
      <p:ext uri="{BB962C8B-B14F-4D97-AF65-F5344CB8AC3E}">
        <p14:creationId xmlns:p14="http://schemas.microsoft.com/office/powerpoint/2010/main" val="3243909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2EBA1E1-63FC-46CD-BBD7-5732DC60F507}" type="datetimeFigureOut">
              <a:rPr lang="en-US" smtClean="0"/>
              <a:t>2/18/2017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BEDCE-3ADE-4E37-80AB-BC7255093EBB}" type="slidenum">
              <a:rPr lang="en-US" smtClean="0"/>
              <a:t>‹#›</a:t>
            </a:fld>
            <a:endParaRPr lang="en-US"/>
          </a:p>
        </p:txBody>
      </p:sp>
    </p:spTree>
    <p:extLst>
      <p:ext uri="{BB962C8B-B14F-4D97-AF65-F5344CB8AC3E}">
        <p14:creationId xmlns:p14="http://schemas.microsoft.com/office/powerpoint/2010/main" val="109345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2EBA1E1-63FC-46CD-BBD7-5732DC60F507}" type="datetimeFigureOut">
              <a:rPr lang="en-US" smtClean="0"/>
              <a:t>2/18/2017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8BEDCE-3ADE-4E37-80AB-BC7255093EBB}" type="slidenum">
              <a:rPr lang="en-US" smtClean="0"/>
              <a:t>‹#›</a:t>
            </a:fld>
            <a:endParaRPr lang="en-US"/>
          </a:p>
        </p:txBody>
      </p:sp>
    </p:spTree>
    <p:extLst>
      <p:ext uri="{BB962C8B-B14F-4D97-AF65-F5344CB8AC3E}">
        <p14:creationId xmlns:p14="http://schemas.microsoft.com/office/powerpoint/2010/main" val="2213507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2EBA1E1-63FC-46CD-BBD7-5732DC60F507}" type="datetimeFigureOut">
              <a:rPr lang="en-US" smtClean="0"/>
              <a:t>2/18/2017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8BEDCE-3ADE-4E37-80AB-BC7255093EBB}" type="slidenum">
              <a:rPr lang="en-US" smtClean="0"/>
              <a:t>‹#›</a:t>
            </a:fld>
            <a:endParaRPr lang="en-US"/>
          </a:p>
        </p:txBody>
      </p:sp>
    </p:spTree>
    <p:extLst>
      <p:ext uri="{BB962C8B-B14F-4D97-AF65-F5344CB8AC3E}">
        <p14:creationId xmlns:p14="http://schemas.microsoft.com/office/powerpoint/2010/main" val="35144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2EBA1E1-63FC-46CD-BBD7-5732DC60F507}" type="datetimeFigureOut">
              <a:rPr lang="en-US" smtClean="0"/>
              <a:t>2/18/2017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8BEDCE-3ADE-4E37-80AB-BC7255093EBB}" type="slidenum">
              <a:rPr lang="en-US" smtClean="0"/>
              <a:t>‹#›</a:t>
            </a:fld>
            <a:endParaRPr lang="en-US"/>
          </a:p>
        </p:txBody>
      </p:sp>
    </p:spTree>
    <p:extLst>
      <p:ext uri="{BB962C8B-B14F-4D97-AF65-F5344CB8AC3E}">
        <p14:creationId xmlns:p14="http://schemas.microsoft.com/office/powerpoint/2010/main" val="2975009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EBA1E1-63FC-46CD-BBD7-5732DC60F507}" type="datetimeFigureOut">
              <a:rPr lang="en-US" smtClean="0"/>
              <a:t>2/18/2017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8BEDCE-3ADE-4E37-80AB-BC7255093EBB}" type="slidenum">
              <a:rPr lang="en-US" smtClean="0"/>
              <a:t>‹#›</a:t>
            </a:fld>
            <a:endParaRPr lang="en-US"/>
          </a:p>
        </p:txBody>
      </p:sp>
    </p:spTree>
    <p:extLst>
      <p:ext uri="{BB962C8B-B14F-4D97-AF65-F5344CB8AC3E}">
        <p14:creationId xmlns:p14="http://schemas.microsoft.com/office/powerpoint/2010/main" val="340318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EBA1E1-63FC-46CD-BBD7-5732DC60F507}" type="datetimeFigureOut">
              <a:rPr lang="en-US" smtClean="0"/>
              <a:t>2/18/2017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8BEDCE-3ADE-4E37-80AB-BC7255093EBB}" type="slidenum">
              <a:rPr lang="en-US" smtClean="0"/>
              <a:t>‹#›</a:t>
            </a:fld>
            <a:endParaRPr lang="en-US"/>
          </a:p>
        </p:txBody>
      </p:sp>
    </p:spTree>
    <p:extLst>
      <p:ext uri="{BB962C8B-B14F-4D97-AF65-F5344CB8AC3E}">
        <p14:creationId xmlns:p14="http://schemas.microsoft.com/office/powerpoint/2010/main" val="1883466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EBA1E1-63FC-46CD-BBD7-5732DC60F507}" type="datetimeFigureOut">
              <a:rPr lang="en-US" smtClean="0"/>
              <a:t>2/18/2017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8BEDCE-3ADE-4E37-80AB-BC7255093EBB}" type="slidenum">
              <a:rPr lang="en-US" smtClean="0"/>
              <a:t>‹#›</a:t>
            </a:fld>
            <a:endParaRPr lang="en-US"/>
          </a:p>
        </p:txBody>
      </p:sp>
    </p:spTree>
    <p:extLst>
      <p:ext uri="{BB962C8B-B14F-4D97-AF65-F5344CB8AC3E}">
        <p14:creationId xmlns:p14="http://schemas.microsoft.com/office/powerpoint/2010/main" val="21178366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EBA1E1-63FC-46CD-BBD7-5732DC60F507}" type="datetimeFigureOut">
              <a:rPr lang="en-US" smtClean="0"/>
              <a:t>2/18/2017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8BEDCE-3ADE-4E37-80AB-BC7255093EBB}" type="slidenum">
              <a:rPr lang="en-US" smtClean="0"/>
              <a:t>‹#›</a:t>
            </a:fld>
            <a:endParaRPr lang="en-US"/>
          </a:p>
        </p:txBody>
      </p:sp>
    </p:spTree>
    <p:extLst>
      <p:ext uri="{BB962C8B-B14F-4D97-AF65-F5344CB8AC3E}">
        <p14:creationId xmlns:p14="http://schemas.microsoft.com/office/powerpoint/2010/main" val="39754792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3741795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839200"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19100" y="3456709"/>
            <a:ext cx="8305800" cy="2246769"/>
          </a:xfrm>
          <a:prstGeom prst="rect">
            <a:avLst/>
          </a:prstGeom>
          <a:noFill/>
        </p:spPr>
        <p:txBody>
          <a:bodyPr wrap="square" rtlCol="0">
            <a:spAutoFit/>
          </a:bodyPr>
          <a:lstStyle/>
          <a:p>
            <a:pPr algn="ctr"/>
            <a:r>
              <a:rPr lang="en-US" sz="2800" b="1" i="1" dirty="0" smtClean="0">
                <a:solidFill>
                  <a:schemeClr val="bg1"/>
                </a:solidFill>
                <a:effectLst>
                  <a:outerShdw blurRad="38100" dist="38100" dir="2700000" algn="tl">
                    <a:srgbClr val="000000">
                      <a:alpha val="43137"/>
                    </a:srgbClr>
                  </a:outerShdw>
                </a:effectLst>
                <a:latin typeface="Century Schoolbook" panose="02040604050505020304" pitchFamily="18" charset="0"/>
              </a:rPr>
              <a:t>“I, John, your brother and </a:t>
            </a:r>
            <a:r>
              <a:rPr lang="en-US" sz="2800" b="1" i="1" dirty="0" smtClean="0">
                <a:solidFill>
                  <a:srgbClr val="FFFF00"/>
                </a:solidFill>
                <a:effectLst>
                  <a:outerShdw blurRad="38100" dist="38100" dir="2700000" algn="tl">
                    <a:srgbClr val="000000">
                      <a:alpha val="43137"/>
                    </a:srgbClr>
                  </a:outerShdw>
                </a:effectLst>
                <a:latin typeface="Century Schoolbook" panose="02040604050505020304" pitchFamily="18" charset="0"/>
              </a:rPr>
              <a:t>partner</a:t>
            </a:r>
            <a:r>
              <a:rPr lang="en-US" sz="2800" b="1" i="1" dirty="0" smtClean="0">
                <a:solidFill>
                  <a:schemeClr val="bg1"/>
                </a:solidFill>
                <a:effectLst>
                  <a:outerShdw blurRad="38100" dist="38100" dir="2700000" algn="tl">
                    <a:srgbClr val="000000">
                      <a:alpha val="43137"/>
                    </a:srgbClr>
                  </a:outerShdw>
                </a:effectLst>
                <a:latin typeface="Century Schoolbook" panose="02040604050505020304" pitchFamily="18" charset="0"/>
              </a:rPr>
              <a:t> in the tribulation and the kingdom and the patient endurance that are in Jesus, was on the island called Patmos on account of the word of God and the testimony of Jesus . . .”</a:t>
            </a:r>
            <a:endParaRPr lang="en-US" sz="2800" b="1" i="1" dirty="0">
              <a:solidFill>
                <a:schemeClr val="bg1"/>
              </a:solidFill>
              <a:effectLst>
                <a:outerShdw blurRad="38100" dist="38100" dir="2700000" algn="tl">
                  <a:srgbClr val="000000">
                    <a:alpha val="43137"/>
                  </a:srgbClr>
                </a:outerShdw>
              </a:effectLst>
              <a:latin typeface="Century Schoolbook" panose="02040604050505020304" pitchFamily="18" charset="0"/>
            </a:endParaRPr>
          </a:p>
        </p:txBody>
      </p:sp>
    </p:spTree>
    <p:extLst>
      <p:ext uri="{BB962C8B-B14F-4D97-AF65-F5344CB8AC3E}">
        <p14:creationId xmlns:p14="http://schemas.microsoft.com/office/powerpoint/2010/main" val="1236538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839200"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19100" y="3456709"/>
            <a:ext cx="8305800" cy="2246769"/>
          </a:xfrm>
          <a:prstGeom prst="rect">
            <a:avLst/>
          </a:prstGeom>
          <a:noFill/>
        </p:spPr>
        <p:txBody>
          <a:bodyPr wrap="square" rtlCol="0">
            <a:spAutoFit/>
          </a:bodyPr>
          <a:lstStyle/>
          <a:p>
            <a:pPr algn="ctr"/>
            <a:r>
              <a:rPr lang="en-US" sz="2800" b="1" i="1" dirty="0" smtClean="0">
                <a:solidFill>
                  <a:schemeClr val="bg1"/>
                </a:solidFill>
                <a:effectLst>
                  <a:outerShdw blurRad="38100" dist="38100" dir="2700000" algn="tl">
                    <a:srgbClr val="000000">
                      <a:alpha val="43137"/>
                    </a:srgbClr>
                  </a:outerShdw>
                </a:effectLst>
                <a:latin typeface="Century Schoolbook" panose="02040604050505020304" pitchFamily="18" charset="0"/>
              </a:rPr>
              <a:t>“I, John, your </a:t>
            </a:r>
            <a:r>
              <a:rPr lang="en-US" sz="2800" b="1" i="1" dirty="0" smtClean="0">
                <a:solidFill>
                  <a:srgbClr val="FFFF00"/>
                </a:solidFill>
                <a:effectLst>
                  <a:outerShdw blurRad="38100" dist="38100" dir="2700000" algn="tl">
                    <a:srgbClr val="000000">
                      <a:alpha val="43137"/>
                    </a:srgbClr>
                  </a:outerShdw>
                </a:effectLst>
                <a:latin typeface="Century Schoolbook" panose="02040604050505020304" pitchFamily="18" charset="0"/>
              </a:rPr>
              <a:t>brother</a:t>
            </a:r>
            <a:r>
              <a:rPr lang="en-US" sz="2800" b="1" i="1" dirty="0" smtClean="0">
                <a:solidFill>
                  <a:schemeClr val="bg1"/>
                </a:solidFill>
                <a:effectLst>
                  <a:outerShdw blurRad="38100" dist="38100" dir="2700000" algn="tl">
                    <a:srgbClr val="000000">
                      <a:alpha val="43137"/>
                    </a:srgbClr>
                  </a:outerShdw>
                </a:effectLst>
                <a:latin typeface="Century Schoolbook" panose="02040604050505020304" pitchFamily="18" charset="0"/>
              </a:rPr>
              <a:t> and </a:t>
            </a:r>
            <a:r>
              <a:rPr lang="en-US" sz="2800" b="1" i="1" dirty="0" smtClean="0">
                <a:solidFill>
                  <a:srgbClr val="FFFF00"/>
                </a:solidFill>
                <a:effectLst>
                  <a:outerShdw blurRad="38100" dist="38100" dir="2700000" algn="tl">
                    <a:srgbClr val="000000">
                      <a:alpha val="43137"/>
                    </a:srgbClr>
                  </a:outerShdw>
                </a:effectLst>
                <a:latin typeface="Century Schoolbook" panose="02040604050505020304" pitchFamily="18" charset="0"/>
              </a:rPr>
              <a:t>partner</a:t>
            </a:r>
            <a:r>
              <a:rPr lang="en-US" sz="2800" b="1" i="1" dirty="0" smtClean="0">
                <a:solidFill>
                  <a:schemeClr val="bg1"/>
                </a:solidFill>
                <a:effectLst>
                  <a:outerShdw blurRad="38100" dist="38100" dir="2700000" algn="tl">
                    <a:srgbClr val="000000">
                      <a:alpha val="43137"/>
                    </a:srgbClr>
                  </a:outerShdw>
                </a:effectLst>
                <a:latin typeface="Century Schoolbook" panose="02040604050505020304" pitchFamily="18" charset="0"/>
              </a:rPr>
              <a:t> in the tribulation and the kingdom and the patient endurance that are in Jesus, was on the island called Patmos on account of the word of God and the testimony of Jesus . . .”</a:t>
            </a:r>
            <a:endParaRPr lang="en-US" sz="2800" b="1" i="1" dirty="0">
              <a:solidFill>
                <a:schemeClr val="bg1"/>
              </a:solidFill>
              <a:effectLst>
                <a:outerShdw blurRad="38100" dist="38100" dir="2700000" algn="tl">
                  <a:srgbClr val="000000">
                    <a:alpha val="43137"/>
                  </a:srgbClr>
                </a:outerShdw>
              </a:effectLst>
              <a:latin typeface="Century Schoolbook" panose="02040604050505020304" pitchFamily="18" charset="0"/>
            </a:endParaRPr>
          </a:p>
        </p:txBody>
      </p:sp>
    </p:spTree>
    <p:extLst>
      <p:ext uri="{BB962C8B-B14F-4D97-AF65-F5344CB8AC3E}">
        <p14:creationId xmlns:p14="http://schemas.microsoft.com/office/powerpoint/2010/main" val="783900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127" y="152400"/>
            <a:ext cx="8984673"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262" y="304800"/>
            <a:ext cx="8312401" cy="624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533400" y="457200"/>
            <a:ext cx="8077200" cy="1384995"/>
          </a:xfrm>
          <a:prstGeom prst="rect">
            <a:avLst/>
          </a:prstGeom>
        </p:spPr>
        <p:txBody>
          <a:bodyPr wrap="square">
            <a:spAutoFit/>
          </a:bodyPr>
          <a:lstStyle/>
          <a:p>
            <a:r>
              <a:rPr lang="en-US" sz="3200" b="1" i="1" dirty="0" smtClean="0">
                <a:effectLst>
                  <a:outerShdw blurRad="38100" dist="38100" dir="2700000" algn="tl">
                    <a:srgbClr val="000000">
                      <a:alpha val="43137"/>
                    </a:srgbClr>
                  </a:outerShdw>
                </a:effectLst>
                <a:latin typeface="Century Schoolbook" panose="02040604050505020304" pitchFamily="18" charset="0"/>
              </a:rPr>
              <a:t>“</a:t>
            </a:r>
            <a:r>
              <a:rPr lang="en-US" sz="3200" b="1" i="1" dirty="0" smtClean="0">
                <a:solidFill>
                  <a:srgbClr val="FFFF00"/>
                </a:solidFill>
                <a:effectLst>
                  <a:outerShdw blurRad="38100" dist="38100" dir="2700000" algn="tl">
                    <a:srgbClr val="000000">
                      <a:alpha val="43137"/>
                    </a:srgbClr>
                  </a:outerShdw>
                </a:effectLst>
                <a:latin typeface="Century Schoolbook" panose="02040604050505020304" pitchFamily="18" charset="0"/>
              </a:rPr>
              <a:t>So if you consider me your partner, receive him as you would receive me.”</a:t>
            </a:r>
          </a:p>
          <a:p>
            <a:pPr algn="ctr"/>
            <a:r>
              <a:rPr lang="en-US" sz="2000" b="1" dirty="0" smtClean="0">
                <a:solidFill>
                  <a:srgbClr val="FFFF00"/>
                </a:solidFill>
                <a:effectLst>
                  <a:outerShdw blurRad="38100" dist="38100" dir="2700000" algn="tl">
                    <a:srgbClr val="000000">
                      <a:alpha val="43137"/>
                    </a:srgbClr>
                  </a:outerShdw>
                </a:effectLst>
                <a:latin typeface="Century Schoolbook" panose="02040604050505020304" pitchFamily="18" charset="0"/>
              </a:rPr>
              <a:t>Philemon 17</a:t>
            </a:r>
            <a:endParaRPr lang="en-US" sz="2000" b="1" dirty="0">
              <a:solidFill>
                <a:srgbClr val="FFFF00"/>
              </a:solidFill>
              <a:effectLst>
                <a:outerShdw blurRad="38100" dist="38100" dir="2700000" algn="tl">
                  <a:srgbClr val="000000">
                    <a:alpha val="43137"/>
                  </a:srgbClr>
                </a:outerShdw>
              </a:effectLst>
              <a:latin typeface="Century Schoolbook" panose="02040604050505020304" pitchFamily="18" charset="0"/>
            </a:endParaRPr>
          </a:p>
        </p:txBody>
      </p:sp>
    </p:spTree>
    <p:extLst>
      <p:ext uri="{BB962C8B-B14F-4D97-AF65-F5344CB8AC3E}">
        <p14:creationId xmlns:p14="http://schemas.microsoft.com/office/powerpoint/2010/main" val="4927528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fade">
                                      <p:cBhvr>
                                        <p:cTn id="7" dur="5500"/>
                                        <p:tgtEl>
                                          <p:spTgt spid="717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4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42447"/>
          <a:stretch/>
        </p:blipFill>
        <p:spPr bwMode="auto">
          <a:xfrm>
            <a:off x="-5739" y="1842196"/>
            <a:ext cx="9118344" cy="4323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33400" y="457200"/>
            <a:ext cx="8077200" cy="1384995"/>
          </a:xfrm>
          <a:prstGeom prst="rect">
            <a:avLst/>
          </a:prstGeom>
        </p:spPr>
        <p:txBody>
          <a:bodyPr wrap="square">
            <a:spAutoFit/>
          </a:bodyPr>
          <a:lstStyle/>
          <a:p>
            <a:r>
              <a:rPr lang="en-US" sz="3200" b="1" i="1" dirty="0" smtClean="0">
                <a:effectLst>
                  <a:outerShdw blurRad="38100" dist="38100" dir="2700000" algn="tl">
                    <a:srgbClr val="000000">
                      <a:alpha val="43137"/>
                    </a:srgbClr>
                  </a:outerShdw>
                </a:effectLst>
                <a:latin typeface="Century Schoolbook" panose="02040604050505020304" pitchFamily="18" charset="0"/>
              </a:rPr>
              <a:t>“So if you consider me your partner, receive him as you would receive me.”</a:t>
            </a:r>
          </a:p>
          <a:p>
            <a:pPr algn="ctr"/>
            <a:r>
              <a:rPr lang="en-US" sz="2000" b="1" dirty="0" smtClean="0">
                <a:effectLst>
                  <a:outerShdw blurRad="38100" dist="38100" dir="2700000" algn="tl">
                    <a:srgbClr val="000000">
                      <a:alpha val="43137"/>
                    </a:srgbClr>
                  </a:outerShdw>
                </a:effectLst>
                <a:latin typeface="Century Schoolbook" panose="02040604050505020304" pitchFamily="18" charset="0"/>
              </a:rPr>
              <a:t>Philemon 17</a:t>
            </a:r>
            <a:endParaRPr lang="en-US" sz="2000" b="1" dirty="0">
              <a:effectLst>
                <a:outerShdw blurRad="38100" dist="38100" dir="2700000" algn="tl">
                  <a:srgbClr val="000000">
                    <a:alpha val="43137"/>
                  </a:srgbClr>
                </a:outerShdw>
              </a:effectLst>
              <a:latin typeface="Century Schoolbook" panose="02040604050505020304" pitchFamily="18" charset="0"/>
            </a:endParaRPr>
          </a:p>
        </p:txBody>
      </p:sp>
      <p:sp>
        <p:nvSpPr>
          <p:cNvPr id="3" name="Rectangle 2"/>
          <p:cNvSpPr/>
          <p:nvPr/>
        </p:nvSpPr>
        <p:spPr>
          <a:xfrm>
            <a:off x="2216727" y="3659832"/>
            <a:ext cx="3466013" cy="923330"/>
          </a:xfrm>
          <a:prstGeom prst="rect">
            <a:avLst/>
          </a:prstGeom>
          <a:noFill/>
        </p:spPr>
        <p:txBody>
          <a:bodyPr wrap="none" lIns="91440" tIns="45720" rIns="91440" bIns="45720">
            <a:spAutoFit/>
          </a:bodyPr>
          <a:lstStyle/>
          <a:p>
            <a:pPr algn="ctr"/>
            <a: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Poor Richard" panose="02080502050505020702" pitchFamily="18" charset="0"/>
              </a:rPr>
              <a:t>KOINONIA</a:t>
            </a:r>
            <a:endPar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Poor Richard" panose="02080502050505020702" pitchFamily="18" charset="0"/>
            </a:endParaRPr>
          </a:p>
        </p:txBody>
      </p:sp>
      <p:sp>
        <p:nvSpPr>
          <p:cNvPr id="4" name="TextBox 3"/>
          <p:cNvSpPr txBox="1"/>
          <p:nvPr/>
        </p:nvSpPr>
        <p:spPr>
          <a:xfrm>
            <a:off x="685800" y="6019800"/>
            <a:ext cx="7772400" cy="584775"/>
          </a:xfrm>
          <a:prstGeom prst="rect">
            <a:avLst/>
          </a:prstGeom>
          <a:noFill/>
        </p:spPr>
        <p:txBody>
          <a:bodyPr wrap="square" rtlCol="0">
            <a:spAutoFit/>
          </a:bodyPr>
          <a:lstStyle/>
          <a:p>
            <a:pPr algn="ctr"/>
            <a:r>
              <a:rPr lang="en-US" sz="3200" b="1" dirty="0" smtClean="0">
                <a:solidFill>
                  <a:srgbClr val="C00000"/>
                </a:solidFill>
                <a:effectLst>
                  <a:outerShdw blurRad="38100" dist="38100" dir="2700000" algn="tl">
                    <a:srgbClr val="000000">
                      <a:alpha val="43137"/>
                    </a:srgbClr>
                  </a:outerShdw>
                </a:effectLst>
                <a:latin typeface="Poor Richard" panose="02080502050505020702" pitchFamily="18" charset="0"/>
              </a:rPr>
              <a:t>WHAT COULD IT DO FOR ME, THIS WORD?</a:t>
            </a:r>
            <a:endParaRPr lang="en-US" sz="3200" b="1" dirty="0">
              <a:solidFill>
                <a:srgbClr val="C00000"/>
              </a:solidFill>
              <a:effectLst>
                <a:outerShdw blurRad="38100" dist="38100" dir="2700000" algn="tl">
                  <a:srgbClr val="000000">
                    <a:alpha val="43137"/>
                  </a:srgbClr>
                </a:outerShdw>
              </a:effectLst>
              <a:latin typeface="Poor Richard" panose="02080502050505020702" pitchFamily="18" charset="0"/>
            </a:endParaRPr>
          </a:p>
        </p:txBody>
      </p:sp>
    </p:spTree>
    <p:extLst>
      <p:ext uri="{BB962C8B-B14F-4D97-AF65-F5344CB8AC3E}">
        <p14:creationId xmlns:p14="http://schemas.microsoft.com/office/powerpoint/2010/main" val="27236444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399"/>
            <a:ext cx="4419600" cy="3221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800600" y="304800"/>
            <a:ext cx="4114800" cy="2656112"/>
          </a:xfrm>
          <a:prstGeom prst="rect">
            <a:avLst/>
          </a:prstGeom>
          <a:noFill/>
        </p:spPr>
        <p:txBody>
          <a:bodyPr wrap="square" rtlCol="0">
            <a:spAutoFit/>
          </a:bodyPr>
          <a:lstStyle/>
          <a:p>
            <a:pPr>
              <a:lnSpc>
                <a:spcPct val="85000"/>
              </a:lnSpc>
            </a:pPr>
            <a:r>
              <a:rPr lang="en-US" sz="2800" b="1" i="1" dirty="0" smtClean="0">
                <a:solidFill>
                  <a:srgbClr val="C00000"/>
                </a:solidFill>
                <a:effectLst>
                  <a:outerShdw blurRad="38100" dist="38100" dir="2700000" algn="tl">
                    <a:srgbClr val="000000">
                      <a:alpha val="43137"/>
                    </a:srgbClr>
                  </a:outerShdw>
                </a:effectLst>
                <a:latin typeface="Poor Richard" panose="02080502050505020702" pitchFamily="18" charset="0"/>
              </a:rPr>
              <a:t>“Now </a:t>
            </a:r>
            <a:r>
              <a:rPr lang="en-US" sz="2800" b="1" i="1" dirty="0">
                <a:solidFill>
                  <a:srgbClr val="C00000"/>
                </a:solidFill>
                <a:effectLst>
                  <a:outerShdw blurRad="38100" dist="38100" dir="2700000" algn="tl">
                    <a:srgbClr val="000000">
                      <a:alpha val="43137"/>
                    </a:srgbClr>
                  </a:outerShdw>
                </a:effectLst>
                <a:latin typeface="Poor Richard" panose="02080502050505020702" pitchFamily="18" charset="0"/>
              </a:rPr>
              <a:t>the full number of those who believed were of one heart and soul, and no one said that any of the things that belonged to him was his own, but they had everything in </a:t>
            </a:r>
            <a:r>
              <a:rPr lang="en-US" sz="2800" b="1" i="1" dirty="0" smtClean="0">
                <a:solidFill>
                  <a:srgbClr val="C00000"/>
                </a:solidFill>
                <a:effectLst>
                  <a:outerShdw blurRad="38100" dist="38100" dir="2700000" algn="tl">
                    <a:srgbClr val="000000">
                      <a:alpha val="43137"/>
                    </a:srgbClr>
                  </a:outerShdw>
                </a:effectLst>
                <a:latin typeface="Poor Richard" panose="02080502050505020702" pitchFamily="18" charset="0"/>
              </a:rPr>
              <a:t> common.”            </a:t>
            </a:r>
            <a:r>
              <a:rPr lang="en-US" sz="2400" b="1" dirty="0" smtClean="0">
                <a:effectLst>
                  <a:outerShdw blurRad="38100" dist="38100" dir="2700000" algn="tl">
                    <a:srgbClr val="000000">
                      <a:alpha val="43137"/>
                    </a:srgbClr>
                  </a:outerShdw>
                </a:effectLst>
                <a:latin typeface="Poor Richard" panose="02080502050505020702" pitchFamily="18" charset="0"/>
              </a:rPr>
              <a:t>Acts 4:32</a:t>
            </a:r>
            <a:endParaRPr lang="en-US" sz="2800" b="1" dirty="0">
              <a:effectLst>
                <a:outerShdw blurRad="38100" dist="38100" dir="2700000" algn="tl">
                  <a:srgbClr val="000000">
                    <a:alpha val="43137"/>
                  </a:srgbClr>
                </a:outerShdw>
              </a:effectLst>
              <a:latin typeface="Poor Richard" panose="02080502050505020702" pitchFamily="18"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7704" y="3581399"/>
            <a:ext cx="4197696" cy="31726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0" y="3581399"/>
            <a:ext cx="4267200" cy="2850011"/>
          </a:xfrm>
          <a:prstGeom prst="rect">
            <a:avLst/>
          </a:prstGeom>
          <a:noFill/>
        </p:spPr>
        <p:txBody>
          <a:bodyPr wrap="square" rtlCol="0">
            <a:spAutoFit/>
          </a:bodyPr>
          <a:lstStyle/>
          <a:p>
            <a:pPr algn="ctr">
              <a:lnSpc>
                <a:spcPct val="80000"/>
              </a:lnSpc>
            </a:pPr>
            <a:r>
              <a:rPr lang="en-US" sz="2800" b="1" i="1" dirty="0" smtClean="0">
                <a:solidFill>
                  <a:srgbClr val="C00000"/>
                </a:solidFill>
                <a:effectLst>
                  <a:outerShdw blurRad="38100" dist="38100" dir="2700000" algn="tl">
                    <a:srgbClr val="000000">
                      <a:alpha val="43137"/>
                    </a:srgbClr>
                  </a:outerShdw>
                </a:effectLst>
                <a:latin typeface="Poor Richard" panose="02080502050505020702" pitchFamily="18" charset="0"/>
              </a:rPr>
              <a:t>“There </a:t>
            </a:r>
            <a:r>
              <a:rPr lang="en-US" sz="2800" b="1" i="1" dirty="0">
                <a:solidFill>
                  <a:srgbClr val="C00000"/>
                </a:solidFill>
                <a:effectLst>
                  <a:outerShdw blurRad="38100" dist="38100" dir="2700000" algn="tl">
                    <a:srgbClr val="000000">
                      <a:alpha val="43137"/>
                    </a:srgbClr>
                  </a:outerShdw>
                </a:effectLst>
                <a:latin typeface="Poor Richard" panose="02080502050505020702" pitchFamily="18" charset="0"/>
              </a:rPr>
              <a:t>was not a needy person among them, for as many as were owners of lands or houses sold them and brought the proceeds of what was </a:t>
            </a:r>
            <a:r>
              <a:rPr lang="en-US" sz="2800" b="1" i="1" dirty="0" smtClean="0">
                <a:solidFill>
                  <a:srgbClr val="C00000"/>
                </a:solidFill>
                <a:effectLst>
                  <a:outerShdw blurRad="38100" dist="38100" dir="2700000" algn="tl">
                    <a:srgbClr val="000000">
                      <a:alpha val="43137"/>
                    </a:srgbClr>
                  </a:outerShdw>
                </a:effectLst>
                <a:latin typeface="Poor Richard" panose="02080502050505020702" pitchFamily="18" charset="0"/>
              </a:rPr>
              <a:t>sold and</a:t>
            </a:r>
            <a:r>
              <a:rPr lang="en-US" sz="2800" b="1" i="1" dirty="0">
                <a:solidFill>
                  <a:srgbClr val="C00000"/>
                </a:solidFill>
                <a:effectLst>
                  <a:outerShdw blurRad="38100" dist="38100" dir="2700000" algn="tl">
                    <a:srgbClr val="000000">
                      <a:alpha val="43137"/>
                    </a:srgbClr>
                  </a:outerShdw>
                </a:effectLst>
                <a:latin typeface="Poor Richard" panose="02080502050505020702" pitchFamily="18" charset="0"/>
              </a:rPr>
              <a:t> laid it at the apostles' feet, and it was distributed to each as any had need</a:t>
            </a:r>
            <a:r>
              <a:rPr lang="en-US" sz="2800" b="1" i="1" dirty="0" smtClean="0">
                <a:solidFill>
                  <a:srgbClr val="C00000"/>
                </a:solidFill>
                <a:effectLst>
                  <a:outerShdw blurRad="38100" dist="38100" dir="2700000" algn="tl">
                    <a:srgbClr val="000000">
                      <a:alpha val="43137"/>
                    </a:srgbClr>
                  </a:outerShdw>
                </a:effectLst>
                <a:latin typeface="Poor Richard" panose="02080502050505020702" pitchFamily="18" charset="0"/>
              </a:rPr>
              <a:t>.</a:t>
            </a:r>
            <a:r>
              <a:rPr lang="en-US" sz="2800" b="1" dirty="0">
                <a:effectLst>
                  <a:outerShdw blurRad="38100" dist="38100" dir="2700000" algn="tl">
                    <a:srgbClr val="000000">
                      <a:alpha val="43137"/>
                    </a:srgbClr>
                  </a:outerShdw>
                </a:effectLst>
                <a:latin typeface="Poor Richard" panose="02080502050505020702" pitchFamily="18" charset="0"/>
              </a:rPr>
              <a:t> </a:t>
            </a:r>
            <a:r>
              <a:rPr lang="en-US" sz="2800" b="1" dirty="0" smtClean="0">
                <a:effectLst>
                  <a:outerShdw blurRad="38100" dist="38100" dir="2700000" algn="tl">
                    <a:srgbClr val="000000">
                      <a:alpha val="43137"/>
                    </a:srgbClr>
                  </a:outerShdw>
                </a:effectLst>
                <a:latin typeface="Poor Richard" panose="02080502050505020702" pitchFamily="18" charset="0"/>
              </a:rPr>
              <a:t>    </a:t>
            </a:r>
            <a:r>
              <a:rPr lang="en-US" sz="2400" b="1" dirty="0" smtClean="0">
                <a:effectLst>
                  <a:outerShdw blurRad="38100" dist="38100" dir="2700000" algn="tl">
                    <a:srgbClr val="000000">
                      <a:alpha val="43137"/>
                    </a:srgbClr>
                  </a:outerShdw>
                </a:effectLst>
                <a:latin typeface="Poor Richard" panose="02080502050505020702" pitchFamily="18" charset="0"/>
              </a:rPr>
              <a:t>Acts 4:34-35</a:t>
            </a:r>
            <a:endParaRPr lang="en-US" sz="2400" b="1" i="1" dirty="0">
              <a:solidFill>
                <a:srgbClr val="C00000"/>
              </a:solidFill>
              <a:effectLst>
                <a:outerShdw blurRad="38100" dist="38100" dir="2700000" algn="tl">
                  <a:srgbClr val="000000">
                    <a:alpha val="43137"/>
                  </a:srgbClr>
                </a:outerShdw>
              </a:effectLst>
              <a:latin typeface="Poor Richard" panose="02080502050505020702" pitchFamily="18" charset="0"/>
            </a:endParaRPr>
          </a:p>
        </p:txBody>
      </p:sp>
    </p:spTree>
    <p:extLst>
      <p:ext uri="{BB962C8B-B14F-4D97-AF65-F5344CB8AC3E}">
        <p14:creationId xmlns:p14="http://schemas.microsoft.com/office/powerpoint/2010/main" val="373362817"/>
      </p:ext>
    </p:extLst>
  </p:cSld>
  <p:clrMapOvr>
    <a:masterClrMapping/>
  </p:clrMapOvr>
  <mc:AlternateContent xmlns:mc="http://schemas.openxmlformats.org/markup-compatibility/2006">
    <mc:Choice xmlns:p14="http://schemas.microsoft.com/office/powerpoint/2010/main" Requires="p14">
      <p:transition spd="slow" p14:dur="2000">
        <p:plus/>
      </p:transition>
    </mc:Choice>
    <mc:Fallback>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2000"/>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27"/>
                                        </p:tgtEl>
                                        <p:attrNameLst>
                                          <p:attrName>style.visibility</p:attrName>
                                        </p:attrNameLst>
                                      </p:cBhvr>
                                      <p:to>
                                        <p:strVal val="visible"/>
                                      </p:to>
                                    </p:set>
                                    <p:animEffect transition="in" filter="fade">
                                      <p:cBhvr>
                                        <p:cTn id="16" dur="2000"/>
                                        <p:tgtEl>
                                          <p:spTgt spid="1027"/>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399"/>
            <a:ext cx="4419600" cy="3221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764" y="3505200"/>
            <a:ext cx="4435990"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800600" y="1447800"/>
            <a:ext cx="3962400" cy="4401205"/>
          </a:xfrm>
          <a:prstGeom prst="rect">
            <a:avLst/>
          </a:prstGeom>
          <a:noFill/>
        </p:spPr>
        <p:txBody>
          <a:bodyPr wrap="square" rtlCol="0">
            <a:spAutoFit/>
          </a:bodyPr>
          <a:lstStyle/>
          <a:p>
            <a:pPr algn="ctr"/>
            <a:r>
              <a:rPr lang="en-US" sz="4000" b="1" dirty="0" smtClean="0">
                <a:solidFill>
                  <a:srgbClr val="FF0000"/>
                </a:solidFill>
                <a:effectLst>
                  <a:outerShdw blurRad="38100" dist="38100" dir="2700000" algn="tl">
                    <a:srgbClr val="000000">
                      <a:alpha val="43137"/>
                    </a:srgbClr>
                  </a:outerShdw>
                </a:effectLst>
                <a:latin typeface="Poor Richard" panose="02080502050505020702" pitchFamily="18" charset="0"/>
              </a:rPr>
              <a:t>The church of Christ, in the mind of God, at the heart of the New Testament, is a group of incredible sharers.</a:t>
            </a:r>
            <a:endParaRPr lang="en-US" sz="4000" b="1" dirty="0">
              <a:solidFill>
                <a:srgbClr val="FF0000"/>
              </a:solidFill>
              <a:effectLst>
                <a:outerShdw blurRad="38100" dist="38100" dir="2700000" algn="tl">
                  <a:srgbClr val="000000">
                    <a:alpha val="43137"/>
                  </a:srgbClr>
                </a:outerShdw>
              </a:effectLst>
              <a:latin typeface="Poor Richard" panose="02080502050505020702" pitchFamily="18" charset="0"/>
            </a:endParaRPr>
          </a:p>
        </p:txBody>
      </p:sp>
    </p:spTree>
    <p:extLst>
      <p:ext uri="{BB962C8B-B14F-4D97-AF65-F5344CB8AC3E}">
        <p14:creationId xmlns:p14="http://schemas.microsoft.com/office/powerpoint/2010/main" val="96792144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ppt_x</p:attrName>
                                        </p:attrNameLst>
                                      </p:cBhvr>
                                      <p:tavLst>
                                        <p:tav tm="0">
                                          <p:val>
                                            <p:strVal val="#ppt_x"/>
                                          </p:val>
                                        </p:tav>
                                        <p:tav tm="100000">
                                          <p:val>
                                            <p:strVal val="#ppt_x"/>
                                          </p:val>
                                        </p:tav>
                                      </p:tavLst>
                                    </p:anim>
                                    <p:anim calcmode="lin" valueType="num">
                                      <p:cBhvr>
                                        <p:cTn id="9" dur="2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5000"/>
                    </a14:imgEffect>
                  </a14:imgLayer>
                </a14:imgProps>
              </a:ext>
              <a:ext uri="{28A0092B-C50C-407E-A947-70E740481C1C}">
                <a14:useLocalDpi xmlns:a14="http://schemas.microsoft.com/office/drawing/2010/main" val="0"/>
              </a:ext>
            </a:extLst>
          </a:blip>
          <a:srcRect/>
          <a:stretch>
            <a:fillRect/>
          </a:stretch>
        </p:blipFill>
        <p:spPr bwMode="auto">
          <a:xfrm>
            <a:off x="0" y="6927"/>
            <a:ext cx="9144000"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04800" y="3428999"/>
            <a:ext cx="8458200" cy="2970044"/>
          </a:xfrm>
          <a:prstGeom prst="rect">
            <a:avLst/>
          </a:prstGeom>
          <a:noFill/>
        </p:spPr>
        <p:txBody>
          <a:bodyPr wrap="square" rtlCol="0">
            <a:spAutoFit/>
          </a:bodyPr>
          <a:lstStyle/>
          <a:p>
            <a:pPr algn="ctr">
              <a:lnSpc>
                <a:spcPct val="85000"/>
              </a:lnSpc>
            </a:pPr>
            <a:r>
              <a:rPr lang="en-US" sz="4400" b="1" i="1" dirty="0" smtClean="0">
                <a:solidFill>
                  <a:schemeClr val="bg1"/>
                </a:solidFill>
                <a:effectLst>
                  <a:outerShdw blurRad="38100" dist="38100" dir="2700000" algn="tl">
                    <a:srgbClr val="000000">
                      <a:alpha val="43137"/>
                    </a:srgbClr>
                  </a:outerShdw>
                </a:effectLst>
                <a:latin typeface="Poor Richard" panose="02080502050505020702" pitchFamily="18" charset="0"/>
              </a:rPr>
              <a:t>“</a:t>
            </a:r>
            <a:r>
              <a:rPr lang="en-US" sz="4400" b="1" i="1" baseline="30000" dirty="0" smtClean="0">
                <a:solidFill>
                  <a:schemeClr val="bg1"/>
                </a:solidFill>
                <a:effectLst>
                  <a:outerShdw blurRad="38100" dist="38100" dir="2700000" algn="tl">
                    <a:srgbClr val="000000">
                      <a:alpha val="43137"/>
                    </a:srgbClr>
                  </a:outerShdw>
                </a:effectLst>
                <a:latin typeface="Poor Richard" panose="02080502050505020702" pitchFamily="18" charset="0"/>
              </a:rPr>
              <a:t>1</a:t>
            </a:r>
            <a:r>
              <a:rPr lang="en-US" sz="4400" b="1" i="1" dirty="0" smtClean="0">
                <a:solidFill>
                  <a:schemeClr val="bg1"/>
                </a:solidFill>
                <a:effectLst>
                  <a:outerShdw blurRad="38100" dist="38100" dir="2700000" algn="tl">
                    <a:srgbClr val="000000">
                      <a:alpha val="43137"/>
                    </a:srgbClr>
                  </a:outerShdw>
                </a:effectLst>
                <a:latin typeface="Poor Richard" panose="02080502050505020702" pitchFamily="18" charset="0"/>
              </a:rPr>
              <a:t>That </a:t>
            </a:r>
            <a:r>
              <a:rPr lang="en-US" sz="4400" b="1" i="1" dirty="0">
                <a:solidFill>
                  <a:schemeClr val="bg1"/>
                </a:solidFill>
                <a:effectLst>
                  <a:outerShdw blurRad="38100" dist="38100" dir="2700000" algn="tl">
                    <a:srgbClr val="000000">
                      <a:alpha val="43137"/>
                    </a:srgbClr>
                  </a:outerShdw>
                </a:effectLst>
                <a:latin typeface="Poor Richard" panose="02080502050505020702" pitchFamily="18" charset="0"/>
              </a:rPr>
              <a:t>which was from the beginning, which we have heard, which we have seen with our eyes, which we looked upon and have touched with our hands, concerning the word of life</a:t>
            </a:r>
            <a:r>
              <a:rPr lang="en-US" sz="4400" b="1" i="1" dirty="0" smtClean="0">
                <a:solidFill>
                  <a:schemeClr val="bg1"/>
                </a:solidFill>
                <a:effectLst>
                  <a:outerShdw blurRad="38100" dist="38100" dir="2700000" algn="tl">
                    <a:srgbClr val="000000">
                      <a:alpha val="43137"/>
                    </a:srgbClr>
                  </a:outerShdw>
                </a:effectLst>
                <a:latin typeface="Poor Richard" panose="02080502050505020702" pitchFamily="18" charset="0"/>
              </a:rPr>
              <a:t>—”</a:t>
            </a:r>
            <a:endParaRPr lang="en-US" sz="4400" b="1" i="1" dirty="0">
              <a:solidFill>
                <a:schemeClr val="bg1"/>
              </a:solidFill>
              <a:effectLst>
                <a:outerShdw blurRad="38100" dist="38100" dir="2700000" algn="tl">
                  <a:srgbClr val="000000">
                    <a:alpha val="43137"/>
                  </a:srgbClr>
                </a:outerShdw>
              </a:effectLst>
              <a:latin typeface="Poor Richard" panose="02080502050505020702" pitchFamily="18" charset="0"/>
            </a:endParaRPr>
          </a:p>
        </p:txBody>
      </p:sp>
      <p:sp>
        <p:nvSpPr>
          <p:cNvPr id="3" name="TextBox 2"/>
          <p:cNvSpPr txBox="1"/>
          <p:nvPr/>
        </p:nvSpPr>
        <p:spPr>
          <a:xfrm>
            <a:off x="3429000" y="623454"/>
            <a:ext cx="2286000" cy="769441"/>
          </a:xfrm>
          <a:prstGeom prst="rect">
            <a:avLst/>
          </a:prstGeom>
          <a:noFill/>
        </p:spPr>
        <p:txBody>
          <a:bodyPr wrap="square" rtlCol="0">
            <a:spAutoFit/>
          </a:bodyPr>
          <a:lstStyle/>
          <a:p>
            <a:pPr algn="ctr"/>
            <a:r>
              <a:rPr lang="en-US" sz="4400" b="1" dirty="0" smtClean="0">
                <a:effectLst>
                  <a:outerShdw blurRad="38100" dist="38100" dir="2700000" algn="tl">
                    <a:srgbClr val="000000">
                      <a:alpha val="43137"/>
                    </a:srgbClr>
                  </a:outerShdw>
                </a:effectLst>
                <a:latin typeface="Poor Richard" panose="02080502050505020702" pitchFamily="18" charset="0"/>
              </a:rPr>
              <a:t>1 John 1</a:t>
            </a:r>
            <a:endParaRPr lang="en-US" sz="4400" b="1" dirty="0">
              <a:effectLst>
                <a:outerShdw blurRad="38100" dist="38100" dir="2700000" algn="tl">
                  <a:srgbClr val="000000">
                    <a:alpha val="43137"/>
                  </a:srgbClr>
                </a:outerShdw>
              </a:effectLst>
              <a:latin typeface="Poor Richard" panose="02080502050505020702" pitchFamily="18" charset="0"/>
            </a:endParaRPr>
          </a:p>
        </p:txBody>
      </p:sp>
    </p:spTree>
    <p:extLst>
      <p:ext uri="{BB962C8B-B14F-4D97-AF65-F5344CB8AC3E}">
        <p14:creationId xmlns:p14="http://schemas.microsoft.com/office/powerpoint/2010/main" val="1555954055"/>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5000"/>
                    </a14:imgEffect>
                  </a14:imgLayer>
                </a14:imgProps>
              </a:ex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42900" y="2971800"/>
            <a:ext cx="8458200" cy="2865080"/>
          </a:xfrm>
          <a:prstGeom prst="rect">
            <a:avLst/>
          </a:prstGeom>
          <a:noFill/>
        </p:spPr>
        <p:txBody>
          <a:bodyPr wrap="square" rtlCol="0">
            <a:spAutoFit/>
          </a:bodyPr>
          <a:lstStyle/>
          <a:p>
            <a:pPr algn="ctr">
              <a:lnSpc>
                <a:spcPct val="75000"/>
              </a:lnSpc>
            </a:pPr>
            <a:r>
              <a:rPr lang="en-US" sz="4000" b="1" i="1" baseline="30000" dirty="0">
                <a:solidFill>
                  <a:schemeClr val="bg1"/>
                </a:solidFill>
                <a:effectLst>
                  <a:outerShdw blurRad="38100" dist="38100" dir="2700000" algn="tl">
                    <a:srgbClr val="000000">
                      <a:alpha val="43137"/>
                    </a:srgbClr>
                  </a:outerShdw>
                </a:effectLst>
                <a:latin typeface="Poor Richard" panose="02080502050505020702" pitchFamily="18" charset="0"/>
              </a:rPr>
              <a:t>3 </a:t>
            </a:r>
            <a:r>
              <a:rPr lang="en-US" sz="4000" b="1" i="1" dirty="0">
                <a:solidFill>
                  <a:schemeClr val="bg1"/>
                </a:solidFill>
                <a:effectLst>
                  <a:outerShdw blurRad="38100" dist="38100" dir="2700000" algn="tl">
                    <a:srgbClr val="000000">
                      <a:alpha val="43137"/>
                    </a:srgbClr>
                  </a:outerShdw>
                </a:effectLst>
                <a:latin typeface="Poor Richard" panose="02080502050505020702" pitchFamily="18" charset="0"/>
              </a:rPr>
              <a:t>that which we have seen and heard we proclaim also to you, so that you too may have </a:t>
            </a:r>
            <a:r>
              <a:rPr lang="en-US" sz="4000" b="1" i="1" u="sng" dirty="0">
                <a:solidFill>
                  <a:schemeClr val="bg1"/>
                </a:solidFill>
                <a:effectLst>
                  <a:outerShdw blurRad="38100" dist="38100" dir="2700000" algn="tl">
                    <a:srgbClr val="000000">
                      <a:alpha val="43137"/>
                    </a:srgbClr>
                  </a:outerShdw>
                </a:effectLst>
                <a:latin typeface="Poor Richard" panose="02080502050505020702" pitchFamily="18" charset="0"/>
              </a:rPr>
              <a:t>fellowship</a:t>
            </a:r>
            <a:r>
              <a:rPr lang="en-US" sz="4000" b="1" i="1" dirty="0">
                <a:solidFill>
                  <a:schemeClr val="bg1"/>
                </a:solidFill>
                <a:effectLst>
                  <a:outerShdw blurRad="38100" dist="38100" dir="2700000" algn="tl">
                    <a:srgbClr val="000000">
                      <a:alpha val="43137"/>
                    </a:srgbClr>
                  </a:outerShdw>
                </a:effectLst>
                <a:latin typeface="Poor Richard" panose="02080502050505020702" pitchFamily="18" charset="0"/>
              </a:rPr>
              <a:t> with us; and indeed our </a:t>
            </a:r>
            <a:r>
              <a:rPr lang="en-US" sz="4000" b="1" i="1" u="sng" dirty="0">
                <a:solidFill>
                  <a:schemeClr val="bg1"/>
                </a:solidFill>
                <a:effectLst>
                  <a:outerShdw blurRad="38100" dist="38100" dir="2700000" algn="tl">
                    <a:srgbClr val="000000">
                      <a:alpha val="43137"/>
                    </a:srgbClr>
                  </a:outerShdw>
                </a:effectLst>
                <a:latin typeface="Poor Richard" panose="02080502050505020702" pitchFamily="18" charset="0"/>
              </a:rPr>
              <a:t>fellowship</a:t>
            </a:r>
            <a:r>
              <a:rPr lang="en-US" sz="4000" b="1" i="1" dirty="0">
                <a:solidFill>
                  <a:schemeClr val="bg1"/>
                </a:solidFill>
                <a:effectLst>
                  <a:outerShdw blurRad="38100" dist="38100" dir="2700000" algn="tl">
                    <a:srgbClr val="000000">
                      <a:alpha val="43137"/>
                    </a:srgbClr>
                  </a:outerShdw>
                </a:effectLst>
                <a:latin typeface="Poor Richard" panose="02080502050505020702" pitchFamily="18" charset="0"/>
              </a:rPr>
              <a:t> is with the Father and with his Son Jesus Christ. </a:t>
            </a:r>
            <a:r>
              <a:rPr lang="en-US" sz="4000" b="1" i="1" baseline="30000" dirty="0">
                <a:solidFill>
                  <a:schemeClr val="bg1"/>
                </a:solidFill>
                <a:effectLst>
                  <a:outerShdw blurRad="38100" dist="38100" dir="2700000" algn="tl">
                    <a:srgbClr val="000000">
                      <a:alpha val="43137"/>
                    </a:srgbClr>
                  </a:outerShdw>
                </a:effectLst>
                <a:latin typeface="Poor Richard" panose="02080502050505020702" pitchFamily="18" charset="0"/>
              </a:rPr>
              <a:t>4 </a:t>
            </a:r>
            <a:r>
              <a:rPr lang="en-US" sz="4000" b="1" i="1" dirty="0">
                <a:solidFill>
                  <a:schemeClr val="bg1"/>
                </a:solidFill>
                <a:effectLst>
                  <a:outerShdw blurRad="38100" dist="38100" dir="2700000" algn="tl">
                    <a:srgbClr val="000000">
                      <a:alpha val="43137"/>
                    </a:srgbClr>
                  </a:outerShdw>
                </a:effectLst>
                <a:latin typeface="Poor Richard" panose="02080502050505020702" pitchFamily="18" charset="0"/>
              </a:rPr>
              <a:t>And we are writing these things so that our joy may be complete.</a:t>
            </a:r>
          </a:p>
        </p:txBody>
      </p:sp>
      <p:sp>
        <p:nvSpPr>
          <p:cNvPr id="5" name="TextBox 4"/>
          <p:cNvSpPr txBox="1"/>
          <p:nvPr/>
        </p:nvSpPr>
        <p:spPr>
          <a:xfrm>
            <a:off x="3429000" y="623454"/>
            <a:ext cx="2286000" cy="769441"/>
          </a:xfrm>
          <a:prstGeom prst="rect">
            <a:avLst/>
          </a:prstGeom>
          <a:noFill/>
        </p:spPr>
        <p:txBody>
          <a:bodyPr wrap="square" rtlCol="0">
            <a:spAutoFit/>
          </a:bodyPr>
          <a:lstStyle/>
          <a:p>
            <a:pPr algn="ctr"/>
            <a:r>
              <a:rPr lang="en-US" sz="4400" b="1" dirty="0" smtClean="0">
                <a:effectLst>
                  <a:outerShdw blurRad="38100" dist="38100" dir="2700000" algn="tl">
                    <a:srgbClr val="000000">
                      <a:alpha val="43137"/>
                    </a:srgbClr>
                  </a:outerShdw>
                </a:effectLst>
                <a:latin typeface="Poor Richard" panose="02080502050505020702" pitchFamily="18" charset="0"/>
              </a:rPr>
              <a:t>1 John 1</a:t>
            </a:r>
            <a:endParaRPr lang="en-US" sz="4400" b="1" dirty="0">
              <a:effectLst>
                <a:outerShdw blurRad="38100" dist="38100" dir="2700000" algn="tl">
                  <a:srgbClr val="000000">
                    <a:alpha val="43137"/>
                  </a:srgbClr>
                </a:outerShdw>
              </a:effectLst>
              <a:latin typeface="Poor Richard" panose="02080502050505020702" pitchFamily="18" charset="0"/>
            </a:endParaRPr>
          </a:p>
        </p:txBody>
      </p:sp>
    </p:spTree>
    <p:extLst>
      <p:ext uri="{BB962C8B-B14F-4D97-AF65-F5344CB8AC3E}">
        <p14:creationId xmlns:p14="http://schemas.microsoft.com/office/powerpoint/2010/main" val="1506920005"/>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5000"/>
                    </a14:imgEffect>
                  </a14:imgLayer>
                </a14:imgProps>
              </a:ex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04800" y="2362200"/>
            <a:ext cx="8458200" cy="4250074"/>
          </a:xfrm>
          <a:prstGeom prst="rect">
            <a:avLst/>
          </a:prstGeom>
          <a:noFill/>
        </p:spPr>
        <p:txBody>
          <a:bodyPr wrap="square" rtlCol="0">
            <a:spAutoFit/>
          </a:bodyPr>
          <a:lstStyle/>
          <a:p>
            <a:pPr algn="ctr">
              <a:lnSpc>
                <a:spcPct val="75000"/>
              </a:lnSpc>
            </a:pPr>
            <a:r>
              <a:rPr lang="en-US" sz="4400" b="1" i="1" baseline="30000" dirty="0">
                <a:solidFill>
                  <a:schemeClr val="bg1"/>
                </a:solidFill>
                <a:effectLst>
                  <a:outerShdw blurRad="38100" dist="38100" dir="2700000" algn="tl">
                    <a:srgbClr val="000000">
                      <a:alpha val="43137"/>
                    </a:srgbClr>
                  </a:outerShdw>
                </a:effectLst>
                <a:latin typeface="Poor Richard" panose="02080502050505020702" pitchFamily="18" charset="0"/>
              </a:rPr>
              <a:t>5</a:t>
            </a:r>
            <a:r>
              <a:rPr lang="en-US" sz="4000" b="1" i="1" baseline="30000" dirty="0">
                <a:solidFill>
                  <a:schemeClr val="bg1"/>
                </a:solidFill>
                <a:effectLst>
                  <a:outerShdw blurRad="38100" dist="38100" dir="2700000" algn="tl">
                    <a:srgbClr val="000000">
                      <a:alpha val="43137"/>
                    </a:srgbClr>
                  </a:outerShdw>
                </a:effectLst>
                <a:latin typeface="Poor Richard" panose="02080502050505020702" pitchFamily="18" charset="0"/>
              </a:rPr>
              <a:t> </a:t>
            </a:r>
            <a:r>
              <a:rPr lang="en-US" sz="4000" b="1" i="1" dirty="0">
                <a:solidFill>
                  <a:schemeClr val="bg1"/>
                </a:solidFill>
                <a:effectLst>
                  <a:outerShdw blurRad="38100" dist="38100" dir="2700000" algn="tl">
                    <a:srgbClr val="000000">
                      <a:alpha val="43137"/>
                    </a:srgbClr>
                  </a:outerShdw>
                </a:effectLst>
                <a:latin typeface="Poor Richard" panose="02080502050505020702" pitchFamily="18" charset="0"/>
              </a:rPr>
              <a:t>This is the message we have heard from him and proclaim to you, that God is light, and in him is no darkness at all. </a:t>
            </a:r>
            <a:r>
              <a:rPr lang="en-US" sz="4000" b="1" i="1" baseline="30000" dirty="0">
                <a:solidFill>
                  <a:schemeClr val="bg1"/>
                </a:solidFill>
                <a:effectLst>
                  <a:outerShdw blurRad="38100" dist="38100" dir="2700000" algn="tl">
                    <a:srgbClr val="000000">
                      <a:alpha val="43137"/>
                    </a:srgbClr>
                  </a:outerShdw>
                </a:effectLst>
                <a:latin typeface="Poor Richard" panose="02080502050505020702" pitchFamily="18" charset="0"/>
              </a:rPr>
              <a:t>6 </a:t>
            </a:r>
            <a:r>
              <a:rPr lang="en-US" sz="4000" b="1" i="1" dirty="0">
                <a:solidFill>
                  <a:schemeClr val="bg1"/>
                </a:solidFill>
                <a:effectLst>
                  <a:outerShdw blurRad="38100" dist="38100" dir="2700000" algn="tl">
                    <a:srgbClr val="000000">
                      <a:alpha val="43137"/>
                    </a:srgbClr>
                  </a:outerShdw>
                </a:effectLst>
                <a:latin typeface="Poor Richard" panose="02080502050505020702" pitchFamily="18" charset="0"/>
              </a:rPr>
              <a:t>If we say we have </a:t>
            </a:r>
            <a:r>
              <a:rPr lang="en-US" sz="4000" b="1" i="1" u="sng" dirty="0">
                <a:solidFill>
                  <a:schemeClr val="bg1"/>
                </a:solidFill>
                <a:effectLst>
                  <a:outerShdw blurRad="38100" dist="38100" dir="2700000" algn="tl">
                    <a:srgbClr val="000000">
                      <a:alpha val="43137"/>
                    </a:srgbClr>
                  </a:outerShdw>
                </a:effectLst>
                <a:latin typeface="Poor Richard" panose="02080502050505020702" pitchFamily="18" charset="0"/>
              </a:rPr>
              <a:t>fellowship</a:t>
            </a:r>
            <a:r>
              <a:rPr lang="en-US" sz="4000" b="1" i="1" dirty="0">
                <a:solidFill>
                  <a:schemeClr val="bg1"/>
                </a:solidFill>
                <a:effectLst>
                  <a:outerShdw blurRad="38100" dist="38100" dir="2700000" algn="tl">
                    <a:srgbClr val="000000">
                      <a:alpha val="43137"/>
                    </a:srgbClr>
                  </a:outerShdw>
                </a:effectLst>
                <a:latin typeface="Poor Richard" panose="02080502050505020702" pitchFamily="18" charset="0"/>
              </a:rPr>
              <a:t> with him while we walk in darkness, we lie and do not practice the truth. </a:t>
            </a:r>
            <a:r>
              <a:rPr lang="en-US" sz="4000" b="1" i="1" baseline="30000" dirty="0">
                <a:solidFill>
                  <a:schemeClr val="bg1"/>
                </a:solidFill>
                <a:effectLst>
                  <a:outerShdw blurRad="38100" dist="38100" dir="2700000" algn="tl">
                    <a:srgbClr val="000000">
                      <a:alpha val="43137"/>
                    </a:srgbClr>
                  </a:outerShdw>
                </a:effectLst>
                <a:latin typeface="Poor Richard" panose="02080502050505020702" pitchFamily="18" charset="0"/>
              </a:rPr>
              <a:t>7 </a:t>
            </a:r>
            <a:r>
              <a:rPr lang="en-US" sz="4000" b="1" i="1" dirty="0">
                <a:solidFill>
                  <a:schemeClr val="bg1"/>
                </a:solidFill>
                <a:effectLst>
                  <a:outerShdw blurRad="38100" dist="38100" dir="2700000" algn="tl">
                    <a:srgbClr val="000000">
                      <a:alpha val="43137"/>
                    </a:srgbClr>
                  </a:outerShdw>
                </a:effectLst>
                <a:latin typeface="Poor Richard" panose="02080502050505020702" pitchFamily="18" charset="0"/>
              </a:rPr>
              <a:t>But if we walk in the light, as he is in the light, we have </a:t>
            </a:r>
            <a:r>
              <a:rPr lang="en-US" sz="4000" b="1" i="1" u="sng" dirty="0">
                <a:solidFill>
                  <a:schemeClr val="bg1"/>
                </a:solidFill>
                <a:effectLst>
                  <a:outerShdw blurRad="38100" dist="38100" dir="2700000" algn="tl">
                    <a:srgbClr val="000000">
                      <a:alpha val="43137"/>
                    </a:srgbClr>
                  </a:outerShdw>
                </a:effectLst>
                <a:latin typeface="Poor Richard" panose="02080502050505020702" pitchFamily="18" charset="0"/>
              </a:rPr>
              <a:t>fellowship</a:t>
            </a:r>
            <a:r>
              <a:rPr lang="en-US" sz="4000" b="1" i="1" dirty="0">
                <a:solidFill>
                  <a:schemeClr val="bg1"/>
                </a:solidFill>
                <a:effectLst>
                  <a:outerShdw blurRad="38100" dist="38100" dir="2700000" algn="tl">
                    <a:srgbClr val="000000">
                      <a:alpha val="43137"/>
                    </a:srgbClr>
                  </a:outerShdw>
                </a:effectLst>
                <a:latin typeface="Poor Richard" panose="02080502050505020702" pitchFamily="18" charset="0"/>
              </a:rPr>
              <a:t> with one another, and the blood of Jesus his Son cleanses us from all sin.</a:t>
            </a:r>
          </a:p>
        </p:txBody>
      </p:sp>
      <p:sp>
        <p:nvSpPr>
          <p:cNvPr id="4" name="TextBox 3"/>
          <p:cNvSpPr txBox="1"/>
          <p:nvPr/>
        </p:nvSpPr>
        <p:spPr>
          <a:xfrm>
            <a:off x="3429000" y="623454"/>
            <a:ext cx="2286000" cy="769441"/>
          </a:xfrm>
          <a:prstGeom prst="rect">
            <a:avLst/>
          </a:prstGeom>
          <a:noFill/>
        </p:spPr>
        <p:txBody>
          <a:bodyPr wrap="square" rtlCol="0">
            <a:spAutoFit/>
          </a:bodyPr>
          <a:lstStyle/>
          <a:p>
            <a:pPr algn="ctr"/>
            <a:r>
              <a:rPr lang="en-US" sz="4400" b="1" dirty="0" smtClean="0">
                <a:effectLst>
                  <a:outerShdw blurRad="38100" dist="38100" dir="2700000" algn="tl">
                    <a:srgbClr val="000000">
                      <a:alpha val="43137"/>
                    </a:srgbClr>
                  </a:outerShdw>
                </a:effectLst>
                <a:latin typeface="Poor Richard" panose="02080502050505020702" pitchFamily="18" charset="0"/>
              </a:rPr>
              <a:t>1 John 1</a:t>
            </a:r>
            <a:endParaRPr lang="en-US" sz="4400" b="1" dirty="0">
              <a:effectLst>
                <a:outerShdw blurRad="38100" dist="38100" dir="2700000" algn="tl">
                  <a:srgbClr val="000000">
                    <a:alpha val="43137"/>
                  </a:srgbClr>
                </a:outerShdw>
              </a:effectLst>
              <a:latin typeface="Poor Richard" panose="02080502050505020702" pitchFamily="18" charset="0"/>
            </a:endParaRPr>
          </a:p>
        </p:txBody>
      </p:sp>
    </p:spTree>
    <p:extLst>
      <p:ext uri="{BB962C8B-B14F-4D97-AF65-F5344CB8AC3E}">
        <p14:creationId xmlns:p14="http://schemas.microsoft.com/office/powerpoint/2010/main" val="2465649467"/>
      </p:ext>
    </p:extLst>
  </p:cSld>
  <p:clrMapOvr>
    <a:masterClrMapping/>
  </p:clrMapOvr>
  <mc:AlternateContent xmlns:mc="http://schemas.openxmlformats.org/markup-compatibility/2006">
    <mc:Choice xmlns:p14="http://schemas.microsoft.com/office/powerpoint/2010/main" Requires="p14">
      <p:transition spd="slow" p14:dur="2000">
        <p:fade/>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5000"/>
                    </a14:imgEffect>
                  </a14:imgLayer>
                </a14:imgProps>
              </a:ex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914400" y="2362200"/>
            <a:ext cx="7239000" cy="3524042"/>
          </a:xfrm>
          <a:prstGeom prst="rect">
            <a:avLst/>
          </a:prstGeom>
          <a:noFill/>
        </p:spPr>
        <p:txBody>
          <a:bodyPr wrap="square" rtlCol="0">
            <a:spAutoFit/>
          </a:bodyPr>
          <a:lstStyle/>
          <a:p>
            <a:pPr algn="ctr"/>
            <a:r>
              <a:rPr lang="en-US" sz="5400" b="1" dirty="0" smtClean="0">
                <a:solidFill>
                  <a:srgbClr val="FFFF00"/>
                </a:solidFill>
                <a:effectLst>
                  <a:outerShdw blurRad="38100" dist="38100" dir="2700000" algn="tl">
                    <a:srgbClr val="000000">
                      <a:alpha val="43137"/>
                    </a:srgbClr>
                  </a:outerShdw>
                </a:effectLst>
                <a:latin typeface="Poor Richard" panose="02080502050505020702" pitchFamily="18" charset="0"/>
              </a:rPr>
              <a:t>FELLOWSHIP</a:t>
            </a:r>
          </a:p>
          <a:p>
            <a:pPr algn="ctr"/>
            <a:r>
              <a:rPr lang="en-US" sz="11500" b="1" dirty="0" smtClean="0">
                <a:solidFill>
                  <a:srgbClr val="FFFF00"/>
                </a:solidFill>
                <a:effectLst>
                  <a:outerShdw blurRad="38100" dist="38100" dir="2700000" algn="tl">
                    <a:srgbClr val="000000">
                      <a:alpha val="43137"/>
                    </a:srgbClr>
                  </a:outerShdw>
                </a:effectLst>
                <a:latin typeface="Poor Richard" panose="02080502050505020702" pitchFamily="18" charset="0"/>
              </a:rPr>
              <a:t>KOINONIA</a:t>
            </a:r>
          </a:p>
          <a:p>
            <a:pPr algn="ctr"/>
            <a:r>
              <a:rPr lang="en-US" sz="5400" b="1" dirty="0" smtClean="0">
                <a:solidFill>
                  <a:srgbClr val="FFFF00"/>
                </a:solidFill>
                <a:effectLst>
                  <a:outerShdw blurRad="38100" dist="38100" dir="2700000" algn="tl">
                    <a:srgbClr val="000000">
                      <a:alpha val="43137"/>
                    </a:srgbClr>
                  </a:outerShdw>
                </a:effectLst>
                <a:latin typeface="Poor Richard" panose="02080502050505020702" pitchFamily="18" charset="0"/>
              </a:rPr>
              <a:t>SHARING</a:t>
            </a:r>
            <a:endParaRPr lang="en-US" sz="5400" b="1" dirty="0">
              <a:solidFill>
                <a:srgbClr val="FFFF00"/>
              </a:solidFill>
              <a:effectLst>
                <a:outerShdw blurRad="38100" dist="38100" dir="2700000" algn="tl">
                  <a:srgbClr val="000000">
                    <a:alpha val="43137"/>
                  </a:srgbClr>
                </a:outerShdw>
              </a:effectLst>
              <a:latin typeface="Poor Richard" panose="02080502050505020702" pitchFamily="18" charset="0"/>
            </a:endParaRPr>
          </a:p>
        </p:txBody>
      </p:sp>
    </p:spTree>
    <p:extLst>
      <p:ext uri="{BB962C8B-B14F-4D97-AF65-F5344CB8AC3E}">
        <p14:creationId xmlns:p14="http://schemas.microsoft.com/office/powerpoint/2010/main" val="3970978252"/>
      </p:ext>
    </p:extLst>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1273" y="3449782"/>
            <a:ext cx="4191000" cy="3255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6104"/>
          <a:stretch/>
        </p:blipFill>
        <p:spPr bwMode="auto">
          <a:xfrm>
            <a:off x="4648200" y="117763"/>
            <a:ext cx="4343400" cy="3181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17762"/>
            <a:ext cx="4419600" cy="6587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862215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26"/>
            <a:ext cx="9176794" cy="6851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41708" y="838200"/>
            <a:ext cx="8260595" cy="1446550"/>
          </a:xfrm>
          <a:prstGeom prst="rect">
            <a:avLst/>
          </a:prstGeom>
          <a:noFill/>
        </p:spPr>
        <p:txBody>
          <a:bodyPr wrap="none" lIns="91440" tIns="45720" rIns="91440" bIns="45720">
            <a:spAutoFit/>
          </a:bodyPr>
          <a:lstStyle/>
          <a:p>
            <a:pPr algn="ctr"/>
            <a:r>
              <a:rPr lang="en-US" sz="8800" b="1" cap="none" spc="0" dirty="0" smtClean="0">
                <a:ln w="900" cmpd="sng">
                  <a:solidFill>
                    <a:schemeClr val="accent1">
                      <a:satMod val="190000"/>
                      <a:alpha val="55000"/>
                    </a:schemeClr>
                  </a:solidFill>
                  <a:prstDash val="solid"/>
                </a:ln>
                <a:solidFill>
                  <a:schemeClr val="accent1">
                    <a:satMod val="200000"/>
                    <a:tint val="3000"/>
                  </a:schemeClr>
                </a:solidFill>
                <a:effectLst>
                  <a:outerShdw blurRad="38100" dist="38100" dir="2700000" algn="tl">
                    <a:srgbClr val="000000">
                      <a:alpha val="43137"/>
                    </a:srgbClr>
                  </a:outerShdw>
                </a:effectLst>
                <a:latin typeface="Century Schoolbook" panose="02040604050505020304" pitchFamily="18" charset="0"/>
              </a:rPr>
              <a:t>Share Groups</a:t>
            </a:r>
            <a:endParaRPr lang="en-US" sz="8800" b="1" cap="none" spc="0" dirty="0">
              <a:ln w="900" cmpd="sng">
                <a:solidFill>
                  <a:schemeClr val="accent1">
                    <a:satMod val="190000"/>
                    <a:alpha val="55000"/>
                  </a:schemeClr>
                </a:solidFill>
                <a:prstDash val="solid"/>
              </a:ln>
              <a:solidFill>
                <a:schemeClr val="accent1">
                  <a:satMod val="200000"/>
                  <a:tint val="3000"/>
                </a:schemeClr>
              </a:solidFill>
              <a:effectLst>
                <a:outerShdw blurRad="38100" dist="38100" dir="2700000" algn="tl">
                  <a:srgbClr val="000000">
                    <a:alpha val="43137"/>
                  </a:srgbClr>
                </a:outerShdw>
              </a:effectLst>
              <a:latin typeface="Century Schoolbook" panose="02040604050505020304" pitchFamily="18" charset="0"/>
            </a:endParaRPr>
          </a:p>
        </p:txBody>
      </p:sp>
    </p:spTree>
    <p:extLst>
      <p:ext uri="{BB962C8B-B14F-4D97-AF65-F5344CB8AC3E}">
        <p14:creationId xmlns:p14="http://schemas.microsoft.com/office/powerpoint/2010/main" val="666255425"/>
      </p:ext>
    </p:extLst>
  </p:cSld>
  <p:clrMapOvr>
    <a:masterClrMapping/>
  </p:clrMapOvr>
  <mc:AlternateContent xmlns:mc="http://schemas.openxmlformats.org/markup-compatibility/2006">
    <mc:Choice xmlns:p14="http://schemas.microsoft.com/office/powerpoint/2010/main" Requires="p14">
      <p:transition spd="slow" p14:dur="2000">
        <p:pull/>
      </p:transition>
    </mc:Choice>
    <mc:Fallback>
      <p:transition spd="slow">
        <p:pull/>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1110" b="10102"/>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7964703"/>
      </p:ext>
    </p:extLst>
  </p:cSld>
  <p:clrMapOvr>
    <a:masterClrMapping/>
  </p:clrMapOvr>
  <mc:AlternateContent xmlns:mc="http://schemas.openxmlformats.org/markup-compatibility/2006">
    <mc:Choice xmlns:p14="http://schemas.microsoft.com/office/powerpoint/2010/main" Requires="p14">
      <p:transition spd="slow" p14:dur="2000">
        <p:split/>
      </p:transition>
    </mc:Choice>
    <mc:Fallback>
      <p:transition spd="slow">
        <p:spli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 y="152400"/>
            <a:ext cx="8897815"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7534837"/>
      </p:ext>
    </p:extLst>
  </p:cSld>
  <p:clrMapOvr>
    <a:masterClrMapping/>
  </p:clrMapOvr>
  <mc:AlternateContent xmlns:mc="http://schemas.openxmlformats.org/markup-compatibility/2006" xmlns:p14="http://schemas.microsoft.com/office/powerpoint/2010/main">
    <mc:Choice Requires="p14">
      <p:transition spd="slow" p14:dur="2000">
        <p14:flash/>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8831"/>
            <a:ext cx="8991600" cy="6692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0348038"/>
      </p:ext>
    </p:extLst>
  </p:cSld>
  <p:clrMapOvr>
    <a:masterClrMapping/>
  </p:clrMapOvr>
  <mc:AlternateContent xmlns:mc="http://schemas.openxmlformats.org/markup-compatibility/2006">
    <mc:Choice xmlns:p14="http://schemas.microsoft.com/office/powerpoint/2010/main" Requires="p14">
      <p:transition spd="slow" p14:dur="3000">
        <p:circle/>
      </p:transition>
    </mc:Choice>
    <mc:Fallback>
      <p:transition spd="slow">
        <p:circl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839200"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1937360"/>
      </p:ext>
    </p:extLst>
  </p:cSld>
  <p:clrMapOvr>
    <a:masterClrMapping/>
  </p:clrMapOvr>
  <mc:AlternateContent xmlns:mc="http://schemas.openxmlformats.org/markup-compatibility/2006">
    <mc:Choice xmlns:p14="http://schemas.microsoft.com/office/powerpoint/2010/main" Requires="p14">
      <p:transition spd="slow" p14:dur="2000">
        <p14:ripple dir="rd"/>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5845389"/>
      </p:ext>
    </p:extLst>
  </p:cSld>
  <p:clrMapOvr>
    <a:masterClrMapping/>
  </p:clrMapOvr>
  <mc:AlternateContent xmlns:mc="http://schemas.openxmlformats.org/markup-compatibility/2006">
    <mc:Choice xmlns:p14="http://schemas.microsoft.com/office/powerpoint/2010/main" Requires="p14">
      <p:transition spd="slow" p14:dur="3000">
        <p:fade/>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828800"/>
            <a:ext cx="8702292"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64015"/>
          <a:stretch/>
        </p:blipFill>
        <p:spPr bwMode="auto">
          <a:xfrm>
            <a:off x="1866900" y="0"/>
            <a:ext cx="5410200" cy="1946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743827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 y="152400"/>
            <a:ext cx="8897815"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5066300"/>
      </p:ext>
    </p:extLst>
  </p:cSld>
  <p:clrMapOvr>
    <a:masterClrMapping/>
  </p:clrMapOvr>
  <mc:AlternateContent xmlns:mc="http://schemas.openxmlformats.org/markup-compatibility/2006" xmlns:p14="http://schemas.microsoft.com/office/powerpoint/2010/main">
    <mc:Choice Requires="p14">
      <p:transition spd="slow" p14:dur="2000">
        <p14:flash/>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9673"/>
          <a:stretch/>
        </p:blipFill>
        <p:spPr bwMode="auto">
          <a:xfrm>
            <a:off x="114300" y="152400"/>
            <a:ext cx="8801100" cy="6593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8035009"/>
      </p:ext>
    </p:extLst>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41638" y="457200"/>
            <a:ext cx="4060727" cy="6124754"/>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7200" b="1" u="sng"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entury Schoolbook" panose="02040604050505020304" pitchFamily="18" charset="0"/>
              </a:rPr>
              <a:t>Sharing</a:t>
            </a:r>
          </a:p>
          <a:p>
            <a:pPr algn="ctr"/>
            <a:r>
              <a:rPr lang="en-US" sz="40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entury Schoolbook" panose="02040604050505020304" pitchFamily="18" charset="0"/>
              </a:rPr>
              <a:t>Communion</a:t>
            </a:r>
          </a:p>
          <a:p>
            <a:pPr algn="ctr"/>
            <a:r>
              <a:rPr lang="en-US" sz="4000" b="1" i="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entury Schoolbook" panose="02040604050505020304" pitchFamily="18" charset="0"/>
              </a:rPr>
              <a:t>Fellowship</a:t>
            </a:r>
          </a:p>
          <a:p>
            <a:pPr algn="ctr"/>
            <a:r>
              <a:rPr lang="en-US" sz="40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entury Schoolbook" panose="02040604050505020304" pitchFamily="18" charset="0"/>
              </a:rPr>
              <a:t>Relationship</a:t>
            </a:r>
          </a:p>
          <a:p>
            <a:pPr algn="ctr"/>
            <a:r>
              <a:rPr lang="en-US" sz="4000" b="1" i="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entury Schoolbook" panose="02040604050505020304" pitchFamily="18" charset="0"/>
              </a:rPr>
              <a:t>Participation</a:t>
            </a:r>
          </a:p>
          <a:p>
            <a:pPr algn="ctr"/>
            <a:r>
              <a:rPr lang="en-US" sz="40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entury Schoolbook" panose="02040604050505020304" pitchFamily="18" charset="0"/>
              </a:rPr>
              <a:t>Taking Part</a:t>
            </a:r>
          </a:p>
          <a:p>
            <a:pPr algn="ctr"/>
            <a:r>
              <a:rPr lang="en-US" sz="4000" b="1" i="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entury Schoolbook" panose="02040604050505020304" pitchFamily="18" charset="0"/>
              </a:rPr>
              <a:t>Being a Part</a:t>
            </a:r>
          </a:p>
          <a:p>
            <a:pPr algn="ctr"/>
            <a:r>
              <a:rPr lang="en-US" sz="40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entury Schoolbook" panose="02040604050505020304" pitchFamily="18" charset="0"/>
              </a:rPr>
              <a:t>Giving</a:t>
            </a:r>
          </a:p>
          <a:p>
            <a:pPr algn="ctr"/>
            <a:r>
              <a:rPr lang="en-US" sz="4000" b="1" i="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entury Schoolbook" panose="02040604050505020304" pitchFamily="18" charset="0"/>
              </a:rPr>
              <a:t>Partnership</a:t>
            </a:r>
            <a:endParaRPr lang="en-US" sz="4000" b="1" i="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entury Schoolbook" panose="02040604050505020304" pitchFamily="18" charset="0"/>
            </a:endParaRPr>
          </a:p>
        </p:txBody>
      </p:sp>
    </p:spTree>
    <p:extLst>
      <p:ext uri="{BB962C8B-B14F-4D97-AF65-F5344CB8AC3E}">
        <p14:creationId xmlns:p14="http://schemas.microsoft.com/office/powerpoint/2010/main" val="6361900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1000"/>
                                        <p:tgtEl>
                                          <p:spTgt spid="2">
                                            <p:txEl>
                                              <p:pRg st="2" end="2"/>
                                            </p:txEl>
                                          </p:spTgt>
                                        </p:tgtEl>
                                      </p:cBhvr>
                                    </p:animEffect>
                                    <p:anim calcmode="lin" valueType="num">
                                      <p:cBhvr>
                                        <p:cTn id="13"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1000"/>
                                        <p:tgtEl>
                                          <p:spTgt spid="2">
                                            <p:txEl>
                                              <p:pRg st="3" end="3"/>
                                            </p:txEl>
                                          </p:spTgt>
                                        </p:tgtEl>
                                      </p:cBhvr>
                                    </p:animEffect>
                                    <p:anim calcmode="lin" valueType="num">
                                      <p:cBhvr>
                                        <p:cTn id="18"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1000"/>
                                        <p:tgtEl>
                                          <p:spTgt spid="2">
                                            <p:txEl>
                                              <p:pRg st="4" end="4"/>
                                            </p:txEl>
                                          </p:spTgt>
                                        </p:tgtEl>
                                      </p:cBhvr>
                                    </p:animEffect>
                                    <p:anim calcmode="lin" valueType="num">
                                      <p:cBhvr>
                                        <p:cTn id="23"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1000"/>
                                        <p:tgtEl>
                                          <p:spTgt spid="2">
                                            <p:txEl>
                                              <p:pRg st="5" end="5"/>
                                            </p:txEl>
                                          </p:spTgt>
                                        </p:tgtEl>
                                      </p:cBhvr>
                                    </p:animEffect>
                                    <p:anim calcmode="lin" valueType="num">
                                      <p:cBhvr>
                                        <p:cTn id="28"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5" end="5"/>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fade">
                                      <p:cBhvr>
                                        <p:cTn id="32" dur="1000"/>
                                        <p:tgtEl>
                                          <p:spTgt spid="2">
                                            <p:txEl>
                                              <p:pRg st="6" end="6"/>
                                            </p:txEl>
                                          </p:spTgt>
                                        </p:tgtEl>
                                      </p:cBhvr>
                                    </p:animEffect>
                                    <p:anim calcmode="lin" valueType="num">
                                      <p:cBhvr>
                                        <p:cTn id="33"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6" end="6"/>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fade">
                                      <p:cBhvr>
                                        <p:cTn id="37" dur="1000"/>
                                        <p:tgtEl>
                                          <p:spTgt spid="2">
                                            <p:txEl>
                                              <p:pRg st="7" end="7"/>
                                            </p:txEl>
                                          </p:spTgt>
                                        </p:tgtEl>
                                      </p:cBhvr>
                                    </p:animEffect>
                                    <p:anim calcmode="lin" valueType="num">
                                      <p:cBhvr>
                                        <p:cTn id="38"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39" dur="1000" fill="hold"/>
                                        <p:tgtEl>
                                          <p:spTgt spid="2">
                                            <p:txEl>
                                              <p:pRg st="7" end="7"/>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
                                            <p:txEl>
                                              <p:pRg st="8" end="8"/>
                                            </p:txEl>
                                          </p:spTgt>
                                        </p:tgtEl>
                                        <p:attrNameLst>
                                          <p:attrName>style.visibility</p:attrName>
                                        </p:attrNameLst>
                                      </p:cBhvr>
                                      <p:to>
                                        <p:strVal val="visible"/>
                                      </p:to>
                                    </p:set>
                                    <p:animEffect transition="in" filter="fade">
                                      <p:cBhvr>
                                        <p:cTn id="42" dur="1000"/>
                                        <p:tgtEl>
                                          <p:spTgt spid="2">
                                            <p:txEl>
                                              <p:pRg st="8" end="8"/>
                                            </p:txEl>
                                          </p:spTgt>
                                        </p:tgtEl>
                                      </p:cBhvr>
                                    </p:animEffect>
                                    <p:anim calcmode="lin" valueType="num">
                                      <p:cBhvr>
                                        <p:cTn id="43"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9673"/>
          <a:stretch/>
        </p:blipFill>
        <p:spPr bwMode="auto">
          <a:xfrm>
            <a:off x="114300" y="152400"/>
            <a:ext cx="8877300" cy="6593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14300" y="2967335"/>
            <a:ext cx="8877300" cy="1569660"/>
          </a:xfrm>
          <a:prstGeom prst="rect">
            <a:avLst/>
          </a:prstGeom>
          <a:solidFill>
            <a:schemeClr val="accent1">
              <a:alpha val="41000"/>
            </a:schemeClr>
          </a:solidFill>
        </p:spPr>
        <p:txBody>
          <a:bodyPr wrap="square" lIns="91440" tIns="45720" rIns="91440" bIns="45720">
            <a:spAutoFit/>
          </a:bodyPr>
          <a:lstStyle/>
          <a:p>
            <a:pPr algn="ctr"/>
            <a:r>
              <a:rPr lang="en-US" sz="9600" b="1" i="1" cap="none" spc="0" dirty="0" smtClean="0">
                <a:ln w="10160">
                  <a:solidFill>
                    <a:schemeClr val="accent1"/>
                  </a:solidFill>
                  <a:prstDash val="solid"/>
                </a:ln>
                <a:solidFill>
                  <a:srgbClr val="FFFFFF"/>
                </a:solidFill>
                <a:effectLst>
                  <a:outerShdw blurRad="38100" dist="32000" dir="5400000" algn="tl">
                    <a:srgbClr val="000000">
                      <a:alpha val="30000"/>
                    </a:srgbClr>
                  </a:outerShdw>
                </a:effectLst>
                <a:latin typeface="Century Schoolbook" panose="02040604050505020304" pitchFamily="18" charset="0"/>
              </a:rPr>
              <a:t>KOINONIA</a:t>
            </a:r>
            <a:endParaRPr lang="en-US" sz="9600" b="1" i="1" cap="none" spc="0" dirty="0">
              <a:ln w="10160">
                <a:solidFill>
                  <a:schemeClr val="accent1"/>
                </a:solidFill>
                <a:prstDash val="solid"/>
              </a:ln>
              <a:solidFill>
                <a:srgbClr val="FFFFFF"/>
              </a:solidFill>
              <a:effectLst>
                <a:outerShdw blurRad="38100" dist="32000" dir="5400000" algn="tl">
                  <a:srgbClr val="000000">
                    <a:alpha val="30000"/>
                  </a:srgbClr>
                </a:outerShdw>
              </a:effectLst>
              <a:latin typeface="Century Schoolbook" panose="02040604050505020304" pitchFamily="18" charset="0"/>
            </a:endParaRPr>
          </a:p>
        </p:txBody>
      </p:sp>
      <p:sp>
        <p:nvSpPr>
          <p:cNvPr id="3" name="Rectangle 2"/>
          <p:cNvSpPr/>
          <p:nvPr/>
        </p:nvSpPr>
        <p:spPr>
          <a:xfrm>
            <a:off x="2280346" y="5029200"/>
            <a:ext cx="4583306" cy="923330"/>
          </a:xfrm>
          <a:prstGeom prst="rect">
            <a:avLst/>
          </a:prstGeom>
          <a:noFill/>
        </p:spPr>
        <p:txBody>
          <a:bodyPr wrap="none" lIns="91440" tIns="45720" rIns="91440" bIns="45720">
            <a:spAutoFit/>
          </a:bodyPr>
          <a:lstStyle/>
          <a:p>
            <a:pPr algn="ctr"/>
            <a:r>
              <a:rPr lang="en-US" sz="5400" b="1" cap="none" spc="0" dirty="0" smtClean="0">
                <a:ln w="10160">
                  <a:solidFill>
                    <a:schemeClr val="accent1"/>
                  </a:solidFill>
                  <a:prstDash val="solid"/>
                </a:ln>
                <a:solidFill>
                  <a:srgbClr val="FFFFFF"/>
                </a:solidFill>
                <a:effectLst>
                  <a:outerShdw blurRad="38100" dist="32000" dir="5400000" algn="tl">
                    <a:srgbClr val="000000">
                      <a:alpha val="30000"/>
                    </a:srgbClr>
                  </a:outerShdw>
                </a:effectLst>
                <a:latin typeface="Century Schoolbook" panose="02040604050505020304" pitchFamily="18" charset="0"/>
              </a:rPr>
              <a:t>“fellowship”</a:t>
            </a:r>
            <a:endParaRPr lang="en-US" sz="5400" b="1" cap="none" spc="0" dirty="0">
              <a:ln w="10160">
                <a:solidFill>
                  <a:schemeClr val="accent1"/>
                </a:solidFill>
                <a:prstDash val="solid"/>
              </a:ln>
              <a:solidFill>
                <a:srgbClr val="FFFFFF"/>
              </a:solidFill>
              <a:effectLst>
                <a:outerShdw blurRad="38100" dist="32000" dir="5400000" algn="tl">
                  <a:srgbClr val="000000">
                    <a:alpha val="30000"/>
                  </a:srgbClr>
                </a:outerShdw>
              </a:effectLst>
              <a:latin typeface="Century Schoolbook" panose="02040604050505020304" pitchFamily="18" charset="0"/>
            </a:endParaRPr>
          </a:p>
        </p:txBody>
      </p:sp>
    </p:spTree>
    <p:extLst>
      <p:ext uri="{BB962C8B-B14F-4D97-AF65-F5344CB8AC3E}">
        <p14:creationId xmlns:p14="http://schemas.microsoft.com/office/powerpoint/2010/main" val="3896195115"/>
      </p:ext>
    </p:extLst>
  </p:cSld>
  <p:clrMapOvr>
    <a:masterClrMapping/>
  </p:clrMapOvr>
  <mc:AlternateContent xmlns:mc="http://schemas.openxmlformats.org/markup-compatibility/2006">
    <mc:Choice xmlns:p14="http://schemas.microsoft.com/office/powerpoint/2010/main" Requires="p14">
      <p:transition spd="slow" p14:dur="2000">
        <p:split/>
      </p:transition>
    </mc:Choice>
    <mc:Fallback>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09550"/>
            <a:ext cx="8839200" cy="6419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5248731"/>
      </p:ext>
    </p:extLst>
  </p:cSld>
  <p:clrMapOvr>
    <a:masterClrMapping/>
  </p:clrMapOvr>
  <mc:AlternateContent xmlns:mc="http://schemas.openxmlformats.org/markup-compatibility/2006">
    <mc:Choice xmlns:p14="http://schemas.microsoft.com/office/powerpoint/2010/main" Requires="p14">
      <p:transition spd="slow" p14:dur="2000">
        <p:fade/>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839200"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19100" y="3456709"/>
            <a:ext cx="8305800" cy="2246769"/>
          </a:xfrm>
          <a:prstGeom prst="rect">
            <a:avLst/>
          </a:prstGeom>
          <a:noFill/>
        </p:spPr>
        <p:txBody>
          <a:bodyPr wrap="square" rtlCol="0">
            <a:spAutoFit/>
          </a:bodyPr>
          <a:lstStyle/>
          <a:p>
            <a:pPr algn="ctr"/>
            <a:r>
              <a:rPr lang="en-US" sz="2800" b="1" i="1" dirty="0" smtClean="0">
                <a:solidFill>
                  <a:schemeClr val="bg1"/>
                </a:solidFill>
                <a:effectLst>
                  <a:outerShdw blurRad="38100" dist="38100" dir="2700000" algn="tl">
                    <a:srgbClr val="000000">
                      <a:alpha val="43137"/>
                    </a:srgbClr>
                  </a:outerShdw>
                </a:effectLst>
                <a:latin typeface="Century Schoolbook" panose="02040604050505020304" pitchFamily="18" charset="0"/>
              </a:rPr>
              <a:t>“I, John, your brother and partner in the tribulation and the kingdom and the patient endurance that are in Jesus, was on the island called Patmos on account of the word of God and the testimony of Jesus . . .”</a:t>
            </a:r>
            <a:endParaRPr lang="en-US" sz="2800" b="1" i="1" dirty="0">
              <a:solidFill>
                <a:schemeClr val="bg1"/>
              </a:solidFill>
              <a:effectLst>
                <a:outerShdw blurRad="38100" dist="38100" dir="2700000" algn="tl">
                  <a:srgbClr val="000000">
                    <a:alpha val="43137"/>
                  </a:srgbClr>
                </a:outerShdw>
              </a:effectLst>
              <a:latin typeface="Century Schoolbook" panose="02040604050505020304" pitchFamily="18" charset="0"/>
            </a:endParaRPr>
          </a:p>
        </p:txBody>
      </p:sp>
    </p:spTree>
    <p:extLst>
      <p:ext uri="{BB962C8B-B14F-4D97-AF65-F5344CB8AC3E}">
        <p14:creationId xmlns:p14="http://schemas.microsoft.com/office/powerpoint/2010/main" val="3743372502"/>
      </p:ext>
    </p:extLst>
  </p:cSld>
  <p:clrMapOvr>
    <a:masterClrMapping/>
  </p:clrMapOvr>
  <mc:AlternateContent xmlns:mc="http://schemas.openxmlformats.org/markup-compatibility/2006">
    <mc:Choice xmlns:p14="http://schemas.microsoft.com/office/powerpoint/2010/main" Requires="p14">
      <p:transition spd="slow" p14:dur="2000">
        <p14:ripple/>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541</TotalTime>
  <Words>157</Words>
  <Application>Microsoft Office PowerPoint</Application>
  <PresentationFormat>On-screen Show (4:3)</PresentationFormat>
  <Paragraphs>33</Paragraphs>
  <Slides>25</Slides>
  <Notes>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Eckhart</dc:creator>
  <cp:lastModifiedBy>John Eckhart</cp:lastModifiedBy>
  <cp:revision>26</cp:revision>
  <cp:lastPrinted>2017-02-19T01:48:17Z</cp:lastPrinted>
  <dcterms:created xsi:type="dcterms:W3CDTF">2017-02-17T02:58:20Z</dcterms:created>
  <dcterms:modified xsi:type="dcterms:W3CDTF">2017-02-19T02:29:23Z</dcterms:modified>
</cp:coreProperties>
</file>