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27"/>
  </p:handoutMasterIdLst>
  <p:sldIdLst>
    <p:sldId id="260" r:id="rId2"/>
    <p:sldId id="256" r:id="rId3"/>
    <p:sldId id="257" r:id="rId4"/>
    <p:sldId id="258" r:id="rId5"/>
    <p:sldId id="259"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80" r:id="rId25"/>
    <p:sldId id="279" r:id="rId26"/>
  </p:sldIdLst>
  <p:sldSz cx="9144000" cy="6858000" type="screen4x3"/>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varScale="1">
        <p:scale>
          <a:sx n="69" d="100"/>
          <a:sy n="69" d="100"/>
        </p:scale>
        <p:origin x="-1110" y="-108"/>
      </p:cViewPr>
      <p:guideLst>
        <p:guide orient="horz" pos="2112"/>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sz="quarter" idx="1"/>
          </p:nvPr>
        </p:nvSpPr>
        <p:spPr>
          <a:xfrm>
            <a:off x="4008705" y="0"/>
            <a:ext cx="3066733" cy="468154"/>
          </a:xfrm>
          <a:prstGeom prst="rect">
            <a:avLst/>
          </a:prstGeom>
        </p:spPr>
        <p:txBody>
          <a:bodyPr vert="horz" lIns="93936" tIns="46968" rIns="93936" bIns="46968" rtlCol="0"/>
          <a:lstStyle>
            <a:lvl1pPr algn="r">
              <a:defRPr sz="1200"/>
            </a:lvl1pPr>
          </a:lstStyle>
          <a:p>
            <a:fld id="{DC3C498A-E054-4F26-B253-4C40351D5FE7}" type="datetimeFigureOut">
              <a:rPr lang="en-US" smtClean="0"/>
              <a:t>2/11/2017</a:t>
            </a:fld>
            <a:endParaRPr lang="en-US"/>
          </a:p>
        </p:txBody>
      </p:sp>
      <p:sp>
        <p:nvSpPr>
          <p:cNvPr id="4" name="Footer Placeholder 3"/>
          <p:cNvSpPr>
            <a:spLocks noGrp="1"/>
          </p:cNvSpPr>
          <p:nvPr>
            <p:ph type="ftr" sz="quarter" idx="2"/>
          </p:nvPr>
        </p:nvSpPr>
        <p:spPr>
          <a:xfrm>
            <a:off x="0" y="8893296"/>
            <a:ext cx="3066733" cy="468154"/>
          </a:xfrm>
          <a:prstGeom prst="rect">
            <a:avLst/>
          </a:prstGeom>
        </p:spPr>
        <p:txBody>
          <a:bodyPr vert="horz" lIns="93936" tIns="46968" rIns="93936" bIns="46968" rtlCol="0" anchor="b"/>
          <a:lstStyle>
            <a:lvl1pPr algn="l">
              <a:defRPr sz="1200"/>
            </a:lvl1pPr>
          </a:lstStyle>
          <a:p>
            <a:endParaRPr lang="en-US"/>
          </a:p>
        </p:txBody>
      </p:sp>
      <p:sp>
        <p:nvSpPr>
          <p:cNvPr id="5" name="Slide Number Placeholder 4"/>
          <p:cNvSpPr>
            <a:spLocks noGrp="1"/>
          </p:cNvSpPr>
          <p:nvPr>
            <p:ph type="sldNum" sz="quarter" idx="3"/>
          </p:nvPr>
        </p:nvSpPr>
        <p:spPr>
          <a:xfrm>
            <a:off x="4008705" y="8893296"/>
            <a:ext cx="3066733" cy="468154"/>
          </a:xfrm>
          <a:prstGeom prst="rect">
            <a:avLst/>
          </a:prstGeom>
        </p:spPr>
        <p:txBody>
          <a:bodyPr vert="horz" lIns="93936" tIns="46968" rIns="93936" bIns="46968" rtlCol="0" anchor="b"/>
          <a:lstStyle>
            <a:lvl1pPr algn="r">
              <a:defRPr sz="1200"/>
            </a:lvl1pPr>
          </a:lstStyle>
          <a:p>
            <a:fld id="{2FA0E120-6E51-4228-8E37-F3E1C997D772}" type="slidenum">
              <a:rPr lang="en-US" smtClean="0"/>
              <a:t>‹#›</a:t>
            </a:fld>
            <a:endParaRPr lang="en-US"/>
          </a:p>
        </p:txBody>
      </p:sp>
    </p:spTree>
    <p:extLst>
      <p:ext uri="{BB962C8B-B14F-4D97-AF65-F5344CB8AC3E}">
        <p14:creationId xmlns:p14="http://schemas.microsoft.com/office/powerpoint/2010/main" val="2960098269"/>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31F7DBB-005D-4B6B-A4B0-4EE843587356}" type="datetimeFigureOut">
              <a:rPr lang="en-US" smtClean="0"/>
              <a:t>2/11/2017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26CA08-A8B9-4478-9A1E-C1B69164EFA8}" type="slidenum">
              <a:rPr lang="en-US" smtClean="0"/>
              <a:t>‹#›</a:t>
            </a:fld>
            <a:endParaRPr lang="en-US"/>
          </a:p>
        </p:txBody>
      </p:sp>
    </p:spTree>
    <p:extLst>
      <p:ext uri="{BB962C8B-B14F-4D97-AF65-F5344CB8AC3E}">
        <p14:creationId xmlns:p14="http://schemas.microsoft.com/office/powerpoint/2010/main" val="214176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1F7DBB-005D-4B6B-A4B0-4EE843587356}" type="datetimeFigureOut">
              <a:rPr lang="en-US" smtClean="0"/>
              <a:t>2/11/2017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26CA08-A8B9-4478-9A1E-C1B69164EFA8}" type="slidenum">
              <a:rPr lang="en-US" smtClean="0"/>
              <a:t>‹#›</a:t>
            </a:fld>
            <a:endParaRPr lang="en-US"/>
          </a:p>
        </p:txBody>
      </p:sp>
    </p:spTree>
    <p:extLst>
      <p:ext uri="{BB962C8B-B14F-4D97-AF65-F5344CB8AC3E}">
        <p14:creationId xmlns:p14="http://schemas.microsoft.com/office/powerpoint/2010/main" val="2862095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1F7DBB-005D-4B6B-A4B0-4EE843587356}" type="datetimeFigureOut">
              <a:rPr lang="en-US" smtClean="0"/>
              <a:t>2/11/2017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26CA08-A8B9-4478-9A1E-C1B69164EFA8}" type="slidenum">
              <a:rPr lang="en-US" smtClean="0"/>
              <a:t>‹#›</a:t>
            </a:fld>
            <a:endParaRPr lang="en-US"/>
          </a:p>
        </p:txBody>
      </p:sp>
    </p:spTree>
    <p:extLst>
      <p:ext uri="{BB962C8B-B14F-4D97-AF65-F5344CB8AC3E}">
        <p14:creationId xmlns:p14="http://schemas.microsoft.com/office/powerpoint/2010/main" val="2317043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1F7DBB-005D-4B6B-A4B0-4EE843587356}" type="datetimeFigureOut">
              <a:rPr lang="en-US" smtClean="0"/>
              <a:t>2/11/2017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26CA08-A8B9-4478-9A1E-C1B69164EFA8}" type="slidenum">
              <a:rPr lang="en-US" smtClean="0"/>
              <a:t>‹#›</a:t>
            </a:fld>
            <a:endParaRPr lang="en-US"/>
          </a:p>
        </p:txBody>
      </p:sp>
    </p:spTree>
    <p:extLst>
      <p:ext uri="{BB962C8B-B14F-4D97-AF65-F5344CB8AC3E}">
        <p14:creationId xmlns:p14="http://schemas.microsoft.com/office/powerpoint/2010/main" val="630163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31F7DBB-005D-4B6B-A4B0-4EE843587356}" type="datetimeFigureOut">
              <a:rPr lang="en-US" smtClean="0"/>
              <a:t>2/11/2017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26CA08-A8B9-4478-9A1E-C1B69164EFA8}" type="slidenum">
              <a:rPr lang="en-US" smtClean="0"/>
              <a:t>‹#›</a:t>
            </a:fld>
            <a:endParaRPr lang="en-US"/>
          </a:p>
        </p:txBody>
      </p:sp>
    </p:spTree>
    <p:extLst>
      <p:ext uri="{BB962C8B-B14F-4D97-AF65-F5344CB8AC3E}">
        <p14:creationId xmlns:p14="http://schemas.microsoft.com/office/powerpoint/2010/main" val="675985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31F7DBB-005D-4B6B-A4B0-4EE843587356}" type="datetimeFigureOut">
              <a:rPr lang="en-US" smtClean="0"/>
              <a:t>2/11/2017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26CA08-A8B9-4478-9A1E-C1B69164EFA8}" type="slidenum">
              <a:rPr lang="en-US" smtClean="0"/>
              <a:t>‹#›</a:t>
            </a:fld>
            <a:endParaRPr lang="en-US"/>
          </a:p>
        </p:txBody>
      </p:sp>
    </p:spTree>
    <p:extLst>
      <p:ext uri="{BB962C8B-B14F-4D97-AF65-F5344CB8AC3E}">
        <p14:creationId xmlns:p14="http://schemas.microsoft.com/office/powerpoint/2010/main" val="39847681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31F7DBB-005D-4B6B-A4B0-4EE843587356}" type="datetimeFigureOut">
              <a:rPr lang="en-US" smtClean="0"/>
              <a:t>2/11/2017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F26CA08-A8B9-4478-9A1E-C1B69164EFA8}" type="slidenum">
              <a:rPr lang="en-US" smtClean="0"/>
              <a:t>‹#›</a:t>
            </a:fld>
            <a:endParaRPr lang="en-US"/>
          </a:p>
        </p:txBody>
      </p:sp>
    </p:spTree>
    <p:extLst>
      <p:ext uri="{BB962C8B-B14F-4D97-AF65-F5344CB8AC3E}">
        <p14:creationId xmlns:p14="http://schemas.microsoft.com/office/powerpoint/2010/main" val="4158040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31F7DBB-005D-4B6B-A4B0-4EE843587356}" type="datetimeFigureOut">
              <a:rPr lang="en-US" smtClean="0"/>
              <a:t>2/11/2017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26CA08-A8B9-4478-9A1E-C1B69164EFA8}" type="slidenum">
              <a:rPr lang="en-US" smtClean="0"/>
              <a:t>‹#›</a:t>
            </a:fld>
            <a:endParaRPr lang="en-US"/>
          </a:p>
        </p:txBody>
      </p:sp>
    </p:spTree>
    <p:extLst>
      <p:ext uri="{BB962C8B-B14F-4D97-AF65-F5344CB8AC3E}">
        <p14:creationId xmlns:p14="http://schemas.microsoft.com/office/powerpoint/2010/main" val="1579811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1F7DBB-005D-4B6B-A4B0-4EE843587356}" type="datetimeFigureOut">
              <a:rPr lang="en-US" smtClean="0"/>
              <a:t>2/11/2017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F26CA08-A8B9-4478-9A1E-C1B69164EFA8}" type="slidenum">
              <a:rPr lang="en-US" smtClean="0"/>
              <a:t>‹#›</a:t>
            </a:fld>
            <a:endParaRPr lang="en-US"/>
          </a:p>
        </p:txBody>
      </p:sp>
    </p:spTree>
    <p:extLst>
      <p:ext uri="{BB962C8B-B14F-4D97-AF65-F5344CB8AC3E}">
        <p14:creationId xmlns:p14="http://schemas.microsoft.com/office/powerpoint/2010/main" val="3177009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1F7DBB-005D-4B6B-A4B0-4EE843587356}" type="datetimeFigureOut">
              <a:rPr lang="en-US" smtClean="0"/>
              <a:t>2/11/2017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26CA08-A8B9-4478-9A1E-C1B69164EFA8}" type="slidenum">
              <a:rPr lang="en-US" smtClean="0"/>
              <a:t>‹#›</a:t>
            </a:fld>
            <a:endParaRPr lang="en-US"/>
          </a:p>
        </p:txBody>
      </p:sp>
    </p:spTree>
    <p:extLst>
      <p:ext uri="{BB962C8B-B14F-4D97-AF65-F5344CB8AC3E}">
        <p14:creationId xmlns:p14="http://schemas.microsoft.com/office/powerpoint/2010/main" val="31791121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1F7DBB-005D-4B6B-A4B0-4EE843587356}" type="datetimeFigureOut">
              <a:rPr lang="en-US" smtClean="0"/>
              <a:t>2/11/2017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26CA08-A8B9-4478-9A1E-C1B69164EFA8}" type="slidenum">
              <a:rPr lang="en-US" smtClean="0"/>
              <a:t>‹#›</a:t>
            </a:fld>
            <a:endParaRPr lang="en-US"/>
          </a:p>
        </p:txBody>
      </p:sp>
    </p:spTree>
    <p:extLst>
      <p:ext uri="{BB962C8B-B14F-4D97-AF65-F5344CB8AC3E}">
        <p14:creationId xmlns:p14="http://schemas.microsoft.com/office/powerpoint/2010/main" val="912382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1F7DBB-005D-4B6B-A4B0-4EE843587356}" type="datetimeFigureOut">
              <a:rPr lang="en-US" smtClean="0"/>
              <a:t>2/11/2017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26CA08-A8B9-4478-9A1E-C1B69164EFA8}" type="slidenum">
              <a:rPr lang="en-US" smtClean="0"/>
              <a:t>‹#›</a:t>
            </a:fld>
            <a:endParaRPr lang="en-US"/>
          </a:p>
        </p:txBody>
      </p:sp>
    </p:spTree>
    <p:extLst>
      <p:ext uri="{BB962C8B-B14F-4D97-AF65-F5344CB8AC3E}">
        <p14:creationId xmlns:p14="http://schemas.microsoft.com/office/powerpoint/2010/main" val="26264320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0179956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4959" b="27201"/>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866900" y="762000"/>
            <a:ext cx="5410200" cy="1200329"/>
          </a:xfrm>
          <a:prstGeom prst="rect">
            <a:avLst/>
          </a:prstGeom>
          <a:noFill/>
        </p:spPr>
        <p:txBody>
          <a:bodyPr wrap="square" rtlCol="0">
            <a:spAutoFit/>
          </a:bodyPr>
          <a:lstStyle/>
          <a:p>
            <a:pPr algn="ctr"/>
            <a:endParaRPr lang="en-US" sz="7200" b="1" dirty="0">
              <a:solidFill>
                <a:schemeClr val="bg1"/>
              </a:solidFill>
              <a:effectLst>
                <a:outerShdw blurRad="38100" dist="38100" dir="2700000" algn="tl">
                  <a:srgbClr val="000000">
                    <a:alpha val="43137"/>
                  </a:srgbClr>
                </a:outerShdw>
              </a:effectLst>
              <a:latin typeface="Constantia" panose="02030602050306030303"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312" y="1219200"/>
            <a:ext cx="846137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41312" y="4114800"/>
            <a:ext cx="8461375" cy="1015663"/>
          </a:xfrm>
          <a:prstGeom prst="rect">
            <a:avLst/>
          </a:prstGeom>
          <a:noFill/>
        </p:spPr>
        <p:txBody>
          <a:bodyPr wrap="square" rtlCol="0">
            <a:spAutoFit/>
          </a:bodyPr>
          <a:lstStyle/>
          <a:p>
            <a:pPr algn="ctr"/>
            <a:r>
              <a:rPr lang="en-US" sz="6000" b="1" i="1" dirty="0" smtClean="0">
                <a:effectLst>
                  <a:outerShdw blurRad="38100" dist="38100" dir="2700000" algn="tl">
                    <a:srgbClr val="000000">
                      <a:alpha val="43137"/>
                    </a:srgbClr>
                  </a:outerShdw>
                </a:effectLst>
                <a:latin typeface="Constantia" panose="02030602050306030303" pitchFamily="18" charset="0"/>
              </a:rPr>
              <a:t>“You Shall Live!”</a:t>
            </a:r>
            <a:endParaRPr lang="en-US" sz="6000" b="1" i="1" dirty="0">
              <a:effectLst>
                <a:outerShdw blurRad="38100" dist="38100" dir="2700000" algn="tl">
                  <a:srgbClr val="000000">
                    <a:alpha val="43137"/>
                  </a:srgbClr>
                </a:outerShdw>
              </a:effectLst>
              <a:latin typeface="Constantia" panose="02030602050306030303" pitchFamily="18" charset="0"/>
            </a:endParaRPr>
          </a:p>
        </p:txBody>
      </p:sp>
    </p:spTree>
    <p:extLst>
      <p:ext uri="{BB962C8B-B14F-4D97-AF65-F5344CB8AC3E}">
        <p14:creationId xmlns:p14="http://schemas.microsoft.com/office/powerpoint/2010/main" val="34281609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 y="152400"/>
            <a:ext cx="8667299"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43971" y="2967335"/>
            <a:ext cx="7856061" cy="1200329"/>
          </a:xfrm>
          <a:prstGeom prst="rect">
            <a:avLst/>
          </a:prstGeom>
          <a:noFill/>
        </p:spPr>
        <p:txBody>
          <a:bodyPr wrap="none" lIns="91440" tIns="45720" rIns="91440" bIns="45720">
            <a:spAutoFit/>
          </a:bodyPr>
          <a:lstStyle/>
          <a:p>
            <a:pPr algn="ctr"/>
            <a:r>
              <a:rPr lang="en-US" sz="7200"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nstantia" panose="02030602050306030303" pitchFamily="18" charset="0"/>
              </a:rPr>
              <a:t>OLD TESTAMENT</a:t>
            </a:r>
            <a:endParaRPr lang="en-US" sz="7200"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nstantia" panose="02030602050306030303" pitchFamily="18" charset="0"/>
            </a:endParaRPr>
          </a:p>
        </p:txBody>
      </p:sp>
    </p:spTree>
    <p:extLst>
      <p:ext uri="{BB962C8B-B14F-4D97-AF65-F5344CB8AC3E}">
        <p14:creationId xmlns:p14="http://schemas.microsoft.com/office/powerpoint/2010/main" val="1992854041"/>
      </p:ext>
    </p:extLst>
  </p:cSld>
  <p:clrMapOvr>
    <a:masterClrMapping/>
  </p:clrMapOvr>
  <mc:AlternateContent xmlns:mc="http://schemas.openxmlformats.org/markup-compatibility/2006" xmlns:p14="http://schemas.microsoft.com/office/powerpoint/2010/main">
    <mc:Choice Requires="p14">
      <p:transition spd="slow" p14:dur="2000">
        <p14:switch dir="r"/>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99" y="114300"/>
            <a:ext cx="8763001" cy="6591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172653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20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6200"/>
            <a:ext cx="8829368" cy="662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914400" y="1371600"/>
            <a:ext cx="7315200" cy="1754326"/>
          </a:xfrm>
          <a:prstGeom prst="rect">
            <a:avLst/>
          </a:prstGeom>
          <a:noFill/>
        </p:spPr>
        <p:txBody>
          <a:bodyPr wrap="square" rtlCol="0">
            <a:spAutoFit/>
          </a:bodyPr>
          <a:lstStyle/>
          <a:p>
            <a:pPr algn="ctr"/>
            <a:r>
              <a:rPr lang="en-US" sz="5400" b="1" i="1" dirty="0" smtClean="0">
                <a:solidFill>
                  <a:schemeClr val="bg1"/>
                </a:solidFill>
                <a:effectLst>
                  <a:outerShdw blurRad="38100" dist="38100" dir="2700000" algn="tl">
                    <a:srgbClr val="000000">
                      <a:alpha val="43137"/>
                    </a:srgbClr>
                  </a:outerShdw>
                </a:effectLst>
                <a:latin typeface="Constantia" panose="02030602050306030303" pitchFamily="18" charset="0"/>
              </a:rPr>
              <a:t>“Son of man, can these bones live?”</a:t>
            </a:r>
            <a:endParaRPr lang="en-US" sz="5400" b="1" i="1" dirty="0">
              <a:solidFill>
                <a:schemeClr val="bg1"/>
              </a:solidFill>
              <a:effectLst>
                <a:outerShdw blurRad="38100" dist="38100" dir="2700000" algn="tl">
                  <a:srgbClr val="000000">
                    <a:alpha val="43137"/>
                  </a:srgbClr>
                </a:outerShdw>
              </a:effectLst>
              <a:latin typeface="Constantia" panose="02030602050306030303" pitchFamily="18" charset="0"/>
            </a:endParaRPr>
          </a:p>
        </p:txBody>
      </p:sp>
    </p:spTree>
    <p:extLst>
      <p:ext uri="{BB962C8B-B14F-4D97-AF65-F5344CB8AC3E}">
        <p14:creationId xmlns:p14="http://schemas.microsoft.com/office/powerpoint/2010/main" val="703874436"/>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anim calcmode="lin" valueType="num">
                                      <p:cBhvr>
                                        <p:cTn id="8" dur="2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6200"/>
            <a:ext cx="8829368" cy="662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914400" y="1451908"/>
            <a:ext cx="7315200" cy="1938992"/>
          </a:xfrm>
          <a:prstGeom prst="rect">
            <a:avLst/>
          </a:prstGeom>
          <a:noFill/>
        </p:spPr>
        <p:txBody>
          <a:bodyPr wrap="square" rtlCol="0">
            <a:spAutoFit/>
          </a:bodyPr>
          <a:lstStyle/>
          <a:p>
            <a:pPr algn="ctr"/>
            <a:r>
              <a:rPr lang="en-US" sz="6000" b="1" i="1" dirty="0" smtClean="0">
                <a:solidFill>
                  <a:schemeClr val="bg1"/>
                </a:solidFill>
                <a:effectLst>
                  <a:outerShdw blurRad="38100" dist="38100" dir="2700000" algn="tl">
                    <a:srgbClr val="000000">
                      <a:alpha val="43137"/>
                    </a:srgbClr>
                  </a:outerShdw>
                </a:effectLst>
                <a:latin typeface="Constantia" panose="02030602050306030303" pitchFamily="18" charset="0"/>
              </a:rPr>
              <a:t>“O Yahweh God – you know!”</a:t>
            </a:r>
            <a:endParaRPr lang="en-US" sz="6000" b="1" i="1" dirty="0">
              <a:solidFill>
                <a:schemeClr val="bg1"/>
              </a:solidFill>
              <a:effectLst>
                <a:outerShdw blurRad="38100" dist="38100" dir="2700000" algn="tl">
                  <a:srgbClr val="000000">
                    <a:alpha val="43137"/>
                  </a:srgbClr>
                </a:outerShdw>
              </a:effectLst>
              <a:latin typeface="Constantia" panose="02030602050306030303" pitchFamily="18" charset="0"/>
            </a:endParaRPr>
          </a:p>
        </p:txBody>
      </p:sp>
    </p:spTree>
    <p:extLst>
      <p:ext uri="{BB962C8B-B14F-4D97-AF65-F5344CB8AC3E}">
        <p14:creationId xmlns:p14="http://schemas.microsoft.com/office/powerpoint/2010/main" val="890385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6200"/>
            <a:ext cx="8829368" cy="662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81000" y="1371600"/>
            <a:ext cx="8305800" cy="2585323"/>
          </a:xfrm>
          <a:prstGeom prst="rect">
            <a:avLst/>
          </a:prstGeom>
          <a:noFill/>
        </p:spPr>
        <p:txBody>
          <a:bodyPr wrap="square" rtlCol="0">
            <a:spAutoFit/>
          </a:bodyPr>
          <a:lstStyle/>
          <a:p>
            <a:pPr algn="ctr"/>
            <a:r>
              <a:rPr lang="en-US" sz="5400" b="1" i="1" dirty="0" smtClean="0">
                <a:solidFill>
                  <a:schemeClr val="bg1"/>
                </a:solidFill>
                <a:effectLst>
                  <a:outerShdw blurRad="38100" dist="38100" dir="2700000" algn="tl">
                    <a:srgbClr val="000000">
                      <a:alpha val="43137"/>
                    </a:srgbClr>
                  </a:outerShdw>
                </a:effectLst>
                <a:latin typeface="Constantia" panose="02030602050306030303" pitchFamily="18" charset="0"/>
              </a:rPr>
              <a:t>“Can these bones live?”</a:t>
            </a:r>
          </a:p>
          <a:p>
            <a:pPr algn="ctr"/>
            <a:r>
              <a:rPr lang="en-US" sz="5400" b="1" i="1" dirty="0" smtClean="0">
                <a:solidFill>
                  <a:schemeClr val="bg1"/>
                </a:solidFill>
                <a:effectLst>
                  <a:outerShdw blurRad="38100" dist="38100" dir="2700000" algn="tl">
                    <a:srgbClr val="000000">
                      <a:alpha val="43137"/>
                    </a:srgbClr>
                  </a:outerShdw>
                </a:effectLst>
                <a:latin typeface="Constantia" panose="02030602050306030303" pitchFamily="18" charset="0"/>
              </a:rPr>
              <a:t>They shall live!               You shall live!</a:t>
            </a:r>
            <a:endParaRPr lang="en-US" sz="5400" b="1" i="1" dirty="0">
              <a:solidFill>
                <a:schemeClr val="bg1"/>
              </a:solidFill>
              <a:effectLst>
                <a:outerShdw blurRad="38100" dist="38100" dir="2700000" algn="tl">
                  <a:srgbClr val="000000">
                    <a:alpha val="43137"/>
                  </a:srgbClr>
                </a:outerShdw>
              </a:effectLst>
              <a:latin typeface="Constantia" panose="02030602050306030303" pitchFamily="18" charset="0"/>
            </a:endParaRPr>
          </a:p>
        </p:txBody>
      </p:sp>
    </p:spTree>
    <p:extLst>
      <p:ext uri="{BB962C8B-B14F-4D97-AF65-F5344CB8AC3E}">
        <p14:creationId xmlns:p14="http://schemas.microsoft.com/office/powerpoint/2010/main" val="1407954844"/>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anim calcmode="lin" valueType="num">
                                      <p:cBhvr>
                                        <p:cTn id="8" dur="2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7" presetClass="entr" presetSubtype="0" fill="hold" nodeType="after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fade">
                                      <p:cBhvr>
                                        <p:cTn id="13" dur="3000"/>
                                        <p:tgtEl>
                                          <p:spTgt spid="2">
                                            <p:txEl>
                                              <p:pRg st="1" end="1"/>
                                            </p:txEl>
                                          </p:spTgt>
                                        </p:tgtEl>
                                      </p:cBhvr>
                                    </p:animEffect>
                                    <p:anim calcmode="lin" valueType="num">
                                      <p:cBhvr>
                                        <p:cTn id="14" dur="3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5" dur="3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6591"/>
          <a:stretch/>
        </p:blipFill>
        <p:spPr bwMode="auto">
          <a:xfrm>
            <a:off x="0" y="152400"/>
            <a:ext cx="9026122"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8014584"/>
      </p:ext>
    </p:extLst>
  </p:cSld>
  <p:clrMapOvr>
    <a:masterClrMapping/>
  </p:clrMapOvr>
  <mc:AlternateContent xmlns:mc="http://schemas.openxmlformats.org/markup-compatibility/2006" xmlns:p14="http://schemas.microsoft.com/office/powerpoint/2010/main">
    <mc:Choice Requires="p14">
      <p:transition spd="slow" p14:dur="10000">
        <p14:ripple/>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29567"/>
            <a:ext cx="8839200" cy="6598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3541597"/>
      </p:ext>
    </p:extLst>
  </p:cSld>
  <p:clrMapOvr>
    <a:masterClrMapping/>
  </p:clrMapOvr>
  <mc:AlternateContent xmlns:mc="http://schemas.openxmlformats.org/markup-compatibility/2006" xmlns:p14="http://schemas.microsoft.com/office/powerpoint/2010/main">
    <mc:Choice Requires="p14">
      <p:transition spd="slow" p14:dur="7000" advClick="0" advTm="250">
        <p14:ripple/>
      </p:transition>
    </mc:Choice>
    <mc:Fallback xmlns="">
      <p:transition spd="slow" advClick="0" advTm="25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839200"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79245583"/>
      </p:ext>
    </p:extLst>
  </p:cSld>
  <p:clrMapOvr>
    <a:masterClrMapping/>
  </p:clrMapOvr>
  <mc:AlternateContent xmlns:mc="http://schemas.openxmlformats.org/markup-compatibility/2006" xmlns:p14="http://schemas.microsoft.com/office/powerpoint/2010/main">
    <mc:Choice Requires="p14">
      <p:transition spd="slow" p14:dur="5000">
        <p14:ripple/>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839200"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57200" y="580846"/>
            <a:ext cx="8382000" cy="6124754"/>
          </a:xfrm>
          <a:prstGeom prst="rect">
            <a:avLst/>
          </a:prstGeom>
          <a:solidFill>
            <a:schemeClr val="tx2">
              <a:lumMod val="50000"/>
              <a:alpha val="66000"/>
            </a:schemeClr>
          </a:solidFill>
        </p:spPr>
        <p:txBody>
          <a:bodyPr wrap="square">
            <a:spAutoFit/>
          </a:bodyPr>
          <a:lstStyle/>
          <a:p>
            <a:pPr algn="ctr"/>
            <a:r>
              <a:rPr lang="en-US" sz="2800" b="1" i="1" baseline="30000" dirty="0" smtClean="0">
                <a:solidFill>
                  <a:schemeClr val="bg1"/>
                </a:solidFill>
                <a:latin typeface="Constantia" panose="02030602050306030303" pitchFamily="18" charset="0"/>
              </a:rPr>
              <a:t>11 </a:t>
            </a:r>
            <a:r>
              <a:rPr lang="en-US" sz="2800" b="1" i="1" dirty="0" smtClean="0">
                <a:solidFill>
                  <a:schemeClr val="bg1"/>
                </a:solidFill>
                <a:latin typeface="Constantia" panose="02030602050306030303" pitchFamily="18" charset="0"/>
              </a:rPr>
              <a:t>Then he said to me, “Son of man, these bones are the whole house of Israel. Behold, they say, ‘Our bones are dried up, and our hope is lost; we are indeed cut off.’ </a:t>
            </a:r>
            <a:r>
              <a:rPr lang="en-US" sz="2800" b="1" i="1" baseline="30000" dirty="0" smtClean="0">
                <a:solidFill>
                  <a:schemeClr val="bg1"/>
                </a:solidFill>
                <a:latin typeface="Constantia" panose="02030602050306030303" pitchFamily="18" charset="0"/>
              </a:rPr>
              <a:t>12 </a:t>
            </a:r>
            <a:r>
              <a:rPr lang="en-US" sz="2800" b="1" i="1" dirty="0" smtClean="0">
                <a:solidFill>
                  <a:schemeClr val="bg1"/>
                </a:solidFill>
                <a:latin typeface="Constantia" panose="02030602050306030303" pitchFamily="18" charset="0"/>
              </a:rPr>
              <a:t>Therefore prophesy, and say to them, Thus says the Lord </a:t>
            </a:r>
            <a:r>
              <a:rPr lang="en-US" sz="2800" b="1" i="1" cap="small" dirty="0" smtClean="0">
                <a:solidFill>
                  <a:schemeClr val="bg1"/>
                </a:solidFill>
                <a:latin typeface="Constantia" panose="02030602050306030303" pitchFamily="18" charset="0"/>
              </a:rPr>
              <a:t>God</a:t>
            </a:r>
            <a:r>
              <a:rPr lang="en-US" sz="2800" b="1" i="1" dirty="0" smtClean="0">
                <a:solidFill>
                  <a:schemeClr val="bg1"/>
                </a:solidFill>
                <a:latin typeface="Constantia" panose="02030602050306030303" pitchFamily="18" charset="0"/>
              </a:rPr>
              <a:t>: Behold, I will open your graves and raise you from your graves, O my people. And I will bring you into the land of Israel.</a:t>
            </a:r>
            <a:r>
              <a:rPr lang="en-US" sz="2800" b="1" i="1" baseline="30000" dirty="0" smtClean="0">
                <a:solidFill>
                  <a:schemeClr val="bg1"/>
                </a:solidFill>
                <a:latin typeface="Constantia" panose="02030602050306030303" pitchFamily="18" charset="0"/>
              </a:rPr>
              <a:t>13 </a:t>
            </a:r>
            <a:r>
              <a:rPr lang="en-US" sz="2800" b="1" i="1" dirty="0" smtClean="0">
                <a:solidFill>
                  <a:schemeClr val="bg1"/>
                </a:solidFill>
                <a:latin typeface="Constantia" panose="02030602050306030303" pitchFamily="18" charset="0"/>
              </a:rPr>
              <a:t>And you shall know that I am the </a:t>
            </a:r>
            <a:r>
              <a:rPr lang="en-US" sz="2800" b="1" i="1" cap="small" dirty="0" smtClean="0">
                <a:solidFill>
                  <a:schemeClr val="bg1"/>
                </a:solidFill>
                <a:latin typeface="Constantia" panose="02030602050306030303" pitchFamily="18" charset="0"/>
              </a:rPr>
              <a:t>Lord</a:t>
            </a:r>
            <a:r>
              <a:rPr lang="en-US" sz="2800" b="1" i="1" dirty="0" smtClean="0">
                <a:solidFill>
                  <a:schemeClr val="bg1"/>
                </a:solidFill>
                <a:latin typeface="Constantia" panose="02030602050306030303" pitchFamily="18" charset="0"/>
              </a:rPr>
              <a:t>, when I open your graves, and raise you from your graves, O my people. </a:t>
            </a:r>
            <a:r>
              <a:rPr lang="en-US" sz="2800" b="1" i="1" baseline="30000" dirty="0" smtClean="0">
                <a:solidFill>
                  <a:schemeClr val="bg1"/>
                </a:solidFill>
                <a:latin typeface="Constantia" panose="02030602050306030303" pitchFamily="18" charset="0"/>
              </a:rPr>
              <a:t>14 </a:t>
            </a:r>
            <a:r>
              <a:rPr lang="en-US" sz="2800" b="1" i="1" dirty="0" smtClean="0">
                <a:solidFill>
                  <a:schemeClr val="bg1"/>
                </a:solidFill>
                <a:latin typeface="Constantia" panose="02030602050306030303" pitchFamily="18" charset="0"/>
              </a:rPr>
              <a:t>And I will put my Spirit within you, and you shall live, and I will place you in your own land. Then you shall know that I am the </a:t>
            </a:r>
            <a:r>
              <a:rPr lang="en-US" sz="2800" b="1" i="1" cap="small" dirty="0" smtClean="0">
                <a:solidFill>
                  <a:schemeClr val="bg1"/>
                </a:solidFill>
                <a:latin typeface="Constantia" panose="02030602050306030303" pitchFamily="18" charset="0"/>
              </a:rPr>
              <a:t>Lord</a:t>
            </a:r>
            <a:r>
              <a:rPr lang="en-US" sz="2800" b="1" i="1" dirty="0" smtClean="0">
                <a:solidFill>
                  <a:schemeClr val="bg1"/>
                </a:solidFill>
                <a:latin typeface="Constantia" panose="02030602050306030303" pitchFamily="18" charset="0"/>
              </a:rPr>
              <a:t>; I have spoken, and I will do it, declares </a:t>
            </a:r>
            <a:r>
              <a:rPr lang="en-US" sz="2800" b="1" i="1" dirty="0" smtClean="0">
                <a:solidFill>
                  <a:schemeClr val="bg1"/>
                </a:solidFill>
                <a:effectLst>
                  <a:outerShdw blurRad="38100" dist="38100" dir="2700000" algn="tl">
                    <a:srgbClr val="000000">
                      <a:alpha val="43137"/>
                    </a:srgbClr>
                  </a:outerShdw>
                </a:effectLst>
                <a:latin typeface="Constantia" panose="02030602050306030303" pitchFamily="18" charset="0"/>
              </a:rPr>
              <a:t>the </a:t>
            </a:r>
            <a:r>
              <a:rPr lang="en-US" sz="2800" b="1" i="1" cap="small" dirty="0" smtClean="0">
                <a:solidFill>
                  <a:schemeClr val="bg1"/>
                </a:solidFill>
                <a:effectLst>
                  <a:outerShdw blurRad="38100" dist="38100" dir="2700000" algn="tl">
                    <a:srgbClr val="000000">
                      <a:alpha val="43137"/>
                    </a:srgbClr>
                  </a:outerShdw>
                </a:effectLst>
                <a:latin typeface="Constantia" panose="02030602050306030303" pitchFamily="18" charset="0"/>
              </a:rPr>
              <a:t>Lord</a:t>
            </a:r>
            <a:r>
              <a:rPr lang="en-US" sz="2800" b="1" i="1" dirty="0" smtClean="0">
                <a:solidFill>
                  <a:schemeClr val="bg1"/>
                </a:solidFill>
                <a:effectLst>
                  <a:outerShdw blurRad="38100" dist="38100" dir="2700000" algn="tl">
                    <a:srgbClr val="000000">
                      <a:alpha val="43137"/>
                    </a:srgbClr>
                  </a:outerShdw>
                </a:effectLst>
                <a:latin typeface="Constantia" panose="02030602050306030303" pitchFamily="18" charset="0"/>
              </a:rPr>
              <a:t>.”</a:t>
            </a:r>
            <a:endParaRPr lang="en-US" sz="2800" b="1" i="1" dirty="0">
              <a:solidFill>
                <a:schemeClr val="bg1"/>
              </a:solidFill>
              <a:effectLst>
                <a:outerShdw blurRad="38100" dist="38100" dir="2700000" algn="tl">
                  <a:srgbClr val="000000">
                    <a:alpha val="43137"/>
                  </a:srgbClr>
                </a:outerShdw>
              </a:effectLst>
              <a:latin typeface="Constantia" panose="02030602050306030303" pitchFamily="18" charset="0"/>
            </a:endParaRPr>
          </a:p>
        </p:txBody>
      </p:sp>
    </p:spTree>
    <p:extLst>
      <p:ext uri="{BB962C8B-B14F-4D97-AF65-F5344CB8AC3E}">
        <p14:creationId xmlns:p14="http://schemas.microsoft.com/office/powerpoint/2010/main" val="139307142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3000" tmFilter="0, 0; .2, .5; .8, .5; 1, 0"/>
                                        <p:tgtEl>
                                          <p:spTgt spid="2"/>
                                        </p:tgtEl>
                                      </p:cBhvr>
                                    </p:animEffect>
                                    <p:animScale>
                                      <p:cBhvr>
                                        <p:cTn id="7" dur="150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4959" b="27201"/>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866900" y="762000"/>
            <a:ext cx="5410200" cy="1200329"/>
          </a:xfrm>
          <a:prstGeom prst="rect">
            <a:avLst/>
          </a:prstGeom>
          <a:noFill/>
        </p:spPr>
        <p:txBody>
          <a:bodyPr wrap="square" rtlCol="0">
            <a:spAutoFit/>
          </a:bodyPr>
          <a:lstStyle/>
          <a:p>
            <a:pPr algn="ctr"/>
            <a:r>
              <a:rPr lang="en-US" sz="7200" b="1" dirty="0" smtClean="0">
                <a:solidFill>
                  <a:schemeClr val="bg1"/>
                </a:solidFill>
                <a:effectLst>
                  <a:outerShdw blurRad="38100" dist="38100" dir="2700000" algn="tl">
                    <a:srgbClr val="000000">
                      <a:alpha val="43137"/>
                    </a:srgbClr>
                  </a:outerShdw>
                </a:effectLst>
                <a:latin typeface="Constantia" panose="02030602050306030303" pitchFamily="18" charset="0"/>
              </a:rPr>
              <a:t>History is</a:t>
            </a:r>
            <a:endParaRPr lang="en-US" sz="7200" b="1" dirty="0">
              <a:solidFill>
                <a:schemeClr val="bg1"/>
              </a:solidFill>
              <a:effectLst>
                <a:outerShdw blurRad="38100" dist="38100" dir="2700000" algn="tl">
                  <a:srgbClr val="000000">
                    <a:alpha val="43137"/>
                  </a:srgbClr>
                </a:outerShdw>
              </a:effectLst>
              <a:latin typeface="Constantia" panose="02030602050306030303" pitchFamily="18" charset="0"/>
            </a:endParaRPr>
          </a:p>
        </p:txBody>
      </p:sp>
    </p:spTree>
    <p:extLst>
      <p:ext uri="{BB962C8B-B14F-4D97-AF65-F5344CB8AC3E}">
        <p14:creationId xmlns:p14="http://schemas.microsoft.com/office/powerpoint/2010/main" val="2246286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839200"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76118" y="2967335"/>
            <a:ext cx="8591776" cy="1569660"/>
          </a:xfrm>
          <a:prstGeom prst="rect">
            <a:avLst/>
          </a:prstGeom>
          <a:noFill/>
        </p:spPr>
        <p:txBody>
          <a:bodyPr wrap="none" lIns="91440" tIns="45720" rIns="91440" bIns="45720">
            <a:spAutoFit/>
          </a:bodyPr>
          <a:lstStyle/>
          <a:p>
            <a:pPr algn="ctr"/>
            <a:r>
              <a:rPr lang="en-US" sz="9600"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nstantia" panose="02030602050306030303" pitchFamily="18" charset="0"/>
              </a:rPr>
              <a:t>You Shall Live!</a:t>
            </a:r>
            <a:endParaRPr lang="en-US" sz="9600"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nstantia" panose="02030602050306030303" pitchFamily="18" charset="0"/>
            </a:endParaRPr>
          </a:p>
        </p:txBody>
      </p:sp>
    </p:spTree>
    <p:extLst>
      <p:ext uri="{BB962C8B-B14F-4D97-AF65-F5344CB8AC3E}">
        <p14:creationId xmlns:p14="http://schemas.microsoft.com/office/powerpoint/2010/main" val="3374672369"/>
      </p:ext>
    </p:extLst>
  </p:cSld>
  <p:clrMapOvr>
    <a:masterClrMapping/>
  </p:clrMapOvr>
  <mc:AlternateContent xmlns:mc="http://schemas.openxmlformats.org/markup-compatibility/2006" xmlns:p14="http://schemas.microsoft.com/office/powerpoint/2010/main">
    <mc:Choice Requires="p14">
      <p:transition spd="slow" p14:dur="50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3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30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3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152400"/>
            <a:ext cx="8915400"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99158" y="2967335"/>
            <a:ext cx="8145691" cy="1323439"/>
          </a:xfrm>
          <a:prstGeom prst="rect">
            <a:avLst/>
          </a:prstGeom>
          <a:noFill/>
        </p:spPr>
        <p:txBody>
          <a:bodyPr wrap="none" lIns="91440" tIns="45720" rIns="91440" bIns="45720">
            <a:spAutoFit/>
          </a:bodyPr>
          <a:lstStyle/>
          <a:p>
            <a:pPr algn="ctr"/>
            <a:r>
              <a:rPr lang="en-US" sz="8000" b="1" cap="none" spc="0" dirty="0" smtClean="0">
                <a:ln w="900" cmpd="sng">
                  <a:solidFill>
                    <a:schemeClr val="accent1">
                      <a:satMod val="190000"/>
                      <a:alpha val="55000"/>
                    </a:schemeClr>
                  </a:solidFill>
                  <a:prstDash val="solid"/>
                </a:ln>
                <a:solidFill>
                  <a:schemeClr val="accent1">
                    <a:satMod val="200000"/>
                    <a:tint val="3000"/>
                  </a:schemeClr>
                </a:solidFill>
                <a:effectLst>
                  <a:outerShdw blurRad="38100" dist="38100" dir="2700000" algn="tl">
                    <a:srgbClr val="000000">
                      <a:alpha val="43137"/>
                    </a:srgbClr>
                  </a:outerShdw>
                </a:effectLst>
                <a:latin typeface="Constantia" panose="02030602050306030303" pitchFamily="18" charset="0"/>
              </a:rPr>
              <a:t>WE SHALL LIVE!</a:t>
            </a:r>
            <a:endParaRPr lang="en-US" sz="8000" b="1" cap="none" spc="0" dirty="0">
              <a:ln w="900" cmpd="sng">
                <a:solidFill>
                  <a:schemeClr val="accent1">
                    <a:satMod val="190000"/>
                    <a:alpha val="55000"/>
                  </a:schemeClr>
                </a:solidFill>
                <a:prstDash val="solid"/>
              </a:ln>
              <a:solidFill>
                <a:schemeClr val="accent1">
                  <a:satMod val="200000"/>
                  <a:tint val="3000"/>
                </a:schemeClr>
              </a:solidFill>
              <a:effectLst>
                <a:outerShdw blurRad="38100" dist="38100" dir="2700000" algn="tl">
                  <a:srgbClr val="000000">
                    <a:alpha val="43137"/>
                  </a:srgbClr>
                </a:outerShdw>
              </a:effectLst>
              <a:latin typeface="Constantia" panose="02030602050306030303" pitchFamily="18" charset="0"/>
            </a:endParaRPr>
          </a:p>
        </p:txBody>
      </p:sp>
    </p:spTree>
    <p:extLst>
      <p:ext uri="{BB962C8B-B14F-4D97-AF65-F5344CB8AC3E}">
        <p14:creationId xmlns:p14="http://schemas.microsoft.com/office/powerpoint/2010/main" val="3488504570"/>
      </p:ext>
    </p:extLst>
  </p:cSld>
  <p:clrMapOvr>
    <a:masterClrMapping/>
  </p:clrMapOvr>
  <mc:AlternateContent xmlns:mc="http://schemas.openxmlformats.org/markup-compatibility/2006" xmlns:p14="http://schemas.microsoft.com/office/powerpoint/2010/main">
    <mc:Choice Requires="p14">
      <p:transition spd="slow" p14:dur="5000">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5000"/>
                    </a14:imgEffect>
                  </a14:imgLayer>
                </a14:imgProps>
              </a:ext>
              <a:ext uri="{28A0092B-C50C-407E-A947-70E740481C1C}">
                <a14:useLocalDpi xmlns:a14="http://schemas.microsoft.com/office/drawing/2010/main" val="0"/>
              </a:ext>
            </a:extLst>
          </a:blip>
          <a:srcRect/>
          <a:stretch>
            <a:fillRect/>
          </a:stretch>
        </p:blipFill>
        <p:spPr bwMode="auto">
          <a:xfrm>
            <a:off x="114300" y="152400"/>
            <a:ext cx="8913813"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81000" y="1443841"/>
            <a:ext cx="4114800" cy="3970318"/>
          </a:xfrm>
          <a:prstGeom prst="rect">
            <a:avLst/>
          </a:prstGeom>
          <a:noFill/>
        </p:spPr>
        <p:txBody>
          <a:bodyPr wrap="square" rtlCol="0">
            <a:spAutoFit/>
          </a:bodyPr>
          <a:lstStyle/>
          <a:p>
            <a:pPr algn="ctr"/>
            <a:r>
              <a:rPr lang="en-US" sz="3600" b="1" i="1" dirty="0" smtClean="0">
                <a:solidFill>
                  <a:schemeClr val="bg1"/>
                </a:solidFill>
                <a:latin typeface="Constantia" panose="02030602050306030303" pitchFamily="18" charset="0"/>
              </a:rPr>
              <a:t>“But </a:t>
            </a:r>
            <a:r>
              <a:rPr lang="en-US" sz="3600" b="1" i="1" dirty="0">
                <a:solidFill>
                  <a:schemeClr val="bg1"/>
                </a:solidFill>
                <a:latin typeface="Constantia" panose="02030602050306030303" pitchFamily="18" charset="0"/>
              </a:rPr>
              <a:t>if Christ is in you, although the body is dead because of sin, the Spirit is life because of </a:t>
            </a:r>
            <a:r>
              <a:rPr lang="en-US" sz="3600" b="1" i="1" dirty="0" smtClean="0">
                <a:solidFill>
                  <a:schemeClr val="bg1"/>
                </a:solidFill>
                <a:latin typeface="Constantia" panose="02030602050306030303" pitchFamily="18" charset="0"/>
              </a:rPr>
              <a:t>righteousness . . .</a:t>
            </a:r>
            <a:endParaRPr lang="en-US" sz="3600" b="1" i="1" dirty="0">
              <a:solidFill>
                <a:schemeClr val="bg1"/>
              </a:solidFill>
              <a:latin typeface="Constantia" panose="02030602050306030303" pitchFamily="18" charset="0"/>
            </a:endParaRPr>
          </a:p>
        </p:txBody>
      </p:sp>
      <p:sp>
        <p:nvSpPr>
          <p:cNvPr id="3" name="TextBox 2"/>
          <p:cNvSpPr txBox="1"/>
          <p:nvPr/>
        </p:nvSpPr>
        <p:spPr>
          <a:xfrm>
            <a:off x="5486400" y="6243935"/>
            <a:ext cx="3541713" cy="461665"/>
          </a:xfrm>
          <a:prstGeom prst="rect">
            <a:avLst/>
          </a:prstGeom>
          <a:noFill/>
        </p:spPr>
        <p:txBody>
          <a:bodyPr wrap="square" rtlCol="0">
            <a:spAutoFit/>
          </a:bodyPr>
          <a:lstStyle/>
          <a:p>
            <a:pPr algn="ctr"/>
            <a:r>
              <a:rPr lang="en-US" sz="2400" b="1" dirty="0" smtClean="0">
                <a:solidFill>
                  <a:srgbClr val="FFFF00"/>
                </a:solidFill>
                <a:effectLst>
                  <a:outerShdw blurRad="38100" dist="38100" dir="2700000" algn="tl">
                    <a:srgbClr val="000000">
                      <a:alpha val="43137"/>
                    </a:srgbClr>
                  </a:outerShdw>
                </a:effectLst>
                <a:latin typeface="Constantia" panose="02030602050306030303" pitchFamily="18" charset="0"/>
              </a:rPr>
              <a:t>Romans 8:10-11</a:t>
            </a:r>
            <a:endParaRPr lang="en-US" sz="2400" b="1" dirty="0">
              <a:solidFill>
                <a:srgbClr val="FFFF00"/>
              </a:solidFill>
              <a:effectLst>
                <a:outerShdw blurRad="38100" dist="38100" dir="2700000" algn="tl">
                  <a:srgbClr val="000000">
                    <a:alpha val="43137"/>
                  </a:srgbClr>
                </a:outerShdw>
              </a:effectLst>
              <a:latin typeface="Constantia" panose="02030602050306030303" pitchFamily="18" charset="0"/>
            </a:endParaRPr>
          </a:p>
        </p:txBody>
      </p:sp>
    </p:spTree>
    <p:extLst>
      <p:ext uri="{BB962C8B-B14F-4D97-AF65-F5344CB8AC3E}">
        <p14:creationId xmlns:p14="http://schemas.microsoft.com/office/powerpoint/2010/main" val="27385032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5000"/>
                    </a14:imgEffect>
                  </a14:imgLayer>
                </a14:imgProps>
              </a:ext>
              <a:ext uri="{28A0092B-C50C-407E-A947-70E740481C1C}">
                <a14:useLocalDpi xmlns:a14="http://schemas.microsoft.com/office/drawing/2010/main" val="0"/>
              </a:ext>
            </a:extLst>
          </a:blip>
          <a:srcRect/>
          <a:stretch>
            <a:fillRect/>
          </a:stretch>
        </p:blipFill>
        <p:spPr bwMode="auto">
          <a:xfrm>
            <a:off x="114300" y="152400"/>
            <a:ext cx="8913813"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81000" y="335845"/>
            <a:ext cx="4343400" cy="6186309"/>
          </a:xfrm>
          <a:prstGeom prst="rect">
            <a:avLst/>
          </a:prstGeom>
          <a:noFill/>
        </p:spPr>
        <p:txBody>
          <a:bodyPr wrap="square" rtlCol="0">
            <a:spAutoFit/>
          </a:bodyPr>
          <a:lstStyle/>
          <a:p>
            <a:pPr algn="ctr"/>
            <a:r>
              <a:rPr lang="en-US" sz="3600" b="1" i="1" dirty="0" smtClean="0">
                <a:solidFill>
                  <a:schemeClr val="bg1"/>
                </a:solidFill>
                <a:latin typeface="Constantia" panose="02030602050306030303" pitchFamily="18" charset="0"/>
              </a:rPr>
              <a:t> . . . if the Spirit of him who raised Jesus from the dead dwells in you, he who raised Christ Jesus from the dead </a:t>
            </a:r>
            <a:r>
              <a:rPr lang="en-US" sz="3600" b="1" i="1" u="sng" dirty="0" smtClean="0">
                <a:solidFill>
                  <a:schemeClr val="bg1"/>
                </a:solidFill>
                <a:latin typeface="Constantia" panose="02030602050306030303" pitchFamily="18" charset="0"/>
              </a:rPr>
              <a:t>will also give life </a:t>
            </a:r>
            <a:r>
              <a:rPr lang="en-US" sz="3600" b="1" i="1" dirty="0" smtClean="0">
                <a:solidFill>
                  <a:schemeClr val="bg1"/>
                </a:solidFill>
                <a:latin typeface="Constantia" panose="02030602050306030303" pitchFamily="18" charset="0"/>
              </a:rPr>
              <a:t>to your mortal bodies through his Spirit who dwells in you.”</a:t>
            </a:r>
            <a:endParaRPr lang="en-US" sz="3600" b="1" i="1" dirty="0">
              <a:solidFill>
                <a:schemeClr val="bg1"/>
              </a:solidFill>
              <a:latin typeface="Constantia" panose="02030602050306030303" pitchFamily="18" charset="0"/>
            </a:endParaRPr>
          </a:p>
        </p:txBody>
      </p:sp>
      <p:sp>
        <p:nvSpPr>
          <p:cNvPr id="5" name="TextBox 4"/>
          <p:cNvSpPr txBox="1"/>
          <p:nvPr/>
        </p:nvSpPr>
        <p:spPr>
          <a:xfrm>
            <a:off x="5486400" y="6243935"/>
            <a:ext cx="3541713" cy="461665"/>
          </a:xfrm>
          <a:prstGeom prst="rect">
            <a:avLst/>
          </a:prstGeom>
          <a:noFill/>
        </p:spPr>
        <p:txBody>
          <a:bodyPr wrap="square" rtlCol="0">
            <a:spAutoFit/>
          </a:bodyPr>
          <a:lstStyle/>
          <a:p>
            <a:pPr algn="ctr"/>
            <a:r>
              <a:rPr lang="en-US" sz="2400" b="1" dirty="0" smtClean="0">
                <a:solidFill>
                  <a:srgbClr val="FFFF00"/>
                </a:solidFill>
                <a:effectLst>
                  <a:outerShdw blurRad="38100" dist="38100" dir="2700000" algn="tl">
                    <a:srgbClr val="000000">
                      <a:alpha val="43137"/>
                    </a:srgbClr>
                  </a:outerShdw>
                </a:effectLst>
                <a:latin typeface="Constantia" panose="02030602050306030303" pitchFamily="18" charset="0"/>
              </a:rPr>
              <a:t>Romans 8:10-11</a:t>
            </a:r>
            <a:endParaRPr lang="en-US" sz="2400" b="1" dirty="0">
              <a:solidFill>
                <a:srgbClr val="FFFF00"/>
              </a:solidFill>
              <a:effectLst>
                <a:outerShdw blurRad="38100" dist="38100" dir="2700000" algn="tl">
                  <a:srgbClr val="000000">
                    <a:alpha val="43137"/>
                  </a:srgbClr>
                </a:outerShdw>
              </a:effectLst>
              <a:latin typeface="Constantia" panose="02030602050306030303" pitchFamily="18" charset="0"/>
            </a:endParaRPr>
          </a:p>
        </p:txBody>
      </p:sp>
    </p:spTree>
    <p:extLst>
      <p:ext uri="{BB962C8B-B14F-4D97-AF65-F5344CB8AC3E}">
        <p14:creationId xmlns:p14="http://schemas.microsoft.com/office/powerpoint/2010/main" val="700259893"/>
      </p:ext>
    </p:extLst>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64689" y="2691080"/>
            <a:ext cx="6814622" cy="1323439"/>
          </a:xfrm>
          <a:prstGeom prst="rect">
            <a:avLst/>
          </a:prstGeom>
          <a:noFill/>
        </p:spPr>
        <p:txBody>
          <a:bodyPr wrap="none" lIns="91440" tIns="45720" rIns="91440" bIns="45720">
            <a:spAutoFit/>
          </a:bodyPr>
          <a:lstStyle/>
          <a:p>
            <a:pPr algn="ctr"/>
            <a:r>
              <a:rPr lang="en-US" sz="80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nstantia" panose="02030602050306030303" pitchFamily="18" charset="0"/>
              </a:rPr>
              <a:t>God Knows . . .</a:t>
            </a:r>
            <a:endParaRPr lang="en-US" sz="8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nstantia" panose="02030602050306030303" pitchFamily="18" charset="0"/>
            </a:endParaRPr>
          </a:p>
        </p:txBody>
      </p:sp>
    </p:spTree>
    <p:extLst>
      <p:ext uri="{BB962C8B-B14F-4D97-AF65-F5344CB8AC3E}">
        <p14:creationId xmlns:p14="http://schemas.microsoft.com/office/powerpoint/2010/main" val="1470009444"/>
      </p:ext>
    </p:extLst>
  </p:cSld>
  <p:clrMapOvr>
    <a:masterClrMapping/>
  </p:clrMapOvr>
  <mc:AlternateContent xmlns:mc="http://schemas.openxmlformats.org/markup-compatibility/2006">
    <mc:Choice xmlns:p14="http://schemas.microsoft.com/office/powerpoint/2010/main" Requires="p14">
      <p:transition spd="slow" p14:dur="30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46621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4959" b="27201"/>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866900" y="762000"/>
            <a:ext cx="5410200" cy="1200329"/>
          </a:xfrm>
          <a:prstGeom prst="rect">
            <a:avLst/>
          </a:prstGeom>
          <a:noFill/>
        </p:spPr>
        <p:txBody>
          <a:bodyPr wrap="square" rtlCol="0">
            <a:spAutoFit/>
          </a:bodyPr>
          <a:lstStyle/>
          <a:p>
            <a:pPr algn="ctr"/>
            <a:endParaRPr lang="en-US" sz="7200" b="1" dirty="0">
              <a:solidFill>
                <a:schemeClr val="bg1"/>
              </a:solidFill>
              <a:effectLst>
                <a:outerShdw blurRad="38100" dist="38100" dir="2700000" algn="tl">
                  <a:srgbClr val="000000">
                    <a:alpha val="43137"/>
                  </a:srgbClr>
                </a:outerShdw>
              </a:effectLst>
              <a:latin typeface="Constantia" panose="02030602050306030303"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312" y="1219200"/>
            <a:ext cx="846137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Image result for passover"/>
          <p:cNvPicPr>
            <a:picLocks noChangeAspect="1" noChangeArrowheads="1"/>
          </p:cNvPicPr>
          <p:nvPr/>
        </p:nvPicPr>
        <p:blipFill rotWithShape="1">
          <a:blip r:embed="rId4">
            <a:extLst>
              <a:ext uri="{28A0092B-C50C-407E-A947-70E740481C1C}">
                <a14:useLocalDpi xmlns:a14="http://schemas.microsoft.com/office/drawing/2010/main" val="0"/>
              </a:ext>
            </a:extLst>
          </a:blip>
          <a:srcRect l="9976" t="23040" r="8107" b="36698"/>
          <a:stretch/>
        </p:blipFill>
        <p:spPr bwMode="auto">
          <a:xfrm>
            <a:off x="256307" y="4267200"/>
            <a:ext cx="8645237" cy="2396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0138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1000"/>
                                        <p:tgtEl>
                                          <p:spTgt spid="1028"/>
                                        </p:tgtEl>
                                      </p:cBhvr>
                                    </p:animEffect>
                                    <p:anim calcmode="lin" valueType="num">
                                      <p:cBhvr>
                                        <p:cTn id="8" dur="1000" fill="hold"/>
                                        <p:tgtEl>
                                          <p:spTgt spid="1028"/>
                                        </p:tgtEl>
                                        <p:attrNameLst>
                                          <p:attrName>ppt_x</p:attrName>
                                        </p:attrNameLst>
                                      </p:cBhvr>
                                      <p:tavLst>
                                        <p:tav tm="0">
                                          <p:val>
                                            <p:strVal val="#ppt_x"/>
                                          </p:val>
                                        </p:tav>
                                        <p:tav tm="100000">
                                          <p:val>
                                            <p:strVal val="#ppt_x"/>
                                          </p:val>
                                        </p:tav>
                                      </p:tavLst>
                                    </p:anim>
                                    <p:anim calcmode="lin" valueType="num">
                                      <p:cBhvr>
                                        <p:cTn id="9"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83128"/>
            <a:ext cx="8686799" cy="66224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5396693"/>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4959" b="27201"/>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866900" y="762000"/>
            <a:ext cx="5410200" cy="1200329"/>
          </a:xfrm>
          <a:prstGeom prst="rect">
            <a:avLst/>
          </a:prstGeom>
          <a:noFill/>
        </p:spPr>
        <p:txBody>
          <a:bodyPr wrap="square" rtlCol="0">
            <a:spAutoFit/>
          </a:bodyPr>
          <a:lstStyle/>
          <a:p>
            <a:pPr algn="ctr"/>
            <a:endParaRPr lang="en-US" sz="7200" b="1" dirty="0">
              <a:solidFill>
                <a:schemeClr val="bg1"/>
              </a:solidFill>
              <a:effectLst>
                <a:outerShdw blurRad="38100" dist="38100" dir="2700000" algn="tl">
                  <a:srgbClr val="000000">
                    <a:alpha val="43137"/>
                  </a:srgbClr>
                </a:outerShdw>
              </a:effectLst>
              <a:latin typeface="Constantia" panose="02030602050306030303"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312" y="1219200"/>
            <a:ext cx="846137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657255"/>
            <a:ext cx="4069699" cy="3048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648200" y="4114800"/>
            <a:ext cx="4154487" cy="1938992"/>
          </a:xfrm>
          <a:prstGeom prst="rect">
            <a:avLst/>
          </a:prstGeom>
          <a:noFill/>
        </p:spPr>
        <p:txBody>
          <a:bodyPr wrap="square" rtlCol="0">
            <a:spAutoFit/>
          </a:bodyPr>
          <a:lstStyle/>
          <a:p>
            <a:pPr algn="ctr"/>
            <a:r>
              <a:rPr lang="en-US" sz="6000" b="1" i="1" dirty="0" smtClean="0">
                <a:effectLst>
                  <a:outerShdw blurRad="38100" dist="38100" dir="2700000" algn="tl">
                    <a:srgbClr val="000000">
                      <a:alpha val="43137"/>
                    </a:srgbClr>
                  </a:outerShdw>
                </a:effectLst>
                <a:latin typeface="Constantia" panose="02030602050306030303" pitchFamily="18" charset="0"/>
              </a:rPr>
              <a:t>“You Shall Live!”</a:t>
            </a:r>
            <a:endParaRPr lang="en-US" sz="6000" b="1" i="1" dirty="0">
              <a:effectLst>
                <a:outerShdw blurRad="38100" dist="38100" dir="2700000" algn="tl">
                  <a:srgbClr val="000000">
                    <a:alpha val="43137"/>
                  </a:srgbClr>
                </a:outerShdw>
              </a:effectLst>
              <a:latin typeface="Constantia" panose="02030602050306030303" pitchFamily="18" charset="0"/>
            </a:endParaRPr>
          </a:p>
        </p:txBody>
      </p:sp>
    </p:spTree>
    <p:extLst>
      <p:ext uri="{BB962C8B-B14F-4D97-AF65-F5344CB8AC3E}">
        <p14:creationId xmlns:p14="http://schemas.microsoft.com/office/powerpoint/2010/main" val="8979712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2000"/>
                                        <p:tgtEl>
                                          <p:spTgt spid="3074"/>
                                        </p:tgtEl>
                                      </p:cBhvr>
                                    </p:animEffect>
                                  </p:childTnLst>
                                </p:cTn>
                              </p:par>
                            </p:childTnLst>
                          </p:cTn>
                        </p:par>
                        <p:par>
                          <p:cTn id="8" fill="hold">
                            <p:stCondLst>
                              <p:cond delay="20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anim calcmode="lin" valueType="num">
                                      <p:cBhvr>
                                        <p:cTn id="12" dur="2000" fill="hold"/>
                                        <p:tgtEl>
                                          <p:spTgt spid="6"/>
                                        </p:tgtEl>
                                        <p:attrNameLst>
                                          <p:attrName>ppt_x</p:attrName>
                                        </p:attrNameLst>
                                      </p:cBhvr>
                                      <p:tavLst>
                                        <p:tav tm="0">
                                          <p:val>
                                            <p:strVal val="#ppt_x"/>
                                          </p:val>
                                        </p:tav>
                                        <p:tav tm="100000">
                                          <p:val>
                                            <p:strVal val="#ppt_x"/>
                                          </p:val>
                                        </p:tav>
                                      </p:tavLst>
                                    </p:anim>
                                    <p:anim calcmode="lin" valueType="num">
                                      <p:cBhvr>
                                        <p:cTn id="13" dur="2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4959" b="27201"/>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866900" y="762000"/>
            <a:ext cx="5410200" cy="1200329"/>
          </a:xfrm>
          <a:prstGeom prst="rect">
            <a:avLst/>
          </a:prstGeom>
          <a:noFill/>
        </p:spPr>
        <p:txBody>
          <a:bodyPr wrap="square" rtlCol="0">
            <a:spAutoFit/>
          </a:bodyPr>
          <a:lstStyle/>
          <a:p>
            <a:pPr algn="ctr"/>
            <a:endParaRPr lang="en-US" sz="7200" b="1" dirty="0">
              <a:solidFill>
                <a:schemeClr val="bg1"/>
              </a:solidFill>
              <a:effectLst>
                <a:outerShdw blurRad="38100" dist="38100" dir="2700000" algn="tl">
                  <a:srgbClr val="000000">
                    <a:alpha val="43137"/>
                  </a:srgbClr>
                </a:outerShdw>
              </a:effectLst>
              <a:latin typeface="Constantia" panose="02030602050306030303"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312" y="1219200"/>
            <a:ext cx="846137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657255"/>
            <a:ext cx="4069699" cy="3048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648200" y="4114800"/>
            <a:ext cx="4154487" cy="1938992"/>
          </a:xfrm>
          <a:prstGeom prst="rect">
            <a:avLst/>
          </a:prstGeom>
          <a:noFill/>
        </p:spPr>
        <p:txBody>
          <a:bodyPr wrap="square" rtlCol="0">
            <a:spAutoFit/>
          </a:bodyPr>
          <a:lstStyle/>
          <a:p>
            <a:pPr algn="ctr"/>
            <a:r>
              <a:rPr lang="en-US" sz="6000" b="1" i="1" dirty="0" smtClean="0">
                <a:effectLst>
                  <a:outerShdw blurRad="38100" dist="38100" dir="2700000" algn="tl">
                    <a:srgbClr val="000000">
                      <a:alpha val="43137"/>
                    </a:srgbClr>
                  </a:outerShdw>
                </a:effectLst>
                <a:latin typeface="Constantia" panose="02030602050306030303" pitchFamily="18" charset="0"/>
              </a:rPr>
              <a:t>“You Shall Live!”</a:t>
            </a:r>
            <a:endParaRPr lang="en-US" sz="6000" b="1" i="1" dirty="0">
              <a:effectLst>
                <a:outerShdw blurRad="38100" dist="38100" dir="2700000" algn="tl">
                  <a:srgbClr val="000000">
                    <a:alpha val="43137"/>
                  </a:srgbClr>
                </a:outerShdw>
              </a:effectLst>
              <a:latin typeface="Constantia" panose="02030602050306030303" pitchFamily="18" charset="0"/>
            </a:endParaRPr>
          </a:p>
        </p:txBody>
      </p:sp>
      <p:pic>
        <p:nvPicPr>
          <p:cNvPr id="409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6459" t="11111" r="6666"/>
          <a:stretch/>
        </p:blipFill>
        <p:spPr bwMode="auto">
          <a:xfrm>
            <a:off x="28574" y="23812"/>
            <a:ext cx="9115425" cy="6834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2854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000" fill="hold"/>
                                        <p:tgtEl>
                                          <p:spTgt spid="3074"/>
                                        </p:tgtEl>
                                      </p:cBhvr>
                                      <p:by x="400000" y="400000"/>
                                    </p:animScale>
                                  </p:childTnLst>
                                </p:cTn>
                              </p:par>
                              <p:par>
                                <p:cTn id="7" presetID="10" presetClass="entr" presetSubtype="0" fill="hold" nodeType="withEffect">
                                  <p:stCondLst>
                                    <p:cond delay="0"/>
                                  </p:stCondLst>
                                  <p:childTnLst>
                                    <p:set>
                                      <p:cBhvr>
                                        <p:cTn id="8" dur="1" fill="hold">
                                          <p:stCondLst>
                                            <p:cond delay="0"/>
                                          </p:stCondLst>
                                        </p:cTn>
                                        <p:tgtEl>
                                          <p:spTgt spid="4098"/>
                                        </p:tgtEl>
                                        <p:attrNameLst>
                                          <p:attrName>style.visibility</p:attrName>
                                        </p:attrNameLst>
                                      </p:cBhvr>
                                      <p:to>
                                        <p:strVal val="visible"/>
                                      </p:to>
                                    </p:set>
                                    <p:animEffect transition="in" filter="fade">
                                      <p:cBhvr>
                                        <p:cTn id="9" dur="3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33000"/>
                    </a14:imgEffect>
                  </a14:imgLayer>
                </a14:imgProps>
              </a:ext>
              <a:ext uri="{28A0092B-C50C-407E-A947-70E740481C1C}">
                <a14:useLocalDpi xmlns:a14="http://schemas.microsoft.com/office/drawing/2010/main" val="0"/>
              </a:ext>
            </a:extLst>
          </a:blip>
          <a:srcRect/>
          <a:stretch>
            <a:fillRect/>
          </a:stretch>
        </p:blipFill>
        <p:spPr bwMode="auto">
          <a:xfrm>
            <a:off x="14288" y="11113"/>
            <a:ext cx="9113837" cy="683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33400" y="609600"/>
            <a:ext cx="8077200" cy="5632311"/>
          </a:xfrm>
          <a:prstGeom prst="rect">
            <a:avLst/>
          </a:prstGeom>
          <a:noFill/>
        </p:spPr>
        <p:txBody>
          <a:bodyPr wrap="square" rtlCol="0">
            <a:spAutoFit/>
          </a:bodyPr>
          <a:lstStyle/>
          <a:p>
            <a:r>
              <a:rPr lang="en-US" sz="2400" b="1" baseline="30000" dirty="0">
                <a:solidFill>
                  <a:schemeClr val="bg1"/>
                </a:solidFill>
                <a:effectLst>
                  <a:outerShdw blurRad="38100" dist="38100" dir="2700000" algn="tl">
                    <a:srgbClr val="000000">
                      <a:alpha val="43137"/>
                    </a:srgbClr>
                  </a:outerShdw>
                </a:effectLst>
                <a:latin typeface="Constantia" panose="02030602050306030303" pitchFamily="18" charset="0"/>
              </a:rPr>
              <a:t>1</a:t>
            </a:r>
            <a:r>
              <a:rPr lang="en-US" sz="2400" b="1" dirty="0">
                <a:solidFill>
                  <a:schemeClr val="bg1"/>
                </a:solidFill>
                <a:effectLst>
                  <a:outerShdw blurRad="38100" dist="38100" dir="2700000" algn="tl">
                    <a:srgbClr val="000000">
                      <a:alpha val="43137"/>
                    </a:srgbClr>
                  </a:outerShdw>
                </a:effectLst>
                <a:latin typeface="Constantia" panose="02030602050306030303" pitchFamily="18" charset="0"/>
              </a:rPr>
              <a:t>The hand of the </a:t>
            </a:r>
            <a:r>
              <a:rPr lang="en-US" sz="2400" b="1" cap="small" dirty="0">
                <a:solidFill>
                  <a:schemeClr val="bg1"/>
                </a:solidFill>
                <a:effectLst>
                  <a:outerShdw blurRad="38100" dist="38100" dir="2700000" algn="tl">
                    <a:srgbClr val="000000">
                      <a:alpha val="43137"/>
                    </a:srgbClr>
                  </a:outerShdw>
                </a:effectLst>
                <a:latin typeface="Constantia" panose="02030602050306030303" pitchFamily="18" charset="0"/>
              </a:rPr>
              <a:t>Lord</a:t>
            </a:r>
            <a:r>
              <a:rPr lang="en-US" sz="2400" b="1" dirty="0">
                <a:solidFill>
                  <a:schemeClr val="bg1"/>
                </a:solidFill>
                <a:effectLst>
                  <a:outerShdw blurRad="38100" dist="38100" dir="2700000" algn="tl">
                    <a:srgbClr val="000000">
                      <a:alpha val="43137"/>
                    </a:srgbClr>
                  </a:outerShdw>
                </a:effectLst>
                <a:latin typeface="Constantia" panose="02030602050306030303" pitchFamily="18" charset="0"/>
              </a:rPr>
              <a:t> was upon me, and he brought me out in the Spirit of the </a:t>
            </a:r>
            <a:r>
              <a:rPr lang="en-US" sz="2400" b="1" cap="small" dirty="0">
                <a:solidFill>
                  <a:schemeClr val="bg1"/>
                </a:solidFill>
                <a:effectLst>
                  <a:outerShdw blurRad="38100" dist="38100" dir="2700000" algn="tl">
                    <a:srgbClr val="000000">
                      <a:alpha val="43137"/>
                    </a:srgbClr>
                  </a:outerShdw>
                </a:effectLst>
                <a:latin typeface="Constantia" panose="02030602050306030303" pitchFamily="18" charset="0"/>
              </a:rPr>
              <a:t>Lord</a:t>
            </a:r>
            <a:r>
              <a:rPr lang="en-US" sz="2400" b="1" dirty="0">
                <a:solidFill>
                  <a:schemeClr val="bg1"/>
                </a:solidFill>
                <a:effectLst>
                  <a:outerShdw blurRad="38100" dist="38100" dir="2700000" algn="tl">
                    <a:srgbClr val="000000">
                      <a:alpha val="43137"/>
                    </a:srgbClr>
                  </a:outerShdw>
                </a:effectLst>
                <a:latin typeface="Constantia" panose="02030602050306030303" pitchFamily="18" charset="0"/>
              </a:rPr>
              <a:t> and set me down in the middle of the valley; it was full of bones. </a:t>
            </a:r>
            <a:r>
              <a:rPr lang="en-US" sz="2400" b="1" baseline="30000" dirty="0">
                <a:solidFill>
                  <a:schemeClr val="bg1"/>
                </a:solidFill>
                <a:effectLst>
                  <a:outerShdw blurRad="38100" dist="38100" dir="2700000" algn="tl">
                    <a:srgbClr val="000000">
                      <a:alpha val="43137"/>
                    </a:srgbClr>
                  </a:outerShdw>
                </a:effectLst>
                <a:latin typeface="Constantia" panose="02030602050306030303" pitchFamily="18" charset="0"/>
              </a:rPr>
              <a:t>2 </a:t>
            </a:r>
            <a:r>
              <a:rPr lang="en-US" sz="2400" b="1" dirty="0">
                <a:solidFill>
                  <a:schemeClr val="bg1"/>
                </a:solidFill>
                <a:effectLst>
                  <a:outerShdw blurRad="38100" dist="38100" dir="2700000" algn="tl">
                    <a:srgbClr val="000000">
                      <a:alpha val="43137"/>
                    </a:srgbClr>
                  </a:outerShdw>
                </a:effectLst>
                <a:latin typeface="Constantia" panose="02030602050306030303" pitchFamily="18" charset="0"/>
              </a:rPr>
              <a:t>And he led me around among them, and behold, there were very many on the surface of the valley, and behold, they were very dry.</a:t>
            </a:r>
            <a:r>
              <a:rPr lang="en-US" sz="2400" b="1" baseline="30000" dirty="0">
                <a:solidFill>
                  <a:schemeClr val="bg1"/>
                </a:solidFill>
                <a:effectLst>
                  <a:outerShdw blurRad="38100" dist="38100" dir="2700000" algn="tl">
                    <a:srgbClr val="000000">
                      <a:alpha val="43137"/>
                    </a:srgbClr>
                  </a:outerShdw>
                </a:effectLst>
                <a:latin typeface="Constantia" panose="02030602050306030303" pitchFamily="18" charset="0"/>
              </a:rPr>
              <a:t>3 </a:t>
            </a:r>
            <a:r>
              <a:rPr lang="en-US" sz="2400" b="1" dirty="0">
                <a:solidFill>
                  <a:schemeClr val="bg1"/>
                </a:solidFill>
                <a:effectLst>
                  <a:outerShdw blurRad="38100" dist="38100" dir="2700000" algn="tl">
                    <a:srgbClr val="000000">
                      <a:alpha val="43137"/>
                    </a:srgbClr>
                  </a:outerShdw>
                </a:effectLst>
                <a:latin typeface="Constantia" panose="02030602050306030303" pitchFamily="18" charset="0"/>
              </a:rPr>
              <a:t>And he said to me, “Son of man, can these bones live?” And I answered, “O Lord </a:t>
            </a:r>
            <a:r>
              <a:rPr lang="en-US" sz="2400" b="1" cap="small" dirty="0">
                <a:solidFill>
                  <a:schemeClr val="bg1"/>
                </a:solidFill>
                <a:effectLst>
                  <a:outerShdw blurRad="38100" dist="38100" dir="2700000" algn="tl">
                    <a:srgbClr val="000000">
                      <a:alpha val="43137"/>
                    </a:srgbClr>
                  </a:outerShdw>
                </a:effectLst>
                <a:latin typeface="Constantia" panose="02030602050306030303" pitchFamily="18" charset="0"/>
              </a:rPr>
              <a:t>God</a:t>
            </a:r>
            <a:r>
              <a:rPr lang="en-US" sz="2400" b="1" dirty="0">
                <a:solidFill>
                  <a:schemeClr val="bg1"/>
                </a:solidFill>
                <a:effectLst>
                  <a:outerShdw blurRad="38100" dist="38100" dir="2700000" algn="tl">
                    <a:srgbClr val="000000">
                      <a:alpha val="43137"/>
                    </a:srgbClr>
                  </a:outerShdw>
                </a:effectLst>
                <a:latin typeface="Constantia" panose="02030602050306030303" pitchFamily="18" charset="0"/>
              </a:rPr>
              <a:t>, you know.” </a:t>
            </a:r>
            <a:r>
              <a:rPr lang="en-US" sz="2400" b="1" baseline="30000" dirty="0">
                <a:solidFill>
                  <a:schemeClr val="bg1"/>
                </a:solidFill>
                <a:effectLst>
                  <a:outerShdw blurRad="38100" dist="38100" dir="2700000" algn="tl">
                    <a:srgbClr val="000000">
                      <a:alpha val="43137"/>
                    </a:srgbClr>
                  </a:outerShdw>
                </a:effectLst>
                <a:latin typeface="Constantia" panose="02030602050306030303" pitchFamily="18" charset="0"/>
              </a:rPr>
              <a:t>4 </a:t>
            </a:r>
            <a:r>
              <a:rPr lang="en-US" sz="2400" b="1" dirty="0">
                <a:solidFill>
                  <a:schemeClr val="bg1"/>
                </a:solidFill>
                <a:effectLst>
                  <a:outerShdw blurRad="38100" dist="38100" dir="2700000" algn="tl">
                    <a:srgbClr val="000000">
                      <a:alpha val="43137"/>
                    </a:srgbClr>
                  </a:outerShdw>
                </a:effectLst>
                <a:latin typeface="Constantia" panose="02030602050306030303" pitchFamily="18" charset="0"/>
              </a:rPr>
              <a:t>Then he said to me, “Prophesy over these bones, and say to them, O dry bones, hear the word of the </a:t>
            </a:r>
            <a:r>
              <a:rPr lang="en-US" sz="2400" b="1" cap="small" dirty="0">
                <a:solidFill>
                  <a:schemeClr val="bg1"/>
                </a:solidFill>
                <a:effectLst>
                  <a:outerShdw blurRad="38100" dist="38100" dir="2700000" algn="tl">
                    <a:srgbClr val="000000">
                      <a:alpha val="43137"/>
                    </a:srgbClr>
                  </a:outerShdw>
                </a:effectLst>
                <a:latin typeface="Constantia" panose="02030602050306030303" pitchFamily="18" charset="0"/>
              </a:rPr>
              <a:t>Lord</a:t>
            </a:r>
            <a:r>
              <a:rPr lang="en-US" sz="2400" b="1" dirty="0">
                <a:solidFill>
                  <a:schemeClr val="bg1"/>
                </a:solidFill>
                <a:effectLst>
                  <a:outerShdw blurRad="38100" dist="38100" dir="2700000" algn="tl">
                    <a:srgbClr val="000000">
                      <a:alpha val="43137"/>
                    </a:srgbClr>
                  </a:outerShdw>
                </a:effectLst>
                <a:latin typeface="Constantia" panose="02030602050306030303" pitchFamily="18" charset="0"/>
              </a:rPr>
              <a:t>.</a:t>
            </a:r>
            <a:r>
              <a:rPr lang="en-US" sz="2400" b="1" baseline="30000" dirty="0">
                <a:solidFill>
                  <a:schemeClr val="bg1"/>
                </a:solidFill>
                <a:effectLst>
                  <a:outerShdw blurRad="38100" dist="38100" dir="2700000" algn="tl">
                    <a:srgbClr val="000000">
                      <a:alpha val="43137"/>
                    </a:srgbClr>
                  </a:outerShdw>
                </a:effectLst>
                <a:latin typeface="Constantia" panose="02030602050306030303" pitchFamily="18" charset="0"/>
              </a:rPr>
              <a:t>5 </a:t>
            </a:r>
            <a:r>
              <a:rPr lang="en-US" sz="2400" b="1" dirty="0">
                <a:solidFill>
                  <a:schemeClr val="bg1"/>
                </a:solidFill>
                <a:effectLst>
                  <a:outerShdw blurRad="38100" dist="38100" dir="2700000" algn="tl">
                    <a:srgbClr val="000000">
                      <a:alpha val="43137"/>
                    </a:srgbClr>
                  </a:outerShdw>
                </a:effectLst>
                <a:latin typeface="Constantia" panose="02030602050306030303" pitchFamily="18" charset="0"/>
              </a:rPr>
              <a:t>Thus says the Lord </a:t>
            </a:r>
            <a:r>
              <a:rPr lang="en-US" sz="2400" b="1" cap="small" dirty="0">
                <a:solidFill>
                  <a:schemeClr val="bg1"/>
                </a:solidFill>
                <a:effectLst>
                  <a:outerShdw blurRad="38100" dist="38100" dir="2700000" algn="tl">
                    <a:srgbClr val="000000">
                      <a:alpha val="43137"/>
                    </a:srgbClr>
                  </a:outerShdw>
                </a:effectLst>
                <a:latin typeface="Constantia" panose="02030602050306030303" pitchFamily="18" charset="0"/>
              </a:rPr>
              <a:t>God</a:t>
            </a:r>
            <a:r>
              <a:rPr lang="en-US" sz="2400" b="1" dirty="0">
                <a:solidFill>
                  <a:schemeClr val="bg1"/>
                </a:solidFill>
                <a:effectLst>
                  <a:outerShdw blurRad="38100" dist="38100" dir="2700000" algn="tl">
                    <a:srgbClr val="000000">
                      <a:alpha val="43137"/>
                    </a:srgbClr>
                  </a:outerShdw>
                </a:effectLst>
                <a:latin typeface="Constantia" panose="02030602050306030303" pitchFamily="18" charset="0"/>
              </a:rPr>
              <a:t> to these bones: Behold, I will cause breath to enter you, and you shall live. </a:t>
            </a:r>
            <a:r>
              <a:rPr lang="en-US" sz="2400" b="1" baseline="30000" dirty="0">
                <a:solidFill>
                  <a:schemeClr val="bg1"/>
                </a:solidFill>
                <a:effectLst>
                  <a:outerShdw blurRad="38100" dist="38100" dir="2700000" algn="tl">
                    <a:srgbClr val="000000">
                      <a:alpha val="43137"/>
                    </a:srgbClr>
                  </a:outerShdw>
                </a:effectLst>
                <a:latin typeface="Constantia" panose="02030602050306030303" pitchFamily="18" charset="0"/>
              </a:rPr>
              <a:t>6 </a:t>
            </a:r>
            <a:r>
              <a:rPr lang="en-US" sz="2400" b="1" dirty="0">
                <a:solidFill>
                  <a:schemeClr val="bg1"/>
                </a:solidFill>
                <a:effectLst>
                  <a:outerShdw blurRad="38100" dist="38100" dir="2700000" algn="tl">
                    <a:srgbClr val="000000">
                      <a:alpha val="43137"/>
                    </a:srgbClr>
                  </a:outerShdw>
                </a:effectLst>
                <a:latin typeface="Constantia" panose="02030602050306030303" pitchFamily="18" charset="0"/>
              </a:rPr>
              <a:t>And I will lay sinews upon you, and will cause flesh to come upon you, and cover you with skin, and put breath in you, and you shall live, and you shall know that I am the </a:t>
            </a:r>
            <a:r>
              <a:rPr lang="en-US" sz="2400" b="1" cap="small" dirty="0">
                <a:solidFill>
                  <a:schemeClr val="bg1"/>
                </a:solidFill>
                <a:effectLst>
                  <a:outerShdw blurRad="38100" dist="38100" dir="2700000" algn="tl">
                    <a:srgbClr val="000000">
                      <a:alpha val="43137"/>
                    </a:srgbClr>
                  </a:outerShdw>
                </a:effectLst>
                <a:latin typeface="Constantia" panose="02030602050306030303" pitchFamily="18" charset="0"/>
              </a:rPr>
              <a:t>Lord</a:t>
            </a:r>
            <a:r>
              <a:rPr lang="en-US" sz="2400" b="1" dirty="0">
                <a:solidFill>
                  <a:schemeClr val="bg1"/>
                </a:solidFill>
                <a:effectLst>
                  <a:outerShdw blurRad="38100" dist="38100" dir="2700000" algn="tl">
                    <a:srgbClr val="000000">
                      <a:alpha val="43137"/>
                    </a:srgbClr>
                  </a:outerShdw>
                </a:effectLst>
                <a:latin typeface="Constantia" panose="02030602050306030303" pitchFamily="18" charset="0"/>
              </a:rPr>
              <a:t>.”</a:t>
            </a:r>
          </a:p>
        </p:txBody>
      </p:sp>
      <p:sp>
        <p:nvSpPr>
          <p:cNvPr id="5" name="Rectangle 4"/>
          <p:cNvSpPr/>
          <p:nvPr/>
        </p:nvSpPr>
        <p:spPr>
          <a:xfrm>
            <a:off x="4862663" y="5934670"/>
            <a:ext cx="4380751" cy="923330"/>
          </a:xfrm>
          <a:prstGeom prst="rect">
            <a:avLst/>
          </a:prstGeom>
          <a:noFill/>
        </p:spPr>
        <p:txBody>
          <a:bodyPr wrap="none" lIns="91440" tIns="45720" rIns="91440" bIns="45720">
            <a:spAutoFit/>
          </a:bodyPr>
          <a:lstStyle/>
          <a:p>
            <a:pPr algn="ctr"/>
            <a:r>
              <a:rPr lang="en-US"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nstantia" panose="02030602050306030303" pitchFamily="18" charset="0"/>
              </a:rPr>
              <a:t>Ezekiel 37:1-14</a:t>
            </a:r>
            <a:endParaRPr lang="en-U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nstantia" panose="02030602050306030303" pitchFamily="18" charset="0"/>
            </a:endParaRPr>
          </a:p>
        </p:txBody>
      </p:sp>
    </p:spTree>
    <p:extLst>
      <p:ext uri="{BB962C8B-B14F-4D97-AF65-F5344CB8AC3E}">
        <p14:creationId xmlns:p14="http://schemas.microsoft.com/office/powerpoint/2010/main" val="1814431458"/>
      </p:ext>
    </p:extLst>
  </p:cSld>
  <p:clrMapOvr>
    <a:masterClrMapping/>
  </p:clrMapOvr>
  <mc:AlternateContent xmlns:mc="http://schemas.openxmlformats.org/markup-compatibility/2006" xmlns:p14="http://schemas.microsoft.com/office/powerpoint/2010/main">
    <mc:Choice Requires="p14">
      <p:transition spd="slow" p14:dur="2000">
        <p:split/>
      </p:transition>
    </mc:Choice>
    <mc:Fallback xmlns="">
      <p:transition spd="slow">
        <p:spli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33000"/>
                    </a14:imgEffect>
                  </a14:imgLayer>
                </a14:imgProps>
              </a:ext>
              <a:ext uri="{28A0092B-C50C-407E-A947-70E740481C1C}">
                <a14:useLocalDpi xmlns:a14="http://schemas.microsoft.com/office/drawing/2010/main" val="0"/>
              </a:ext>
            </a:extLst>
          </a:blip>
          <a:srcRect/>
          <a:stretch>
            <a:fillRect/>
          </a:stretch>
        </p:blipFill>
        <p:spPr bwMode="auto">
          <a:xfrm>
            <a:off x="14288" y="11113"/>
            <a:ext cx="9113837" cy="683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33400" y="609600"/>
            <a:ext cx="8077200" cy="4893647"/>
          </a:xfrm>
          <a:prstGeom prst="rect">
            <a:avLst/>
          </a:prstGeom>
          <a:noFill/>
        </p:spPr>
        <p:txBody>
          <a:bodyPr wrap="square" rtlCol="0">
            <a:spAutoFit/>
          </a:bodyPr>
          <a:lstStyle/>
          <a:p>
            <a:r>
              <a:rPr lang="en-US" sz="2400" b="1" baseline="30000" dirty="0">
                <a:solidFill>
                  <a:schemeClr val="bg1"/>
                </a:solidFill>
                <a:effectLst>
                  <a:outerShdw blurRad="38100" dist="38100" dir="2700000" algn="tl">
                    <a:srgbClr val="000000">
                      <a:alpha val="43137"/>
                    </a:srgbClr>
                  </a:outerShdw>
                </a:effectLst>
                <a:latin typeface="Constantia" panose="02030602050306030303" pitchFamily="18" charset="0"/>
              </a:rPr>
              <a:t>7 </a:t>
            </a:r>
            <a:r>
              <a:rPr lang="en-US" sz="2400" b="1" dirty="0">
                <a:solidFill>
                  <a:schemeClr val="bg1"/>
                </a:solidFill>
                <a:effectLst>
                  <a:outerShdw blurRad="38100" dist="38100" dir="2700000" algn="tl">
                    <a:srgbClr val="000000">
                      <a:alpha val="43137"/>
                    </a:srgbClr>
                  </a:outerShdw>
                </a:effectLst>
                <a:latin typeface="Constantia" panose="02030602050306030303" pitchFamily="18" charset="0"/>
              </a:rPr>
              <a:t>So I prophesied as I was commanded. And as I prophesied, there was a sound, and behold, a rattling, and the bones came together, bone to its bone. </a:t>
            </a:r>
            <a:r>
              <a:rPr lang="en-US" sz="2400" b="1" baseline="30000" dirty="0">
                <a:solidFill>
                  <a:schemeClr val="bg1"/>
                </a:solidFill>
                <a:effectLst>
                  <a:outerShdw blurRad="38100" dist="38100" dir="2700000" algn="tl">
                    <a:srgbClr val="000000">
                      <a:alpha val="43137"/>
                    </a:srgbClr>
                  </a:outerShdw>
                </a:effectLst>
                <a:latin typeface="Constantia" panose="02030602050306030303" pitchFamily="18" charset="0"/>
              </a:rPr>
              <a:t>8 </a:t>
            </a:r>
            <a:r>
              <a:rPr lang="en-US" sz="2400" b="1" dirty="0">
                <a:solidFill>
                  <a:schemeClr val="bg1"/>
                </a:solidFill>
                <a:effectLst>
                  <a:outerShdw blurRad="38100" dist="38100" dir="2700000" algn="tl">
                    <a:srgbClr val="000000">
                      <a:alpha val="43137"/>
                    </a:srgbClr>
                  </a:outerShdw>
                </a:effectLst>
                <a:latin typeface="Constantia" panose="02030602050306030303" pitchFamily="18" charset="0"/>
              </a:rPr>
              <a:t>And I looked, and behold, there were sinews on them, and flesh had come upon them, and skin had covered them. But there was no breath in them. </a:t>
            </a:r>
            <a:r>
              <a:rPr lang="en-US" sz="2400" b="1" baseline="30000" dirty="0">
                <a:solidFill>
                  <a:schemeClr val="bg1"/>
                </a:solidFill>
                <a:effectLst>
                  <a:outerShdw blurRad="38100" dist="38100" dir="2700000" algn="tl">
                    <a:srgbClr val="000000">
                      <a:alpha val="43137"/>
                    </a:srgbClr>
                  </a:outerShdw>
                </a:effectLst>
                <a:latin typeface="Constantia" panose="02030602050306030303" pitchFamily="18" charset="0"/>
              </a:rPr>
              <a:t>9 </a:t>
            </a:r>
            <a:r>
              <a:rPr lang="en-US" sz="2400" b="1" dirty="0">
                <a:solidFill>
                  <a:schemeClr val="bg1"/>
                </a:solidFill>
                <a:effectLst>
                  <a:outerShdw blurRad="38100" dist="38100" dir="2700000" algn="tl">
                    <a:srgbClr val="000000">
                      <a:alpha val="43137"/>
                    </a:srgbClr>
                  </a:outerShdw>
                </a:effectLst>
                <a:latin typeface="Constantia" panose="02030602050306030303" pitchFamily="18" charset="0"/>
              </a:rPr>
              <a:t>Then he said to me, “Prophesy to the breath; prophesy, son of man, and say to the breath, Thus says the Lord </a:t>
            </a:r>
            <a:r>
              <a:rPr lang="en-US" sz="2400" b="1" cap="small" dirty="0">
                <a:solidFill>
                  <a:schemeClr val="bg1"/>
                </a:solidFill>
                <a:effectLst>
                  <a:outerShdw blurRad="38100" dist="38100" dir="2700000" algn="tl">
                    <a:srgbClr val="000000">
                      <a:alpha val="43137"/>
                    </a:srgbClr>
                  </a:outerShdw>
                </a:effectLst>
                <a:latin typeface="Constantia" panose="02030602050306030303" pitchFamily="18" charset="0"/>
              </a:rPr>
              <a:t>God</a:t>
            </a:r>
            <a:r>
              <a:rPr lang="en-US" sz="2400" b="1" dirty="0">
                <a:solidFill>
                  <a:schemeClr val="bg1"/>
                </a:solidFill>
                <a:effectLst>
                  <a:outerShdw blurRad="38100" dist="38100" dir="2700000" algn="tl">
                    <a:srgbClr val="000000">
                      <a:alpha val="43137"/>
                    </a:srgbClr>
                  </a:outerShdw>
                </a:effectLst>
                <a:latin typeface="Constantia" panose="02030602050306030303" pitchFamily="18" charset="0"/>
              </a:rPr>
              <a:t>: Come from the four winds, O breath, and breathe on these slain, that they may live.” </a:t>
            </a:r>
            <a:r>
              <a:rPr lang="en-US" sz="2400" b="1" baseline="30000" dirty="0">
                <a:solidFill>
                  <a:schemeClr val="bg1"/>
                </a:solidFill>
                <a:effectLst>
                  <a:outerShdw blurRad="38100" dist="38100" dir="2700000" algn="tl">
                    <a:srgbClr val="000000">
                      <a:alpha val="43137"/>
                    </a:srgbClr>
                  </a:outerShdw>
                </a:effectLst>
                <a:latin typeface="Constantia" panose="02030602050306030303" pitchFamily="18" charset="0"/>
              </a:rPr>
              <a:t>10 </a:t>
            </a:r>
            <a:r>
              <a:rPr lang="en-US" sz="2400" b="1" dirty="0">
                <a:solidFill>
                  <a:schemeClr val="bg1"/>
                </a:solidFill>
                <a:effectLst>
                  <a:outerShdw blurRad="38100" dist="38100" dir="2700000" algn="tl">
                    <a:srgbClr val="000000">
                      <a:alpha val="43137"/>
                    </a:srgbClr>
                  </a:outerShdw>
                </a:effectLst>
                <a:latin typeface="Constantia" panose="02030602050306030303" pitchFamily="18" charset="0"/>
              </a:rPr>
              <a:t>So I prophesied as he commanded me, and the breath came into them, and they lived and stood on their feet, an exceedingly great army.</a:t>
            </a:r>
          </a:p>
        </p:txBody>
      </p:sp>
      <p:sp>
        <p:nvSpPr>
          <p:cNvPr id="6" name="Rectangle 5"/>
          <p:cNvSpPr/>
          <p:nvPr/>
        </p:nvSpPr>
        <p:spPr>
          <a:xfrm>
            <a:off x="4862663" y="5934670"/>
            <a:ext cx="4380751" cy="923330"/>
          </a:xfrm>
          <a:prstGeom prst="rect">
            <a:avLst/>
          </a:prstGeom>
          <a:noFill/>
        </p:spPr>
        <p:txBody>
          <a:bodyPr wrap="none" lIns="91440" tIns="45720" rIns="91440" bIns="45720">
            <a:spAutoFit/>
          </a:bodyPr>
          <a:lstStyle/>
          <a:p>
            <a:pPr algn="ctr"/>
            <a:r>
              <a:rPr lang="en-US"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nstantia" panose="02030602050306030303" pitchFamily="18" charset="0"/>
              </a:rPr>
              <a:t>Ezekiel 37:1-14</a:t>
            </a:r>
            <a:endParaRPr lang="en-U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nstantia" panose="02030602050306030303" pitchFamily="18" charset="0"/>
            </a:endParaRPr>
          </a:p>
        </p:txBody>
      </p:sp>
    </p:spTree>
    <p:extLst>
      <p:ext uri="{BB962C8B-B14F-4D97-AF65-F5344CB8AC3E}">
        <p14:creationId xmlns:p14="http://schemas.microsoft.com/office/powerpoint/2010/main" val="1743060786"/>
      </p:ext>
    </p:extLst>
  </p:cSld>
  <p:clrMapOvr>
    <a:masterClrMapping/>
  </p:clrMapOvr>
  <mc:AlternateContent xmlns:mc="http://schemas.openxmlformats.org/markup-compatibility/2006" xmlns:p14="http://schemas.microsoft.com/office/powerpoint/2010/main">
    <mc:Choice Requires="p14">
      <p:transition spd="slow" p14:dur="2000">
        <p:split/>
      </p:transition>
    </mc:Choice>
    <mc:Fallback xmlns="">
      <p:transition spd="slow">
        <p:spli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33000"/>
                    </a14:imgEffect>
                  </a14:imgLayer>
                </a14:imgProps>
              </a:ext>
              <a:ext uri="{28A0092B-C50C-407E-A947-70E740481C1C}">
                <a14:useLocalDpi xmlns:a14="http://schemas.microsoft.com/office/drawing/2010/main" val="0"/>
              </a:ext>
            </a:extLst>
          </a:blip>
          <a:srcRect/>
          <a:stretch>
            <a:fillRect/>
          </a:stretch>
        </p:blipFill>
        <p:spPr bwMode="auto">
          <a:xfrm>
            <a:off x="14288" y="11113"/>
            <a:ext cx="9113837" cy="683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33400" y="609600"/>
            <a:ext cx="8077200" cy="4893647"/>
          </a:xfrm>
          <a:prstGeom prst="rect">
            <a:avLst/>
          </a:prstGeom>
          <a:noFill/>
        </p:spPr>
        <p:txBody>
          <a:bodyPr wrap="square" rtlCol="0">
            <a:spAutoFit/>
          </a:bodyPr>
          <a:lstStyle/>
          <a:p>
            <a:r>
              <a:rPr lang="en-US" sz="2400" b="1" baseline="30000" dirty="0">
                <a:solidFill>
                  <a:schemeClr val="bg1"/>
                </a:solidFill>
                <a:effectLst>
                  <a:outerShdw blurRad="38100" dist="38100" dir="2700000" algn="tl">
                    <a:srgbClr val="000000">
                      <a:alpha val="43137"/>
                    </a:srgbClr>
                  </a:outerShdw>
                </a:effectLst>
                <a:latin typeface="Constantia" panose="02030602050306030303" pitchFamily="18" charset="0"/>
              </a:rPr>
              <a:t>11 </a:t>
            </a:r>
            <a:r>
              <a:rPr lang="en-US" sz="2400" b="1" dirty="0">
                <a:solidFill>
                  <a:schemeClr val="bg1"/>
                </a:solidFill>
                <a:effectLst>
                  <a:outerShdw blurRad="38100" dist="38100" dir="2700000" algn="tl">
                    <a:srgbClr val="000000">
                      <a:alpha val="43137"/>
                    </a:srgbClr>
                  </a:outerShdw>
                </a:effectLst>
                <a:latin typeface="Constantia" panose="02030602050306030303" pitchFamily="18" charset="0"/>
              </a:rPr>
              <a:t>Then he said to me, “Son of man, these bones are the whole house of Israel. Behold, they say, ‘Our bones are dried up, and our hope is lost; we are indeed cut off.’ </a:t>
            </a:r>
            <a:r>
              <a:rPr lang="en-US" sz="2400" b="1" baseline="30000" dirty="0">
                <a:solidFill>
                  <a:schemeClr val="bg1"/>
                </a:solidFill>
                <a:effectLst>
                  <a:outerShdw blurRad="38100" dist="38100" dir="2700000" algn="tl">
                    <a:srgbClr val="000000">
                      <a:alpha val="43137"/>
                    </a:srgbClr>
                  </a:outerShdw>
                </a:effectLst>
                <a:latin typeface="Constantia" panose="02030602050306030303" pitchFamily="18" charset="0"/>
              </a:rPr>
              <a:t>12 </a:t>
            </a:r>
            <a:r>
              <a:rPr lang="en-US" sz="2400" b="1" dirty="0">
                <a:solidFill>
                  <a:schemeClr val="bg1"/>
                </a:solidFill>
                <a:effectLst>
                  <a:outerShdw blurRad="38100" dist="38100" dir="2700000" algn="tl">
                    <a:srgbClr val="000000">
                      <a:alpha val="43137"/>
                    </a:srgbClr>
                  </a:outerShdw>
                </a:effectLst>
                <a:latin typeface="Constantia" panose="02030602050306030303" pitchFamily="18" charset="0"/>
              </a:rPr>
              <a:t>Therefore prophesy, and say to them, Thus says the Lord </a:t>
            </a:r>
            <a:r>
              <a:rPr lang="en-US" sz="2400" b="1" cap="small" dirty="0">
                <a:solidFill>
                  <a:schemeClr val="bg1"/>
                </a:solidFill>
                <a:effectLst>
                  <a:outerShdw blurRad="38100" dist="38100" dir="2700000" algn="tl">
                    <a:srgbClr val="000000">
                      <a:alpha val="43137"/>
                    </a:srgbClr>
                  </a:outerShdw>
                </a:effectLst>
                <a:latin typeface="Constantia" panose="02030602050306030303" pitchFamily="18" charset="0"/>
              </a:rPr>
              <a:t>God</a:t>
            </a:r>
            <a:r>
              <a:rPr lang="en-US" sz="2400" b="1" dirty="0">
                <a:solidFill>
                  <a:schemeClr val="bg1"/>
                </a:solidFill>
                <a:effectLst>
                  <a:outerShdw blurRad="38100" dist="38100" dir="2700000" algn="tl">
                    <a:srgbClr val="000000">
                      <a:alpha val="43137"/>
                    </a:srgbClr>
                  </a:outerShdw>
                </a:effectLst>
                <a:latin typeface="Constantia" panose="02030602050306030303" pitchFamily="18" charset="0"/>
              </a:rPr>
              <a:t>: Behold, I will open your graves and raise you from your graves, O my people. And I will bring you into the land of Israel.</a:t>
            </a:r>
            <a:r>
              <a:rPr lang="en-US" sz="2400" b="1" baseline="30000" dirty="0">
                <a:solidFill>
                  <a:schemeClr val="bg1"/>
                </a:solidFill>
                <a:effectLst>
                  <a:outerShdw blurRad="38100" dist="38100" dir="2700000" algn="tl">
                    <a:srgbClr val="000000">
                      <a:alpha val="43137"/>
                    </a:srgbClr>
                  </a:outerShdw>
                </a:effectLst>
                <a:latin typeface="Constantia" panose="02030602050306030303" pitchFamily="18" charset="0"/>
              </a:rPr>
              <a:t>13 </a:t>
            </a:r>
            <a:r>
              <a:rPr lang="en-US" sz="2400" b="1" dirty="0">
                <a:solidFill>
                  <a:schemeClr val="bg1"/>
                </a:solidFill>
                <a:effectLst>
                  <a:outerShdw blurRad="38100" dist="38100" dir="2700000" algn="tl">
                    <a:srgbClr val="000000">
                      <a:alpha val="43137"/>
                    </a:srgbClr>
                  </a:outerShdw>
                </a:effectLst>
                <a:latin typeface="Constantia" panose="02030602050306030303" pitchFamily="18" charset="0"/>
              </a:rPr>
              <a:t>And you shall know that I am the </a:t>
            </a:r>
            <a:r>
              <a:rPr lang="en-US" sz="2400" b="1" cap="small" dirty="0">
                <a:solidFill>
                  <a:schemeClr val="bg1"/>
                </a:solidFill>
                <a:effectLst>
                  <a:outerShdw blurRad="38100" dist="38100" dir="2700000" algn="tl">
                    <a:srgbClr val="000000">
                      <a:alpha val="43137"/>
                    </a:srgbClr>
                  </a:outerShdw>
                </a:effectLst>
                <a:latin typeface="Constantia" panose="02030602050306030303" pitchFamily="18" charset="0"/>
              </a:rPr>
              <a:t>Lord</a:t>
            </a:r>
            <a:r>
              <a:rPr lang="en-US" sz="2400" b="1" dirty="0">
                <a:solidFill>
                  <a:schemeClr val="bg1"/>
                </a:solidFill>
                <a:effectLst>
                  <a:outerShdw blurRad="38100" dist="38100" dir="2700000" algn="tl">
                    <a:srgbClr val="000000">
                      <a:alpha val="43137"/>
                    </a:srgbClr>
                  </a:outerShdw>
                </a:effectLst>
                <a:latin typeface="Constantia" panose="02030602050306030303" pitchFamily="18" charset="0"/>
              </a:rPr>
              <a:t>, when I open your graves, and raise you from your graves, O my people. </a:t>
            </a:r>
            <a:r>
              <a:rPr lang="en-US" sz="2400" b="1" baseline="30000" dirty="0">
                <a:solidFill>
                  <a:schemeClr val="bg1"/>
                </a:solidFill>
                <a:effectLst>
                  <a:outerShdw blurRad="38100" dist="38100" dir="2700000" algn="tl">
                    <a:srgbClr val="000000">
                      <a:alpha val="43137"/>
                    </a:srgbClr>
                  </a:outerShdw>
                </a:effectLst>
                <a:latin typeface="Constantia" panose="02030602050306030303" pitchFamily="18" charset="0"/>
              </a:rPr>
              <a:t>14 </a:t>
            </a:r>
            <a:r>
              <a:rPr lang="en-US" sz="2400" b="1" dirty="0">
                <a:solidFill>
                  <a:schemeClr val="bg1"/>
                </a:solidFill>
                <a:effectLst>
                  <a:outerShdw blurRad="38100" dist="38100" dir="2700000" algn="tl">
                    <a:srgbClr val="000000">
                      <a:alpha val="43137"/>
                    </a:srgbClr>
                  </a:outerShdw>
                </a:effectLst>
                <a:latin typeface="Constantia" panose="02030602050306030303" pitchFamily="18" charset="0"/>
              </a:rPr>
              <a:t>And I will put my Spirit within you, and you shall live, and I will place you in your own land. Then you shall know that I am the </a:t>
            </a:r>
            <a:r>
              <a:rPr lang="en-US" sz="2400" b="1" cap="small" dirty="0">
                <a:solidFill>
                  <a:schemeClr val="bg1"/>
                </a:solidFill>
                <a:effectLst>
                  <a:outerShdw blurRad="38100" dist="38100" dir="2700000" algn="tl">
                    <a:srgbClr val="000000">
                      <a:alpha val="43137"/>
                    </a:srgbClr>
                  </a:outerShdw>
                </a:effectLst>
                <a:latin typeface="Constantia" panose="02030602050306030303" pitchFamily="18" charset="0"/>
              </a:rPr>
              <a:t>Lord</a:t>
            </a:r>
            <a:r>
              <a:rPr lang="en-US" sz="2400" b="1" dirty="0">
                <a:solidFill>
                  <a:schemeClr val="bg1"/>
                </a:solidFill>
                <a:effectLst>
                  <a:outerShdw blurRad="38100" dist="38100" dir="2700000" algn="tl">
                    <a:srgbClr val="000000">
                      <a:alpha val="43137"/>
                    </a:srgbClr>
                  </a:outerShdw>
                </a:effectLst>
                <a:latin typeface="Constantia" panose="02030602050306030303" pitchFamily="18" charset="0"/>
              </a:rPr>
              <a:t>; I have spoken, and I will do it, declares the </a:t>
            </a:r>
            <a:r>
              <a:rPr lang="en-US" sz="2400" b="1" cap="small" dirty="0">
                <a:solidFill>
                  <a:schemeClr val="bg1"/>
                </a:solidFill>
                <a:effectLst>
                  <a:outerShdw blurRad="38100" dist="38100" dir="2700000" algn="tl">
                    <a:srgbClr val="000000">
                      <a:alpha val="43137"/>
                    </a:srgbClr>
                  </a:outerShdw>
                </a:effectLst>
                <a:latin typeface="Constantia" panose="02030602050306030303" pitchFamily="18" charset="0"/>
              </a:rPr>
              <a:t>Lord</a:t>
            </a:r>
            <a:r>
              <a:rPr lang="en-US" sz="2400" b="1" dirty="0">
                <a:solidFill>
                  <a:schemeClr val="bg1"/>
                </a:solidFill>
                <a:effectLst>
                  <a:outerShdw blurRad="38100" dist="38100" dir="2700000" algn="tl">
                    <a:srgbClr val="000000">
                      <a:alpha val="43137"/>
                    </a:srgbClr>
                  </a:outerShdw>
                </a:effectLst>
                <a:latin typeface="Constantia" panose="02030602050306030303" pitchFamily="18" charset="0"/>
              </a:rPr>
              <a:t>.”</a:t>
            </a:r>
          </a:p>
        </p:txBody>
      </p:sp>
      <p:sp>
        <p:nvSpPr>
          <p:cNvPr id="6" name="Rectangle 5"/>
          <p:cNvSpPr/>
          <p:nvPr/>
        </p:nvSpPr>
        <p:spPr>
          <a:xfrm>
            <a:off x="4862663" y="5934670"/>
            <a:ext cx="4380751" cy="923330"/>
          </a:xfrm>
          <a:prstGeom prst="rect">
            <a:avLst/>
          </a:prstGeom>
          <a:noFill/>
        </p:spPr>
        <p:txBody>
          <a:bodyPr wrap="none" lIns="91440" tIns="45720" rIns="91440" bIns="45720">
            <a:spAutoFit/>
          </a:bodyPr>
          <a:lstStyle/>
          <a:p>
            <a:pPr algn="ctr"/>
            <a:r>
              <a:rPr lang="en-US"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nstantia" panose="02030602050306030303" pitchFamily="18" charset="0"/>
              </a:rPr>
              <a:t>Ezekiel 37:1-14</a:t>
            </a:r>
            <a:endParaRPr lang="en-U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nstantia" panose="02030602050306030303" pitchFamily="18" charset="0"/>
            </a:endParaRPr>
          </a:p>
        </p:txBody>
      </p:sp>
    </p:spTree>
    <p:extLst>
      <p:ext uri="{BB962C8B-B14F-4D97-AF65-F5344CB8AC3E}">
        <p14:creationId xmlns:p14="http://schemas.microsoft.com/office/powerpoint/2010/main" val="1860432299"/>
      </p:ext>
    </p:extLst>
  </p:cSld>
  <p:clrMapOvr>
    <a:masterClrMapping/>
  </p:clrMapOvr>
  <mc:AlternateContent xmlns:mc="http://schemas.openxmlformats.org/markup-compatibility/2006" xmlns:p14="http://schemas.microsoft.com/office/powerpoint/2010/main">
    <mc:Choice Requires="p14">
      <p:transition spd="slow" p14:dur="2000">
        <p:split/>
      </p:transition>
    </mc:Choice>
    <mc:Fallback xmlns="">
      <p:transition spd="slow">
        <p:split/>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260</TotalTime>
  <Words>151</Words>
  <Application>Microsoft Office PowerPoint</Application>
  <PresentationFormat>On-screen Show (4:3)</PresentationFormat>
  <Paragraphs>23</Paragraphs>
  <Slides>25</Slides>
  <Notes>0</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Eckhart</dc:creator>
  <cp:lastModifiedBy>John Eckhart</cp:lastModifiedBy>
  <cp:revision>11</cp:revision>
  <cp:lastPrinted>2017-02-12T01:47:40Z</cp:lastPrinted>
  <dcterms:created xsi:type="dcterms:W3CDTF">2017-02-11T01:40:56Z</dcterms:created>
  <dcterms:modified xsi:type="dcterms:W3CDTF">2017-02-12T02:11:50Z</dcterms:modified>
</cp:coreProperties>
</file>