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8" r:id="rId2"/>
    <p:sldId id="257" r:id="rId3"/>
    <p:sldId id="25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13"/>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D2642A4A-CF28-449E-BD5D-DC1673CB9472}" type="datetimeFigureOut">
              <a:rPr lang="en-US" smtClean="0"/>
              <a:t>3/11/2017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1B53DC7B-CA91-42F3-BA14-7EDF8FC45784}" type="slidenum">
              <a:rPr lang="en-US" smtClean="0"/>
              <a:t>‹#›</a:t>
            </a:fld>
            <a:endParaRPr lang="en-US"/>
          </a:p>
        </p:txBody>
      </p:sp>
    </p:spTree>
    <p:extLst>
      <p:ext uri="{BB962C8B-B14F-4D97-AF65-F5344CB8AC3E}">
        <p14:creationId xmlns:p14="http://schemas.microsoft.com/office/powerpoint/2010/main" val="1109293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8313"/>
          </a:xfrm>
          <a:prstGeom prst="rect">
            <a:avLst/>
          </a:prstGeom>
        </p:spPr>
        <p:txBody>
          <a:bodyPr vert="horz" lIns="91440" tIns="45720" rIns="91440" bIns="45720" rtlCol="0"/>
          <a:lstStyle>
            <a:lvl1pPr algn="r">
              <a:defRPr sz="1200"/>
            </a:lvl1pPr>
          </a:lstStyle>
          <a:p>
            <a:fld id="{00791068-4B87-49B7-B5D5-A7E33F22E1EE}" type="datetimeFigureOut">
              <a:rPr lang="en-US" smtClean="0"/>
              <a:t>3/11/2017</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448175"/>
            <a:ext cx="5661025" cy="4213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8313"/>
          </a:xfrm>
          <a:prstGeom prst="rect">
            <a:avLst/>
          </a:prstGeom>
        </p:spPr>
        <p:txBody>
          <a:bodyPr vert="horz" lIns="91440" tIns="45720" rIns="91440" bIns="45720" rtlCol="0" anchor="b"/>
          <a:lstStyle>
            <a:lvl1pPr algn="r">
              <a:defRPr sz="1200"/>
            </a:lvl1pPr>
          </a:lstStyle>
          <a:p>
            <a:fld id="{AA006278-FD1C-4670-AB18-078BCDE3A278}" type="slidenum">
              <a:rPr lang="en-US" smtClean="0"/>
              <a:t>‹#›</a:t>
            </a:fld>
            <a:endParaRPr lang="en-US"/>
          </a:p>
        </p:txBody>
      </p:sp>
    </p:spTree>
    <p:extLst>
      <p:ext uri="{BB962C8B-B14F-4D97-AF65-F5344CB8AC3E}">
        <p14:creationId xmlns:p14="http://schemas.microsoft.com/office/powerpoint/2010/main" val="297213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6278-FD1C-4670-AB18-078BCDE3A278}" type="slidenum">
              <a:rPr lang="en-US" smtClean="0"/>
              <a:t>4</a:t>
            </a:fld>
            <a:endParaRPr lang="en-US"/>
          </a:p>
        </p:txBody>
      </p:sp>
    </p:spTree>
    <p:extLst>
      <p:ext uri="{BB962C8B-B14F-4D97-AF65-F5344CB8AC3E}">
        <p14:creationId xmlns:p14="http://schemas.microsoft.com/office/powerpoint/2010/main" val="323447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05D62C-2DC8-43CE-BCC1-C24916A8C5E1}" type="datetimeFigureOut">
              <a:rPr lang="en-US" smtClean="0"/>
              <a:t>3/11/2017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400198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5D62C-2DC8-43CE-BCC1-C24916A8C5E1}" type="datetimeFigureOut">
              <a:rPr lang="en-US" smtClean="0"/>
              <a:t>3/11/2017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2867741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5D62C-2DC8-43CE-BCC1-C24916A8C5E1}" type="datetimeFigureOut">
              <a:rPr lang="en-US" smtClean="0"/>
              <a:t>3/11/2017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189817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5D62C-2DC8-43CE-BCC1-C24916A8C5E1}" type="datetimeFigureOut">
              <a:rPr lang="en-US" smtClean="0"/>
              <a:t>3/11/2017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65085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05D62C-2DC8-43CE-BCC1-C24916A8C5E1}" type="datetimeFigureOut">
              <a:rPr lang="en-US" smtClean="0"/>
              <a:t>3/11/2017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3945943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05D62C-2DC8-43CE-BCC1-C24916A8C5E1}" type="datetimeFigureOut">
              <a:rPr lang="en-US" smtClean="0"/>
              <a:t>3/11/2017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2049522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05D62C-2DC8-43CE-BCC1-C24916A8C5E1}" type="datetimeFigureOut">
              <a:rPr lang="en-US" smtClean="0"/>
              <a:t>3/11/2017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2233770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05D62C-2DC8-43CE-BCC1-C24916A8C5E1}" type="datetimeFigureOut">
              <a:rPr lang="en-US" smtClean="0"/>
              <a:t>3/11/2017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412875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5D62C-2DC8-43CE-BCC1-C24916A8C5E1}" type="datetimeFigureOut">
              <a:rPr lang="en-US" smtClean="0"/>
              <a:t>3/11/2017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151325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05D62C-2DC8-43CE-BCC1-C24916A8C5E1}" type="datetimeFigureOut">
              <a:rPr lang="en-US" smtClean="0"/>
              <a:t>3/11/2017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154163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05D62C-2DC8-43CE-BCC1-C24916A8C5E1}" type="datetimeFigureOut">
              <a:rPr lang="en-US" smtClean="0"/>
              <a:t>3/11/2017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FAA5D-AC4C-4589-AB62-D4154515A3EB}" type="slidenum">
              <a:rPr lang="en-US" smtClean="0"/>
              <a:t>‹#›</a:t>
            </a:fld>
            <a:endParaRPr lang="en-US"/>
          </a:p>
        </p:txBody>
      </p:sp>
    </p:spTree>
    <p:extLst>
      <p:ext uri="{BB962C8B-B14F-4D97-AF65-F5344CB8AC3E}">
        <p14:creationId xmlns:p14="http://schemas.microsoft.com/office/powerpoint/2010/main" val="330545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5D62C-2DC8-43CE-BCC1-C24916A8C5E1}" type="datetimeFigureOut">
              <a:rPr lang="en-US" smtClean="0"/>
              <a:t>3/11/2017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FAA5D-AC4C-4589-AB62-D4154515A3EB}" type="slidenum">
              <a:rPr lang="en-US" smtClean="0"/>
              <a:t>‹#›</a:t>
            </a:fld>
            <a:endParaRPr lang="en-US"/>
          </a:p>
        </p:txBody>
      </p:sp>
    </p:spTree>
    <p:extLst>
      <p:ext uri="{BB962C8B-B14F-4D97-AF65-F5344CB8AC3E}">
        <p14:creationId xmlns:p14="http://schemas.microsoft.com/office/powerpoint/2010/main" val="2769878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926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3253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0" y="0"/>
            <a:ext cx="91717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4191000"/>
            <a:ext cx="3657600" cy="2062103"/>
          </a:xfrm>
          <a:prstGeom prst="rect">
            <a:avLst/>
          </a:prstGeom>
          <a:noFill/>
        </p:spPr>
        <p:txBody>
          <a:bodyPr wrap="square" rtlCol="0">
            <a:spAutoFit/>
          </a:bodyPr>
          <a:lstStyle/>
          <a:p>
            <a:pPr algn="ctr"/>
            <a:r>
              <a:rPr lang="en-US" sz="3200" b="1" i="1" dirty="0" smtClean="0">
                <a:effectLst>
                  <a:outerShdw blurRad="38100" dist="38100" dir="2700000" algn="tl">
                    <a:srgbClr val="000000">
                      <a:alpha val="43137"/>
                    </a:srgbClr>
                  </a:outerShdw>
                </a:effectLst>
                <a:latin typeface="Arial Black" panose="020B0A04020102020204" pitchFamily="34" charset="0"/>
              </a:rPr>
              <a:t>“Sometimes you can get the right answer by accident.”</a:t>
            </a:r>
            <a:endParaRPr lang="en-US" sz="3200" b="1" i="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74660492"/>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399669"/>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2936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09484" y="838200"/>
            <a:ext cx="7315200" cy="1754326"/>
          </a:xfrm>
          <a:prstGeom prst="rect">
            <a:avLst/>
          </a:prstGeom>
          <a:noFill/>
        </p:spPr>
        <p:txBody>
          <a:bodyPr wrap="square" rtlCol="0">
            <a:spAutoFit/>
          </a:bodyPr>
          <a:lstStyle/>
          <a:p>
            <a:pPr algn="ctr"/>
            <a:r>
              <a:rPr lang="en-US" sz="5400" b="1" i="1" dirty="0" smtClean="0">
                <a:solidFill>
                  <a:srgbClr val="FFFF00"/>
                </a:solidFill>
                <a:effectLst>
                  <a:outerShdw blurRad="38100" dist="38100" dir="2700000" algn="tl">
                    <a:srgbClr val="000000">
                      <a:alpha val="43137"/>
                    </a:srgbClr>
                  </a:outerShdw>
                </a:effectLst>
                <a:latin typeface="Constantia" panose="02030602050306030303" pitchFamily="18" charset="0"/>
              </a:rPr>
              <a:t>“Son of man, can these bones live?”</a:t>
            </a:r>
            <a:endParaRPr lang="en-US" sz="5400" b="1" i="1" dirty="0">
              <a:solidFill>
                <a:srgbClr val="FFFF00"/>
              </a:solidFill>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1097538863"/>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5301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990600"/>
            <a:ext cx="7391400" cy="5016758"/>
          </a:xfrm>
          <a:prstGeom prst="rect">
            <a:avLst/>
          </a:prstGeom>
        </p:spPr>
        <p:txBody>
          <a:bodyPr wrap="square">
            <a:spAutoFit/>
          </a:bodyPr>
          <a:lstStyle/>
          <a:p>
            <a:pPr algn="ctr"/>
            <a:r>
              <a:rPr lang="en-US" sz="3200" b="1" i="1" dirty="0" smtClean="0">
                <a:solidFill>
                  <a:schemeClr val="bg1"/>
                </a:solidFill>
                <a:effectLst>
                  <a:outerShdw blurRad="38100" dist="38100" dir="2700000" algn="tl">
                    <a:srgbClr val="000000">
                      <a:alpha val="43137"/>
                    </a:srgbClr>
                  </a:outerShdw>
                </a:effectLst>
                <a:latin typeface="Arial Black" panose="020B0A04020102020204" pitchFamily="34" charset="0"/>
              </a:rPr>
              <a:t>“Behold, I will open your graves and raise you from your graves, O my people . . . and you shall know that I am the LORD, when I open your graves, and raise you from your graves . . . and I will put my Spirit within you, and you shall live . . . then you shall know that I am the LORD.”</a:t>
            </a:r>
          </a:p>
          <a:p>
            <a:pPr algn="ctr"/>
            <a:r>
              <a:rPr lang="en-US" sz="3200" b="1" dirty="0" smtClean="0">
                <a:solidFill>
                  <a:schemeClr val="bg1"/>
                </a:solidFill>
                <a:effectLst>
                  <a:outerShdw blurRad="38100" dist="38100" dir="2700000" algn="tl">
                    <a:srgbClr val="000000">
                      <a:alpha val="43137"/>
                    </a:srgbClr>
                  </a:outerShdw>
                </a:effectLst>
                <a:latin typeface="Arial Black" panose="020B0A04020102020204" pitchFamily="34" charset="0"/>
              </a:rPr>
              <a:t>Ezekiel 37</a:t>
            </a:r>
            <a:endParaRPr lang="en-US" sz="32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655325241"/>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66900" y="762000"/>
            <a:ext cx="5410200" cy="1200329"/>
          </a:xfrm>
          <a:prstGeom prst="rect">
            <a:avLst/>
          </a:prstGeom>
          <a:noFill/>
        </p:spPr>
        <p:txBody>
          <a:bodyPr wrap="square" rtlCol="0">
            <a:spAutoFit/>
          </a:bodyPr>
          <a:lstStyle/>
          <a:p>
            <a:pPr algn="ctr"/>
            <a:endParaRPr lang="en-US" sz="7200" b="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2" y="1219200"/>
            <a:ext cx="84613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14400" y="4114800"/>
            <a:ext cx="7239000" cy="830997"/>
          </a:xfrm>
          <a:prstGeom prst="rect">
            <a:avLst/>
          </a:prstGeom>
          <a:noFill/>
        </p:spPr>
        <p:txBody>
          <a:bodyPr wrap="square" rtlCol="0">
            <a:spAutoFit/>
          </a:bodyPr>
          <a:lstStyle/>
          <a:p>
            <a:pPr algn="ctr"/>
            <a:r>
              <a:rPr lang="en-US" sz="4800" b="1" dirty="0" smtClean="0">
                <a:solidFill>
                  <a:srgbClr val="C00000"/>
                </a:solidFill>
                <a:effectLst>
                  <a:outerShdw blurRad="38100" dist="38100" dir="2700000" algn="tl">
                    <a:srgbClr val="000000">
                      <a:alpha val="43137"/>
                    </a:srgbClr>
                  </a:outerShdw>
                </a:effectLst>
                <a:latin typeface="Century Schoolbook" panose="02040604050505020304" pitchFamily="18" charset="0"/>
              </a:rPr>
              <a:t>Resurrection Power!</a:t>
            </a:r>
            <a:endParaRPr lang="en-US" sz="4800" b="1" dirty="0">
              <a:solidFill>
                <a:srgbClr val="C00000"/>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4127744867"/>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10200" y="609600"/>
            <a:ext cx="3505200" cy="5632311"/>
          </a:xfrm>
          <a:prstGeom prst="rect">
            <a:avLst/>
          </a:prstGeom>
          <a:solidFill>
            <a:srgbClr val="760000"/>
          </a:solidFill>
        </p:spPr>
        <p:txBody>
          <a:bodyPr wrap="square" rtlCol="0">
            <a:spAutoFit/>
          </a:bodyPr>
          <a:lstStyle/>
          <a:p>
            <a:pPr algn="ctr"/>
            <a:r>
              <a:rPr lang="en-US" sz="2000" u="sng" dirty="0" smtClean="0">
                <a:solidFill>
                  <a:schemeClr val="bg1"/>
                </a:solidFill>
                <a:effectLst>
                  <a:outerShdw blurRad="38100" dist="38100" dir="2700000" algn="tl">
                    <a:srgbClr val="000000">
                      <a:alpha val="43137"/>
                    </a:srgbClr>
                  </a:outerShdw>
                </a:effectLst>
                <a:latin typeface="Arial Black" panose="020B0A04020102020204" pitchFamily="34" charset="0"/>
              </a:rPr>
              <a:t>1 Corinthians 15:20-23</a:t>
            </a:r>
          </a:p>
          <a:p>
            <a:pPr algn="ctr"/>
            <a:endParaRPr lang="en-US" sz="2000" dirty="0">
              <a:solidFill>
                <a:schemeClr val="bg1"/>
              </a:solidFill>
              <a:effectLst>
                <a:outerShdw blurRad="38100" dist="38100" dir="2700000" algn="tl">
                  <a:srgbClr val="000000">
                    <a:alpha val="43137"/>
                  </a:srgbClr>
                </a:outerShdw>
              </a:effectLst>
              <a:latin typeface="Arial Black" panose="020B0A04020102020204" pitchFamily="34" charset="0"/>
            </a:endParaRPr>
          </a:p>
          <a:p>
            <a:pPr algn="ctr"/>
            <a:r>
              <a:rPr lang="en-US" sz="2000" dirty="0" smtClean="0">
                <a:solidFill>
                  <a:schemeClr val="bg1"/>
                </a:solidFill>
                <a:effectLst>
                  <a:outerShdw blurRad="38100" dist="38100" dir="2700000" algn="tl">
                    <a:srgbClr val="000000">
                      <a:alpha val="43137"/>
                    </a:srgbClr>
                  </a:outerShdw>
                </a:effectLst>
                <a:latin typeface="Arial Black" panose="020B0A04020102020204" pitchFamily="34" charset="0"/>
              </a:rPr>
              <a:t>“But in fact Christ has been raised from the dead, the </a:t>
            </a:r>
            <a:r>
              <a:rPr lang="en-US" sz="2000" dirty="0" err="1" smtClean="0">
                <a:solidFill>
                  <a:schemeClr val="bg1"/>
                </a:solidFill>
                <a:effectLst>
                  <a:outerShdw blurRad="38100" dist="38100" dir="2700000" algn="tl">
                    <a:srgbClr val="000000">
                      <a:alpha val="43137"/>
                    </a:srgbClr>
                  </a:outerShdw>
                </a:effectLst>
                <a:latin typeface="Arial Black" panose="020B0A04020102020204" pitchFamily="34" charset="0"/>
              </a:rPr>
              <a:t>firstfruits</a:t>
            </a:r>
            <a:r>
              <a:rPr lang="en-US" sz="2000" dirty="0" smtClean="0">
                <a:solidFill>
                  <a:schemeClr val="bg1"/>
                </a:solidFill>
                <a:effectLst>
                  <a:outerShdw blurRad="38100" dist="38100" dir="2700000" algn="tl">
                    <a:srgbClr val="000000">
                      <a:alpha val="43137"/>
                    </a:srgbClr>
                  </a:outerShdw>
                </a:effectLst>
                <a:latin typeface="Arial Black" panose="020B0A04020102020204" pitchFamily="34" charset="0"/>
              </a:rPr>
              <a:t> of those who have fallen asleep.  For as by a man came death, by a man has come also the resurrection of the dead. For as in Adam all die, so also in Christ shall all be made alive.  But each in his own order: Christ the </a:t>
            </a:r>
            <a:r>
              <a:rPr lang="en-US" sz="2000" dirty="0" err="1" smtClean="0">
                <a:solidFill>
                  <a:schemeClr val="bg1"/>
                </a:solidFill>
                <a:effectLst>
                  <a:outerShdw blurRad="38100" dist="38100" dir="2700000" algn="tl">
                    <a:srgbClr val="000000">
                      <a:alpha val="43137"/>
                    </a:srgbClr>
                  </a:outerShdw>
                </a:effectLst>
                <a:latin typeface="Arial Black" panose="020B0A04020102020204" pitchFamily="34" charset="0"/>
              </a:rPr>
              <a:t>firstfruits</a:t>
            </a:r>
            <a:r>
              <a:rPr lang="en-US" sz="2000" dirty="0" smtClean="0">
                <a:solidFill>
                  <a:schemeClr val="bg1"/>
                </a:solidFill>
                <a:effectLst>
                  <a:outerShdw blurRad="38100" dist="38100" dir="2700000" algn="tl">
                    <a:srgbClr val="000000">
                      <a:alpha val="43137"/>
                    </a:srgbClr>
                  </a:outerShdw>
                </a:effectLst>
                <a:latin typeface="Arial Black" panose="020B0A04020102020204" pitchFamily="34" charset="0"/>
              </a:rPr>
              <a:t>, then at his coming those who belong to Christ.”</a:t>
            </a:r>
            <a:endParaRPr lang="en-US" sz="2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48672926"/>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66900" y="762000"/>
            <a:ext cx="5410200" cy="1200329"/>
          </a:xfrm>
          <a:prstGeom prst="rect">
            <a:avLst/>
          </a:prstGeom>
          <a:noFill/>
        </p:spPr>
        <p:txBody>
          <a:bodyPr wrap="square" rtlCol="0">
            <a:spAutoFit/>
          </a:bodyPr>
          <a:lstStyle/>
          <a:p>
            <a:pPr algn="ctr"/>
            <a:endParaRPr lang="en-US" sz="7200" b="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2" y="1219200"/>
            <a:ext cx="84613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1312" y="4114800"/>
            <a:ext cx="8345488" cy="769441"/>
          </a:xfrm>
          <a:prstGeom prst="rect">
            <a:avLst/>
          </a:prstGeom>
          <a:noFill/>
        </p:spPr>
        <p:txBody>
          <a:bodyPr wrap="square" rtlCol="0">
            <a:spAutoFit/>
          </a:bodyPr>
          <a:lstStyle/>
          <a:p>
            <a:pPr algn="ctr"/>
            <a:r>
              <a:rPr lang="en-US" sz="4400" b="1" dirty="0" smtClean="0">
                <a:solidFill>
                  <a:srgbClr val="C00000"/>
                </a:solidFill>
                <a:effectLst>
                  <a:outerShdw blurRad="38100" dist="38100" dir="2700000" algn="tl">
                    <a:srgbClr val="000000">
                      <a:alpha val="43137"/>
                    </a:srgbClr>
                  </a:outerShdw>
                </a:effectLst>
                <a:latin typeface="Century Schoolbook" panose="02040604050505020304" pitchFamily="18" charset="0"/>
              </a:rPr>
              <a:t>The Lord Has Risen Indeed!</a:t>
            </a:r>
            <a:endParaRPr lang="en-US" sz="4400" b="1" dirty="0">
              <a:solidFill>
                <a:srgbClr val="C00000"/>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1393542101"/>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8000" contrast="-44000"/>
                    </a14:imgEffect>
                  </a14:imgLayer>
                </a14:imgProps>
              </a:ext>
              <a:ext uri="{28A0092B-C50C-407E-A947-70E740481C1C}">
                <a14:useLocalDpi xmlns:a14="http://schemas.microsoft.com/office/drawing/2010/main" val="0"/>
              </a:ext>
            </a:extLst>
          </a:blip>
          <a:srcRect/>
          <a:stretch>
            <a:fillRect/>
          </a:stretch>
        </p:blipFill>
        <p:spPr bwMode="auto">
          <a:xfrm>
            <a:off x="1385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8200" y="1600200"/>
            <a:ext cx="7543800" cy="4154984"/>
          </a:xfrm>
          <a:prstGeom prst="rect">
            <a:avLst/>
          </a:prstGeom>
          <a:noFill/>
        </p:spPr>
        <p:txBody>
          <a:bodyPr wrap="square" rtlCol="0">
            <a:spAutoFit/>
          </a:bodyPr>
          <a:lstStyle/>
          <a:p>
            <a:r>
              <a:rPr lang="en-US" sz="6000" b="1" dirty="0" smtClean="0">
                <a:effectLst>
                  <a:outerShdw blurRad="38100" dist="38100" dir="2700000" algn="tl">
                    <a:srgbClr val="000000">
                      <a:alpha val="43137"/>
                    </a:srgbClr>
                  </a:outerShdw>
                </a:effectLst>
                <a:latin typeface="Arial Black" panose="020B0A04020102020204" pitchFamily="34" charset="0"/>
              </a:rPr>
              <a:t>If we belong to Christ –               </a:t>
            </a:r>
            <a:r>
              <a:rPr lang="en-US" sz="7200" b="1" i="1" dirty="0" smtClean="0">
                <a:effectLst>
                  <a:outerShdw blurRad="38100" dist="38100" dir="2700000" algn="tl">
                    <a:srgbClr val="000000">
                      <a:alpha val="43137"/>
                    </a:srgbClr>
                  </a:outerShdw>
                </a:effectLst>
                <a:latin typeface="Arial Black" panose="020B0A04020102020204" pitchFamily="34" charset="0"/>
              </a:rPr>
              <a:t>we shall also be raised!</a:t>
            </a:r>
            <a:endParaRPr lang="en-US" sz="7200" b="1" i="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441784613"/>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9130259" cy="688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753577"/>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5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8502382"/>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67000" y="4876800"/>
            <a:ext cx="3276600" cy="1323439"/>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latin typeface="Arial Black" panose="020B0A04020102020204" pitchFamily="34" charset="0"/>
              </a:rPr>
              <a:t>“ . . . He interpreted to them in all the Scriptures the things concerning Himself.” </a:t>
            </a:r>
            <a:endParaRPr lang="en-US" sz="2000" b="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75405521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0" y="0"/>
            <a:ext cx="91717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760374"/>
      </p:ext>
    </p:extLst>
  </p:cSld>
  <p:clrMapOvr>
    <a:masterClrMapping/>
  </p:clrMapOvr>
  <mc:AlternateContent xmlns:mc="http://schemas.openxmlformats.org/markup-compatibility/2006">
    <mc:Choice xmlns:p14="http://schemas.microsoft.com/office/powerpoint/2010/main" Requires="p14">
      <p:transition spd="slow" p14:dur="4500">
        <p:fad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A13"/>
        </a:solidFill>
        <a:effectLst/>
      </p:bgPr>
    </p:bg>
    <p:spTree>
      <p:nvGrpSpPr>
        <p:cNvPr id="1" name=""/>
        <p:cNvGrpSpPr/>
        <p:nvPr/>
      </p:nvGrpSpPr>
      <p:grpSpPr>
        <a:xfrm>
          <a:off x="0" y="0"/>
          <a:ext cx="0" cy="0"/>
          <a:chOff x="0" y="0"/>
          <a:chExt cx="0" cy="0"/>
        </a:xfrm>
      </p:grpSpPr>
      <p:sp>
        <p:nvSpPr>
          <p:cNvPr id="2" name="Rectangle 1"/>
          <p:cNvSpPr/>
          <p:nvPr/>
        </p:nvSpPr>
        <p:spPr>
          <a:xfrm>
            <a:off x="838200" y="990601"/>
            <a:ext cx="7315200" cy="5262979"/>
          </a:xfrm>
          <a:prstGeom prst="rect">
            <a:avLst/>
          </a:prstGeom>
        </p:spPr>
        <p:txBody>
          <a:bodyPr wrap="square">
            <a:spAutoFit/>
          </a:bodyPr>
          <a:lstStyle/>
          <a:p>
            <a:pPr algn="ctr"/>
            <a:r>
              <a:rPr lang="en-US" sz="2800" b="1" i="1" dirty="0" smtClean="0">
                <a:solidFill>
                  <a:srgbClr val="FFC000"/>
                </a:solidFill>
                <a:effectLst>
                  <a:outerShdw blurRad="38100" dist="38100" dir="2700000" algn="tl">
                    <a:srgbClr val="000000">
                      <a:alpha val="43137"/>
                    </a:srgbClr>
                  </a:outerShdw>
                </a:effectLst>
                <a:latin typeface="Arial Black" panose="020B0A04020102020204" pitchFamily="34" charset="0"/>
              </a:rPr>
              <a:t>“Blessed be the God and Father of our Lord Jesus Christ! According to his great mercy, he has caused us to be born again to a living hope through the resurrection of Jesus Christ from the dead, to an inheritance that is imperishable, undefiled, and unfading, kept in heaven for you, who by God's power are being guarded through faith for a salvation ready to be revealed in the last time.”</a:t>
            </a:r>
            <a:endParaRPr lang="en-US" sz="2800" b="1" i="1" dirty="0">
              <a:solidFill>
                <a:srgbClr val="FFC000"/>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537483961"/>
      </p:ext>
    </p:extLst>
  </p:cSld>
  <p:clrMapOvr>
    <a:masterClrMapping/>
  </p:clrMapOvr>
  <mc:AlternateContent xmlns:mc="http://schemas.openxmlformats.org/markup-compatibility/2006">
    <mc:Choice xmlns:p14="http://schemas.microsoft.com/office/powerpoint/2010/main" Requires="p14">
      <p:transition spd="slow" p14:dur="5000">
        <p:fad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A1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488264"/>
      </p:ext>
    </p:extLst>
  </p:cSld>
  <p:clrMapOvr>
    <a:masterClrMapping/>
  </p:clrMapOvr>
  <mc:AlternateContent xmlns:mc="http://schemas.openxmlformats.org/markup-compatibility/2006">
    <mc:Choice xmlns:p14="http://schemas.microsoft.com/office/powerpoint/2010/main" Requires="p14">
      <p:transition spd="slow" p14:dur="50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107"/>
          <a:stretch/>
        </p:blipFill>
        <p:spPr bwMode="auto">
          <a:xfrm>
            <a:off x="1078898" y="114300"/>
            <a:ext cx="698620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4267200"/>
            <a:ext cx="7150701" cy="1938992"/>
          </a:xfrm>
          <a:prstGeom prst="rect">
            <a:avLst/>
          </a:prstGeom>
          <a:solidFill>
            <a:schemeClr val="bg1"/>
          </a:solidFill>
        </p:spPr>
        <p:txBody>
          <a:bodyPr wrap="square" rtlCol="0">
            <a:spAutoFit/>
          </a:bodyPr>
          <a:lstStyle/>
          <a:p>
            <a:pPr algn="ctr"/>
            <a:r>
              <a:rPr lang="en-US" sz="4000" dirty="0" smtClean="0">
                <a:latin typeface="Arial Black" panose="020B0A04020102020204" pitchFamily="34" charset="0"/>
              </a:rPr>
              <a:t>Sometimes you can get the right answer by accident!</a:t>
            </a:r>
            <a:endParaRPr lang="en-US" sz="4000" dirty="0">
              <a:latin typeface="Arial Black" panose="020B0A04020102020204" pitchFamily="34" charset="0"/>
            </a:endParaRPr>
          </a:p>
        </p:txBody>
      </p:sp>
    </p:spTree>
    <p:extLst>
      <p:ext uri="{BB962C8B-B14F-4D97-AF65-F5344CB8AC3E}">
        <p14:creationId xmlns:p14="http://schemas.microsoft.com/office/powerpoint/2010/main" val="606214029"/>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52400"/>
            <a:ext cx="904875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0" y="4343400"/>
            <a:ext cx="6096000" cy="1754326"/>
          </a:xfrm>
          <a:prstGeom prst="rect">
            <a:avLst/>
          </a:prstGeom>
          <a:solidFill>
            <a:schemeClr val="tx1">
              <a:alpha val="52000"/>
            </a:schemeClr>
          </a:solidFill>
        </p:spPr>
        <p:txBody>
          <a:bodyPr wrap="square" rtlCol="0">
            <a:spAutoFit/>
          </a:bodyPr>
          <a:lstStyle/>
          <a:p>
            <a:pPr algn="ctr"/>
            <a:r>
              <a:rPr lang="en-US" sz="3600" dirty="0" smtClean="0">
                <a:solidFill>
                  <a:schemeClr val="bg1"/>
                </a:solidFill>
                <a:latin typeface="Arial Black" panose="020B0A04020102020204" pitchFamily="34" charset="0"/>
              </a:rPr>
              <a:t>Sometimes you can be literally right –  but practically wrong!</a:t>
            </a:r>
            <a:endParaRPr lang="en-US" sz="3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072632209"/>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0867"/>
            <a:ext cx="5798702" cy="654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1990737"/>
      </p:ext>
    </p:extLst>
  </p:cSld>
  <p:clrMapOvr>
    <a:masterClrMapping/>
  </p:clrMapOvr>
  <mc:AlternateContent xmlns:mc="http://schemas.openxmlformats.org/markup-compatibility/2006">
    <mc:Choice xmlns:p14="http://schemas.microsoft.com/office/powerpoint/2010/main" Requires="p14">
      <p:transition spd="slow" p14:dur="30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8)">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
            <a:ext cx="9123726" cy="6851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60306"/>
      </p:ext>
    </p:extLst>
  </p:cSld>
  <p:clrMapOvr>
    <a:masterClrMapping/>
  </p:clrMapOvr>
  <mc:AlternateContent xmlns:mc="http://schemas.openxmlformats.org/markup-compatibility/2006">
    <mc:Choice xmlns:p14="http://schemas.microsoft.com/office/powerpoint/2010/main" Requires="p14">
      <p:transition spd="slow" p14:dur="3000">
        <p:split/>
      </p:transition>
    </mc:Choice>
    <mc:Fallback>
      <p:transition spd="slow">
        <p:spli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5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001832"/>
      </p:ext>
    </p:extLst>
  </p:cSld>
  <p:clrMapOvr>
    <a:masterClrMapping/>
  </p:clrMapOvr>
  <mc:AlternateContent xmlns:mc="http://schemas.openxmlformats.org/markup-compatibility/2006">
    <mc:Choice xmlns:p14="http://schemas.microsoft.com/office/powerpoint/2010/main" Requires="p14">
      <p:transition spd="slow" p14:dur="3000">
        <p:split/>
      </p:transition>
    </mc:Choice>
    <mc:Fallback>
      <p:transition spd="slow">
        <p:spli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9144000"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0" y="2667000"/>
            <a:ext cx="2819400" cy="2677656"/>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latin typeface="Arial Black" panose="020B0A04020102020204" pitchFamily="34" charset="0"/>
              </a:rPr>
              <a:t>“Sometimes you can be literally right – but practically wrong.”</a:t>
            </a:r>
            <a:endParaRPr lang="en-US" sz="2800" b="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741692099"/>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498565"/>
      </p:ext>
    </p:extLst>
  </p:cSld>
  <p:clrMapOvr>
    <a:masterClrMapping/>
  </p:clrMapOvr>
  <mc:AlternateContent xmlns:mc="http://schemas.openxmlformats.org/markup-compatibility/2006">
    <mc:Choice xmlns:p14="http://schemas.microsoft.com/office/powerpoint/2010/main" Requires="p14">
      <p:transition spd="slow" p14:dur="3000">
        <p:diamond/>
      </p:transition>
    </mc:Choice>
    <mc:Fallback>
      <p:transition spd="slow">
        <p:diamon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673</TotalTime>
  <Words>329</Words>
  <Application>Microsoft Office PowerPoint</Application>
  <PresentationFormat>On-screen Show (4:3)</PresentationFormat>
  <Paragraphs>16</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15</cp:revision>
  <cp:lastPrinted>2017-03-12T02:35:43Z</cp:lastPrinted>
  <dcterms:created xsi:type="dcterms:W3CDTF">2017-03-11T15:52:16Z</dcterms:created>
  <dcterms:modified xsi:type="dcterms:W3CDTF">2017-03-12T03:05:52Z</dcterms:modified>
</cp:coreProperties>
</file>