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89" r:id="rId2"/>
    <p:sldId id="256" r:id="rId3"/>
    <p:sldId id="257" r:id="rId4"/>
    <p:sldId id="258" r:id="rId5"/>
    <p:sldId id="260" r:id="rId6"/>
    <p:sldId id="261" r:id="rId7"/>
    <p:sldId id="263" r:id="rId8"/>
    <p:sldId id="264" r:id="rId9"/>
    <p:sldId id="271" r:id="rId10"/>
    <p:sldId id="267" r:id="rId11"/>
    <p:sldId id="268" r:id="rId12"/>
    <p:sldId id="273" r:id="rId13"/>
    <p:sldId id="269" r:id="rId14"/>
    <p:sldId id="272" r:id="rId15"/>
    <p:sldId id="274" r:id="rId16"/>
    <p:sldId id="275" r:id="rId17"/>
    <p:sldId id="278" r:id="rId18"/>
    <p:sldId id="279" r:id="rId19"/>
    <p:sldId id="277" r:id="rId20"/>
    <p:sldId id="280" r:id="rId21"/>
    <p:sldId id="281" r:id="rId22"/>
    <p:sldId id="282" r:id="rId23"/>
    <p:sldId id="283" r:id="rId24"/>
    <p:sldId id="284" r:id="rId25"/>
    <p:sldId id="285" r:id="rId26"/>
    <p:sldId id="286" r:id="rId27"/>
    <p:sldId id="290" r:id="rId28"/>
    <p:sldId id="291" r:id="rId2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19EBC3B0-8B1C-43FD-940B-AEAACFC07A1D}" type="datetimeFigureOut">
              <a:rPr lang="en-US" smtClean="0"/>
              <a:t>4/15/2017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904BEC00-1E06-439B-BC32-70C9D797669D}" type="slidenum">
              <a:rPr lang="en-US" smtClean="0"/>
              <a:t>‹#›</a:t>
            </a:fld>
            <a:endParaRPr lang="en-US"/>
          </a:p>
        </p:txBody>
      </p:sp>
    </p:spTree>
    <p:extLst>
      <p:ext uri="{BB962C8B-B14F-4D97-AF65-F5344CB8AC3E}">
        <p14:creationId xmlns:p14="http://schemas.microsoft.com/office/powerpoint/2010/main" val="3716583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3F2C5A73-4563-49C4-90BB-FDF675E4E8C0}" type="datetimeFigureOut">
              <a:rPr lang="en-US" smtClean="0"/>
              <a:t>4/15/2017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C9D4018B-18E1-4156-ACA1-06D60875BC56}" type="slidenum">
              <a:rPr lang="en-US" smtClean="0"/>
              <a:t>‹#›</a:t>
            </a:fld>
            <a:endParaRPr lang="en-US"/>
          </a:p>
        </p:txBody>
      </p:sp>
    </p:spTree>
    <p:extLst>
      <p:ext uri="{BB962C8B-B14F-4D97-AF65-F5344CB8AC3E}">
        <p14:creationId xmlns:p14="http://schemas.microsoft.com/office/powerpoint/2010/main" val="329918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4018B-18E1-4156-ACA1-06D60875BC56}" type="slidenum">
              <a:rPr lang="en-US" smtClean="0"/>
              <a:t>2</a:t>
            </a:fld>
            <a:endParaRPr lang="en-US"/>
          </a:p>
        </p:txBody>
      </p:sp>
    </p:spTree>
    <p:extLst>
      <p:ext uri="{BB962C8B-B14F-4D97-AF65-F5344CB8AC3E}">
        <p14:creationId xmlns:p14="http://schemas.microsoft.com/office/powerpoint/2010/main" val="270135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4018B-18E1-4156-ACA1-06D60875BC56}" type="slidenum">
              <a:rPr lang="en-US" smtClean="0"/>
              <a:t>26</a:t>
            </a:fld>
            <a:endParaRPr lang="en-US"/>
          </a:p>
        </p:txBody>
      </p:sp>
    </p:spTree>
    <p:extLst>
      <p:ext uri="{BB962C8B-B14F-4D97-AF65-F5344CB8AC3E}">
        <p14:creationId xmlns:p14="http://schemas.microsoft.com/office/powerpoint/2010/main" val="237590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4018B-18E1-4156-ACA1-06D60875BC56}" type="slidenum">
              <a:rPr lang="en-US" smtClean="0"/>
              <a:t>27</a:t>
            </a:fld>
            <a:endParaRPr lang="en-US"/>
          </a:p>
        </p:txBody>
      </p:sp>
    </p:spTree>
    <p:extLst>
      <p:ext uri="{BB962C8B-B14F-4D97-AF65-F5344CB8AC3E}">
        <p14:creationId xmlns:p14="http://schemas.microsoft.com/office/powerpoint/2010/main" val="237590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54360-3774-44AF-A30E-E6F3D8A27466}" type="datetimeFigureOut">
              <a:rPr lang="en-US" smtClean="0"/>
              <a:t>4/15/2017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253757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54360-3774-44AF-A30E-E6F3D8A27466}" type="datetimeFigureOut">
              <a:rPr lang="en-US" smtClean="0"/>
              <a:t>4/15/2017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1487839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54360-3774-44AF-A30E-E6F3D8A27466}" type="datetimeFigureOut">
              <a:rPr lang="en-US" smtClean="0"/>
              <a:t>4/15/2017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183176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54360-3774-44AF-A30E-E6F3D8A27466}" type="datetimeFigureOut">
              <a:rPr lang="en-US" smtClean="0"/>
              <a:t>4/15/2017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343267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54360-3774-44AF-A30E-E6F3D8A27466}" type="datetimeFigureOut">
              <a:rPr lang="en-US" smtClean="0"/>
              <a:t>4/15/2017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94888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54360-3774-44AF-A30E-E6F3D8A27466}" type="datetimeFigureOut">
              <a:rPr lang="en-US" smtClean="0"/>
              <a:t>4/15/2017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428666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54360-3774-44AF-A30E-E6F3D8A27466}" type="datetimeFigureOut">
              <a:rPr lang="en-US" smtClean="0"/>
              <a:t>4/15/2017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155868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54360-3774-44AF-A30E-E6F3D8A27466}" type="datetimeFigureOut">
              <a:rPr lang="en-US" smtClean="0"/>
              <a:t>4/15/2017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341927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54360-3774-44AF-A30E-E6F3D8A27466}" type="datetimeFigureOut">
              <a:rPr lang="en-US" smtClean="0"/>
              <a:t>4/15/2017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364050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54360-3774-44AF-A30E-E6F3D8A27466}" type="datetimeFigureOut">
              <a:rPr lang="en-US" smtClean="0"/>
              <a:t>4/15/2017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97170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54360-3774-44AF-A30E-E6F3D8A27466}" type="datetimeFigureOut">
              <a:rPr lang="en-US" smtClean="0"/>
              <a:t>4/15/2017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23259-1644-4D8D-A555-D2D5FA6B641A}" type="slidenum">
              <a:rPr lang="en-US" smtClean="0"/>
              <a:t>‹#›</a:t>
            </a:fld>
            <a:endParaRPr lang="en-US"/>
          </a:p>
        </p:txBody>
      </p:sp>
    </p:spTree>
    <p:extLst>
      <p:ext uri="{BB962C8B-B14F-4D97-AF65-F5344CB8AC3E}">
        <p14:creationId xmlns:p14="http://schemas.microsoft.com/office/powerpoint/2010/main" val="311383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54360-3774-44AF-A30E-E6F3D8A27466}" type="datetimeFigureOut">
              <a:rPr lang="en-US" smtClean="0"/>
              <a:t>4/15/2017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23259-1644-4D8D-A555-D2D5FA6B641A}" type="slidenum">
              <a:rPr lang="en-US" smtClean="0"/>
              <a:t>‹#›</a:t>
            </a:fld>
            <a:endParaRPr lang="en-US"/>
          </a:p>
        </p:txBody>
      </p:sp>
    </p:spTree>
    <p:extLst>
      <p:ext uri="{BB962C8B-B14F-4D97-AF65-F5344CB8AC3E}">
        <p14:creationId xmlns:p14="http://schemas.microsoft.com/office/powerpoint/2010/main" val="425238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3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2604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774603"/>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637" y="0"/>
            <a:ext cx="4572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 y="0"/>
            <a:ext cx="456507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00545" y="5273096"/>
            <a:ext cx="2743200" cy="584775"/>
          </a:xfrm>
          <a:prstGeom prst="rect">
            <a:avLst/>
          </a:prstGeom>
          <a:noFill/>
        </p:spPr>
        <p:txBody>
          <a:bodyPr wrap="square" rtlCol="0">
            <a:spAutoFit/>
          </a:bodyPr>
          <a:lstStyle/>
          <a:p>
            <a:pPr algn="ctr"/>
            <a:r>
              <a:rPr lang="en-US" sz="3200" b="1" dirty="0" smtClean="0">
                <a:solidFill>
                  <a:srgbClr val="FFFF00"/>
                </a:solidFill>
                <a:latin typeface="Bookman Old Style" panose="02050604050505020204" pitchFamily="18" charset="0"/>
              </a:rPr>
              <a:t>John </a:t>
            </a:r>
            <a:r>
              <a:rPr lang="en-US" sz="3200" b="1" dirty="0" smtClean="0">
                <a:solidFill>
                  <a:srgbClr val="FFFF00"/>
                </a:solidFill>
                <a:latin typeface="Bookman Old Style" panose="02050604050505020204" pitchFamily="18" charset="0"/>
              </a:rPr>
              <a:t>18:8</a:t>
            </a:r>
            <a:endParaRPr lang="en-US" sz="3200" b="1" dirty="0">
              <a:solidFill>
                <a:srgbClr val="FFFF00"/>
              </a:solidFill>
              <a:latin typeface="Bookman Old Style" panose="02050604050505020204" pitchFamily="18" charset="0"/>
            </a:endParaRPr>
          </a:p>
        </p:txBody>
      </p:sp>
      <p:sp>
        <p:nvSpPr>
          <p:cNvPr id="5" name="TextBox 4"/>
          <p:cNvSpPr txBox="1"/>
          <p:nvPr/>
        </p:nvSpPr>
        <p:spPr>
          <a:xfrm>
            <a:off x="5257800" y="5273096"/>
            <a:ext cx="2743200" cy="584775"/>
          </a:xfrm>
          <a:prstGeom prst="rect">
            <a:avLst/>
          </a:prstGeom>
          <a:noFill/>
        </p:spPr>
        <p:txBody>
          <a:bodyPr wrap="square" rtlCol="0">
            <a:spAutoFit/>
          </a:bodyPr>
          <a:lstStyle/>
          <a:p>
            <a:pPr algn="ctr"/>
            <a:r>
              <a:rPr lang="en-US" sz="3200" b="1" dirty="0" smtClean="0">
                <a:solidFill>
                  <a:srgbClr val="FFFF00"/>
                </a:solidFill>
                <a:latin typeface="Bookman Old Style" panose="02050604050505020204" pitchFamily="18" charset="0"/>
              </a:rPr>
              <a:t>John </a:t>
            </a:r>
            <a:r>
              <a:rPr lang="en-US" sz="3200" b="1" dirty="0" smtClean="0">
                <a:solidFill>
                  <a:srgbClr val="FFFF00"/>
                </a:solidFill>
                <a:latin typeface="Bookman Old Style" panose="02050604050505020204" pitchFamily="18" charset="0"/>
              </a:rPr>
              <a:t>21:9</a:t>
            </a:r>
            <a:endParaRPr lang="en-US" sz="3200" b="1" dirty="0">
              <a:solidFill>
                <a:srgbClr val="FFFF00"/>
              </a:solidFill>
              <a:latin typeface="Bookman Old Style" panose="02050604050505020204" pitchFamily="18" charset="0"/>
            </a:endParaRPr>
          </a:p>
        </p:txBody>
      </p:sp>
      <p:sp>
        <p:nvSpPr>
          <p:cNvPr id="3" name="TextBox 2"/>
          <p:cNvSpPr txBox="1"/>
          <p:nvPr/>
        </p:nvSpPr>
        <p:spPr>
          <a:xfrm>
            <a:off x="2511137" y="6147375"/>
            <a:ext cx="4191000" cy="523220"/>
          </a:xfrm>
          <a:prstGeom prst="rect">
            <a:avLst/>
          </a:prstGeom>
          <a:noFill/>
        </p:spPr>
        <p:txBody>
          <a:bodyPr wrap="square" rtlCol="0">
            <a:spAutoFit/>
          </a:bodyPr>
          <a:lstStyle/>
          <a:p>
            <a:pPr algn="ctr"/>
            <a:r>
              <a:rPr lang="en-US" sz="2800" b="1" dirty="0" smtClean="0">
                <a:solidFill>
                  <a:schemeClr val="bg1"/>
                </a:solidFill>
                <a:latin typeface="Bookman Old Style" panose="02050604050505020204" pitchFamily="18" charset="0"/>
              </a:rPr>
              <a:t>“A CHARCOAL FIRE”</a:t>
            </a:r>
            <a:endParaRPr lang="en-US" sz="28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222055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628"/>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229446"/>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59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31182" y="5536893"/>
            <a:ext cx="6681636" cy="923330"/>
          </a:xfrm>
          <a:prstGeom prst="rect">
            <a:avLst/>
          </a:prstGeom>
          <a:noFill/>
        </p:spPr>
        <p:txBody>
          <a:bodyPr wrap="none" lIns="91440" tIns="45720" rIns="91440" bIns="45720">
            <a:spAutoFit/>
          </a:bodyPr>
          <a:lstStyle/>
          <a:p>
            <a:pPr algn="ctr"/>
            <a:r>
              <a:rPr lang="en-US" sz="5400" b="1" cap="none" spc="200" dirty="0" smtClean="0">
                <a:ln w="29210">
                  <a:solidFill>
                    <a:schemeClr val="accent3">
                      <a:tint val="10000"/>
                    </a:schemeClr>
                  </a:solidFill>
                </a:ln>
                <a:solidFill>
                  <a:schemeClr val="accent3">
                    <a:satMod val="200000"/>
                    <a:alpha val="50000"/>
                  </a:schemeClr>
                </a:solidFill>
                <a:effectLst>
                  <a:outerShdw blurRad="38100" dist="38100" dir="2700000" algn="tl">
                    <a:srgbClr val="000000">
                      <a:alpha val="43137"/>
                    </a:srgbClr>
                  </a:outerShdw>
                </a:effectLst>
                <a:latin typeface="Bookman Old Style" panose="02050604050505020204" pitchFamily="18" charset="0"/>
              </a:rPr>
              <a:t>FEED MY LAMBS</a:t>
            </a:r>
            <a:endParaRPr lang="en-US" sz="5400" b="1" cap="none" spc="200" dirty="0">
              <a:ln w="29210">
                <a:solidFill>
                  <a:schemeClr val="accent3">
                    <a:tint val="10000"/>
                  </a:schemeClr>
                </a:solidFill>
              </a:ln>
              <a:solidFill>
                <a:schemeClr val="accent3">
                  <a:satMod val="200000"/>
                  <a:alpha val="50000"/>
                </a:schemeClr>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41843896"/>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a:xfrm>
            <a:off x="4419600" y="0"/>
            <a:ext cx="2286000" cy="1075729"/>
          </a:xfrm>
          <a:prstGeom prst="wedgeEllipseCallout">
            <a:avLst>
              <a:gd name="adj1" fmla="val 25909"/>
              <a:gd name="adj2" fmla="val 61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95800" y="152400"/>
            <a:ext cx="2133600" cy="923330"/>
          </a:xfrm>
          <a:prstGeom prst="rect">
            <a:avLst/>
          </a:prstGeom>
          <a:noFill/>
        </p:spPr>
        <p:txBody>
          <a:bodyPr wrap="square" rtlCol="0">
            <a:spAutoFit/>
          </a:bodyPr>
          <a:lstStyle/>
          <a:p>
            <a:pPr algn="ctr"/>
            <a:r>
              <a:rPr lang="en-US" b="1" i="1" dirty="0" smtClean="0">
                <a:latin typeface="Bookman Old Style" panose="02050604050505020204" pitchFamily="18" charset="0"/>
              </a:rPr>
              <a:t>“Yes, Lord, you know that I love you”</a:t>
            </a:r>
            <a:endParaRPr lang="en-US" b="1" i="1" dirty="0">
              <a:latin typeface="Bookman Old Style" panose="02050604050505020204" pitchFamily="18" charset="0"/>
            </a:endParaRPr>
          </a:p>
        </p:txBody>
      </p:sp>
    </p:spTree>
    <p:extLst>
      <p:ext uri="{BB962C8B-B14F-4D97-AF65-F5344CB8AC3E}">
        <p14:creationId xmlns:p14="http://schemas.microsoft.com/office/powerpoint/2010/main" val="2161254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665"/>
          <a:stretch/>
        </p:blipFill>
        <p:spPr bwMode="auto">
          <a:xfrm>
            <a:off x="0" y="0"/>
            <a:ext cx="9144000" cy="565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6526" y="5791200"/>
            <a:ext cx="8200273" cy="769441"/>
          </a:xfrm>
          <a:prstGeom prst="rect">
            <a:avLst/>
          </a:prstGeom>
          <a:noFill/>
        </p:spPr>
        <p:txBody>
          <a:bodyPr wrap="square" lIns="91440" tIns="45720" rIns="91440" bIns="45720">
            <a:spAutoFit/>
          </a:bodyPr>
          <a:lstStyle/>
          <a:p>
            <a:pPr algn="ctr"/>
            <a:r>
              <a:rPr lang="en-US" sz="4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“Take care of my </a:t>
            </a: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s</a:t>
            </a:r>
            <a:r>
              <a:rPr lang="en-US" sz="4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heep!”</a:t>
            </a:r>
            <a:endParaRPr lang="en-US" sz="4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endParaRPr>
          </a:p>
        </p:txBody>
      </p:sp>
    </p:spTree>
    <p:extLst>
      <p:ext uri="{BB962C8B-B14F-4D97-AF65-F5344CB8AC3E}">
        <p14:creationId xmlns:p14="http://schemas.microsoft.com/office/powerpoint/2010/main" val="1910314127"/>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768"/>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92209" y="4876800"/>
            <a:ext cx="2316660" cy="523220"/>
          </a:xfrm>
          <a:prstGeom prst="rect">
            <a:avLst/>
          </a:prstGeom>
          <a:noFill/>
        </p:spPr>
        <p:txBody>
          <a:bodyPr wrap="none" lIns="91440" tIns="45720" rIns="91440" bIns="45720">
            <a:spAutoFit/>
          </a:bodyPr>
          <a:lstStyle/>
          <a:p>
            <a:pPr algn="ctr"/>
            <a:r>
              <a:rPr lang="en-US"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50000"/>
                  </a:schemeClr>
                </a:solidFill>
                <a:effectLst>
                  <a:outerShdw blurRad="50800" dist="40000" dir="5400000" algn="tl" rotWithShape="0">
                    <a:srgbClr val="000000">
                      <a:shade val="5000"/>
                      <a:satMod val="120000"/>
                      <a:alpha val="33000"/>
                    </a:srgbClr>
                  </a:outerShdw>
                </a:effectLst>
                <a:latin typeface="Bookman Old Style" panose="02050604050505020204" pitchFamily="18" charset="0"/>
              </a:rPr>
              <a:t>John 21:17</a:t>
            </a:r>
            <a:endParaRPr lang="en-US"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50000"/>
                </a:schemeClr>
              </a:solidFill>
              <a:effectLst>
                <a:outerShdw blurRad="50800" dist="40000" dir="5400000" algn="tl" rotWithShape="0">
                  <a:srgbClr val="000000">
                    <a:shade val="5000"/>
                    <a:satMod val="120000"/>
                    <a:alpha val="33000"/>
                  </a:srgbClr>
                </a:outerShdw>
              </a:effectLst>
              <a:latin typeface="Bookman Old Style" panose="02050604050505020204" pitchFamily="18" charset="0"/>
            </a:endParaRPr>
          </a:p>
        </p:txBody>
      </p:sp>
    </p:spTree>
    <p:extLst>
      <p:ext uri="{BB962C8B-B14F-4D97-AF65-F5344CB8AC3E}">
        <p14:creationId xmlns:p14="http://schemas.microsoft.com/office/powerpoint/2010/main" val="494141144"/>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028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91200" y="685800"/>
            <a:ext cx="3200400" cy="5262979"/>
          </a:xfrm>
          <a:prstGeom prst="rect">
            <a:avLst/>
          </a:prstGeom>
          <a:noFill/>
        </p:spPr>
        <p:txBody>
          <a:bodyPr wrap="square" rtlCol="0">
            <a:spAutoFit/>
          </a:bodyPr>
          <a:lstStyle/>
          <a:p>
            <a:pPr algn="ctr"/>
            <a:r>
              <a:rPr lang="en-US" sz="2400" b="1" i="1" dirty="0" smtClean="0">
                <a:solidFill>
                  <a:srgbClr val="C00000"/>
                </a:solidFill>
                <a:effectLst>
                  <a:outerShdw blurRad="38100" dist="38100" dir="2700000" algn="tl">
                    <a:srgbClr val="000000">
                      <a:alpha val="43137"/>
                    </a:srgbClr>
                  </a:outerShdw>
                </a:effectLst>
                <a:latin typeface="Bookman Old Style" panose="02050604050505020204" pitchFamily="18" charset="0"/>
              </a:rPr>
              <a:t>“ . . . when you were younger, you dressed yourself, went where you wanted; but when you are old, you will stretch out your hands, and someone else will fasten a belt around you and take you where you do not wish to go.”</a:t>
            </a:r>
            <a:endParaRPr lang="en-US" sz="2400" b="1" i="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5" name="Rectangle 4"/>
          <p:cNvSpPr/>
          <p:nvPr/>
        </p:nvSpPr>
        <p:spPr>
          <a:xfrm>
            <a:off x="7296333" y="6248400"/>
            <a:ext cx="1709122" cy="400110"/>
          </a:xfrm>
          <a:prstGeom prst="rect">
            <a:avLst/>
          </a:prstGeom>
          <a:noFill/>
        </p:spPr>
        <p:txBody>
          <a:bodyPr wrap="none" lIns="91440" tIns="45720" rIns="91440" bIns="45720">
            <a:spAutoFit/>
          </a:bodyPr>
          <a:lstStyle/>
          <a:p>
            <a:pPr algn="ctr"/>
            <a:r>
              <a:rPr lang="en-US" sz="2000" b="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Bookman Old Style" panose="02050604050505020204" pitchFamily="18" charset="0"/>
              </a:rPr>
              <a:t>John 21:18</a:t>
            </a:r>
            <a:endParaRPr lang="en-US" sz="2000" b="1" cap="none" spc="0" dirty="0">
              <a:ln w="31550" cmpd="sng">
                <a:solidFill>
                  <a:schemeClr val="tx1"/>
                </a:solidFill>
                <a:prstDash val="solid"/>
              </a:ln>
              <a:effectLst>
                <a:outerShdw blurRad="50800" dist="40000" dir="5400000" algn="tl" rotWithShape="0">
                  <a:srgbClr val="000000">
                    <a:shade val="5000"/>
                    <a:satMod val="120000"/>
                    <a:alpha val="33000"/>
                  </a:srgbClr>
                </a:outerShdw>
              </a:effectLst>
              <a:latin typeface="Bookman Old Style" panose="02050604050505020204" pitchFamily="18" charset="0"/>
            </a:endParaRPr>
          </a:p>
        </p:txBody>
      </p:sp>
    </p:spTree>
    <p:extLst>
      <p:ext uri="{BB962C8B-B14F-4D97-AF65-F5344CB8AC3E}">
        <p14:creationId xmlns:p14="http://schemas.microsoft.com/office/powerpoint/2010/main" val="27435378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09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07599" y="838200"/>
            <a:ext cx="407836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anose="02050604050505020204" pitchFamily="18" charset="0"/>
              </a:rPr>
              <a:t>Follow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anose="02050604050505020204" pitchFamily="18" charset="0"/>
            </a:endParaRPr>
          </a:p>
        </p:txBody>
      </p:sp>
    </p:spTree>
    <p:extLst>
      <p:ext uri="{BB962C8B-B14F-4D97-AF65-F5344CB8AC3E}">
        <p14:creationId xmlns:p14="http://schemas.microsoft.com/office/powerpoint/2010/main" val="105659861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5" y="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5814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145" y="0"/>
            <a:ext cx="458585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Image result for he is ri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144" y="3429000"/>
            <a:ext cx="458585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808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2000"/>
                                        <p:tgtEl>
                                          <p:spTgt spid="102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000"/>
                                        <p:tgtEl>
                                          <p:spTgt spid="102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259547"/>
      </p:ext>
    </p:extLst>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8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609600"/>
            <a:ext cx="8001000" cy="5016758"/>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Can the man who raised from the dead, raise up someone’s dead faith?</a:t>
            </a:r>
          </a:p>
          <a:p>
            <a:pPr algn="ctr"/>
            <a:endParaRPr lang="en-US" sz="40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a:p>
            <a:pPr algn="ctr"/>
            <a:r>
              <a:rPr lang="en-US" sz="40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Can Peter’s faith be revived and restored?</a:t>
            </a:r>
          </a:p>
          <a:p>
            <a:pPr algn="ctr"/>
            <a:endParaRPr lang="en-US" sz="40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a:p>
            <a:pPr algn="ctr"/>
            <a:r>
              <a:rPr lang="en-US" sz="40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CAN FAITH BE RAISED?</a:t>
            </a:r>
            <a:endParaRPr lang="en-US" sz="40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864771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8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609600"/>
            <a:ext cx="8001000" cy="6247864"/>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Jesus answer is “Yes”.</a:t>
            </a:r>
          </a:p>
          <a:p>
            <a:pPr algn="ctr"/>
            <a:endParaRPr lang="en-US" sz="40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a:p>
            <a:pPr algn="ct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But, for faith to be raised, three things have to happen:</a:t>
            </a:r>
          </a:p>
          <a:p>
            <a:pPr algn="ct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one has to</a:t>
            </a:r>
            <a:endPar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marL="742950" indent="-742950" algn="ctr">
              <a:buAutoNum type="arabicParenR"/>
            </a:pP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Love God</a:t>
            </a:r>
          </a:p>
          <a:p>
            <a:pPr marL="742950" indent="-742950" algn="ctr">
              <a:buAutoNum type="arabicParenR"/>
            </a:pP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Serve People</a:t>
            </a:r>
          </a:p>
          <a:p>
            <a:pPr marL="742950" indent="-742950" algn="ctr">
              <a:buAutoNum type="arabicParenR"/>
            </a:pP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Die Well</a:t>
            </a:r>
          </a:p>
          <a:p>
            <a:pPr algn="ctr"/>
            <a:endParaRPr lang="en-US" sz="4000" b="1" dirty="0" smtClean="0">
              <a:solidFill>
                <a:srgbClr val="FFFF00"/>
              </a:solidFill>
              <a:effectLst>
                <a:outerShdw blurRad="38100" dist="38100" dir="2700000" algn="tl">
                  <a:srgbClr val="000000">
                    <a:alpha val="43137"/>
                  </a:srgbClr>
                </a:outerShdw>
              </a:effectLst>
              <a:latin typeface="Bookman Old Style" panose="02050604050505020204" pitchFamily="18" charset="0"/>
            </a:endParaRPr>
          </a:p>
          <a:p>
            <a:pPr algn="ctr"/>
            <a:endParaRPr lang="en-US" sz="40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884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000"/>
                                        <p:tgtEl>
                                          <p:spTgt spid="2">
                                            <p:txEl>
                                              <p:pRg st="6" end="6"/>
                                            </p:txEl>
                                          </p:spTgt>
                                        </p:tgtEl>
                                      </p:cBhvr>
                                    </p:animEffect>
                                    <p:anim calcmode="lin" valueType="num">
                                      <p:cBhvr>
                                        <p:cTn id="4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963"/>
          <a:stretch/>
        </p:blipFill>
        <p:spPr bwMode="auto">
          <a:xfrm>
            <a:off x="-20782" y="0"/>
            <a:ext cx="91647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297393"/>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Rectangle 1"/>
          <p:cNvSpPr/>
          <p:nvPr/>
        </p:nvSpPr>
        <p:spPr>
          <a:xfrm>
            <a:off x="1981200" y="691833"/>
            <a:ext cx="5181600" cy="3170099"/>
          </a:xfrm>
          <a:prstGeom prst="rect">
            <a:avLst/>
          </a:prstGeom>
        </p:spPr>
        <p:txBody>
          <a:bodyPr wrap="square">
            <a:spAutoFit/>
          </a:bodyPr>
          <a:lstStyle/>
          <a:p>
            <a:pPr algn="ct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#1 - Love </a:t>
            </a:r>
            <a:r>
              <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rPr>
              <a:t>God</a:t>
            </a:r>
          </a:p>
          <a:p>
            <a:pPr algn="ctr"/>
            <a:endPar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endParaRPr>
          </a:p>
          <a:p>
            <a:pPr algn="ct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#2 - Serve </a:t>
            </a:r>
            <a:r>
              <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rPr>
              <a:t>People</a:t>
            </a:r>
          </a:p>
          <a:p>
            <a:pPr algn="ctr"/>
            <a:endPar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endParaRPr>
          </a:p>
          <a:p>
            <a:pPr algn="ctr"/>
            <a:r>
              <a:rPr lang="en-US" sz="40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#3 - Die </a:t>
            </a:r>
            <a:r>
              <a:rPr lang="en-US" sz="4000" b="1" dirty="0">
                <a:solidFill>
                  <a:schemeClr val="bg1"/>
                </a:solidFill>
                <a:effectLst>
                  <a:outerShdw blurRad="38100" dist="38100" dir="2700000" algn="tl">
                    <a:srgbClr val="000000">
                      <a:alpha val="43137"/>
                    </a:srgbClr>
                  </a:outerShdw>
                </a:effectLst>
                <a:latin typeface="Bookman Old Style" panose="02050604050505020204" pitchFamily="18" charset="0"/>
              </a:rPr>
              <a:t>Well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861932"/>
            <a:ext cx="9144001" cy="299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731006"/>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0"/>
            <a:ext cx="9120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684102"/>
      </p:ext>
    </p:extLst>
  </p:cSld>
  <p:clrMapOvr>
    <a:masterClrMapping/>
  </p:clrMapOvr>
  <mc:AlternateContent xmlns:mc="http://schemas.openxmlformats.org/markup-compatibility/2006">
    <mc:Choice xmlns:p14="http://schemas.microsoft.com/office/powerpoint/2010/main" Requires="p14">
      <p:transition spd="slow" p14:dur="2000">
        <p:plus/>
      </p:transition>
    </mc:Choice>
    <mc:Fallback>
      <p:transition spd="slow">
        <p:plu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408218"/>
            <a:ext cx="8382000" cy="830997"/>
          </a:xfrm>
          <a:prstGeom prst="rect">
            <a:avLst/>
          </a:prstGeom>
          <a:noFill/>
        </p:spPr>
        <p:txBody>
          <a:bodyPr wrap="square" rtlCol="0">
            <a:spAutoFit/>
          </a:bodyPr>
          <a:lstStyle/>
          <a:p>
            <a:pPr algn="ctr"/>
            <a:r>
              <a:rPr lang="en-US" sz="24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GOD IS MORE INTERESTED IN WHERE WE ARE GOING THAN  IN WHERE WE HAVE BEEN.</a:t>
            </a:r>
            <a:endParaRPr lang="en-US" sz="2400" b="1" i="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3" name="TextBox 2"/>
          <p:cNvSpPr txBox="1"/>
          <p:nvPr/>
        </p:nvSpPr>
        <p:spPr>
          <a:xfrm>
            <a:off x="914400" y="6096000"/>
            <a:ext cx="7543800" cy="523220"/>
          </a:xfrm>
          <a:prstGeom prst="rect">
            <a:avLst/>
          </a:prstGeom>
          <a:solidFill>
            <a:schemeClr val="tx1">
              <a:alpha val="41000"/>
            </a:schemeClr>
          </a:solidFill>
        </p:spPr>
        <p:txBody>
          <a:bodyPr wrap="square" rtlCol="0">
            <a:spAutoFit/>
          </a:bodyPr>
          <a:lstStyle/>
          <a:p>
            <a:pPr algn="ctr"/>
            <a:r>
              <a:rPr lang="en-US" sz="2800" b="1" dirty="0" smtClean="0">
                <a:solidFill>
                  <a:srgbClr val="FFFF00"/>
                </a:solidFill>
                <a:latin typeface="Bookman Old Style" panose="02050604050505020204" pitchFamily="18" charset="0"/>
              </a:rPr>
              <a:t>LOVE GOD, SERVE PEOPLE, DIE WELL</a:t>
            </a:r>
            <a:endParaRPr lang="en-US" sz="2800" b="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710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944733"/>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166801"/>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019800"/>
            <a:ext cx="7924800" cy="523220"/>
          </a:xfrm>
          <a:prstGeom prst="rect">
            <a:avLst/>
          </a:prstGeom>
          <a:noFill/>
        </p:spPr>
        <p:txBody>
          <a:bodyPr wrap="square" rtlCol="0">
            <a:spAutoFit/>
          </a:bodyPr>
          <a:lstStyle/>
          <a:p>
            <a:pPr algn="ctr"/>
            <a:r>
              <a:rPr lang="en-US" sz="2800" b="1" dirty="0" smtClean="0">
                <a:solidFill>
                  <a:srgbClr val="FFFF00"/>
                </a:solidFill>
                <a:latin typeface="Bookman Old Style" panose="02050604050505020204" pitchFamily="18" charset="0"/>
              </a:rPr>
              <a:t>Peter failed Jesus in a miserable way!</a:t>
            </a:r>
            <a:endParaRPr lang="en-US" sz="2800" b="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6936853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682956"/>
      </p:ext>
    </p:extLst>
  </p:cSld>
  <p:clrMapOvr>
    <a:masterClrMapping/>
  </p:clrMapOvr>
  <mc:AlternateContent xmlns:mc="http://schemas.openxmlformats.org/markup-compatibility/2006">
    <mc:Choice xmlns:p14="http://schemas.microsoft.com/office/powerpoint/2010/main" Requires="p14">
      <p:transition spd="slow" p14:dur="4000">
        <p:randomBar dir="vert"/>
      </p:transition>
    </mc:Choice>
    <mc:Fallback>
      <p:transition spd="slow">
        <p:randomBar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246698"/>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005" t="20390" r="2012" b="5213"/>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381000"/>
            <a:ext cx="8534400" cy="830997"/>
          </a:xfrm>
          <a:prstGeom prst="rect">
            <a:avLst/>
          </a:prstGeom>
          <a:noFill/>
        </p:spPr>
        <p:txBody>
          <a:bodyPr wrap="square" lIns="91440" tIns="45720" rIns="91440" bIns="45720">
            <a:spAutoFit/>
          </a:bodyPr>
          <a:lstStyle/>
          <a:p>
            <a:pPr algn="ctr"/>
            <a:r>
              <a:rPr lang="en-US" sz="48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“CAN FAITH </a:t>
            </a:r>
            <a:r>
              <a:rPr lang="en-US" sz="48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BE </a:t>
            </a:r>
            <a:r>
              <a:rPr lang="en-US" sz="48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RAISED?”</a:t>
            </a:r>
            <a:endParaRPr lang="en-US" sz="4800" b="1"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endParaRPr>
          </a:p>
        </p:txBody>
      </p:sp>
    </p:spTree>
    <p:extLst>
      <p:ext uri="{BB962C8B-B14F-4D97-AF65-F5344CB8AC3E}">
        <p14:creationId xmlns:p14="http://schemas.microsoft.com/office/powerpoint/2010/main" val="1758026212"/>
      </p:ext>
    </p:extLst>
  </p:cSld>
  <p:clrMapOvr>
    <a:masterClrMapping/>
  </p:clrMapOvr>
  <mc:AlternateContent xmlns:mc="http://schemas.openxmlformats.org/markup-compatibility/2006">
    <mc:Choice xmlns:p14="http://schemas.microsoft.com/office/powerpoint/2010/main" Requires="p14">
      <p:transition spd="slow" p14:dur="3000">
        <p:pull/>
      </p:transition>
    </mc:Choice>
    <mc:Fallback>
      <p:transition spd="slow">
        <p:pull/>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6096000"/>
            <a:ext cx="7772400" cy="646331"/>
          </a:xfrm>
          <a:prstGeom prst="rect">
            <a:avLst/>
          </a:prstGeom>
          <a:noFill/>
        </p:spPr>
        <p:txBody>
          <a:bodyPr wrap="square" rtlCol="0">
            <a:spAutoFit/>
          </a:bodyPr>
          <a:lstStyle/>
          <a:p>
            <a:pPr algn="ctr"/>
            <a:r>
              <a:rPr lang="en-US" sz="36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“I do not know the man!”</a:t>
            </a:r>
            <a:endParaRPr lang="en-US" sz="3600" b="1" i="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390758036"/>
      </p:ext>
    </p:extLst>
  </p:cSld>
  <p:clrMapOvr>
    <a:masterClrMapping/>
  </p:clrMapOvr>
  <mc:AlternateContent xmlns:mc="http://schemas.openxmlformats.org/markup-compatibility/2006">
    <mc:Choice xmlns:p14="http://schemas.microsoft.com/office/powerpoint/2010/main" Requires="p14">
      <p:transition spd="slow" p14:dur="3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02"/>
          <a:stretch/>
        </p:blipFill>
        <p:spPr bwMode="auto">
          <a:xfrm>
            <a:off x="0" y="0"/>
            <a:ext cx="91442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600" y="5029200"/>
            <a:ext cx="7481536" cy="1569660"/>
          </a:xfrm>
          <a:prstGeom prst="rect">
            <a:avLst/>
          </a:prstGeom>
          <a:noFill/>
        </p:spPr>
        <p:txBody>
          <a:bodyPr wrap="none" lIns="91440" tIns="45720" rIns="91440" bIns="45720">
            <a:spAutoFit/>
            <a:scene3d>
              <a:camera prst="isometricOffAxis1Right"/>
              <a:lightRig rig="threePt" dir="t"/>
            </a:scene3d>
          </a:bodyPr>
          <a:lstStyle/>
          <a:p>
            <a:pPr algn="ctr"/>
            <a:r>
              <a:rPr lang="en-US" sz="48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“CAN  PETER’S FAITH </a:t>
            </a:r>
          </a:p>
          <a:p>
            <a:pPr algn="ctr"/>
            <a:r>
              <a:rPr lang="en-US" sz="4800" b="1"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rPr>
              <a:t>BE RAISED?”</a:t>
            </a:r>
            <a:endParaRPr lang="en-US" sz="4800" b="1"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man Old Style" panose="02050604050505020204" pitchFamily="18" charset="0"/>
            </a:endParaRPr>
          </a:p>
        </p:txBody>
      </p:sp>
    </p:spTree>
    <p:extLst>
      <p:ext uri="{BB962C8B-B14F-4D97-AF65-F5344CB8AC3E}">
        <p14:creationId xmlns:p14="http://schemas.microsoft.com/office/powerpoint/2010/main" val="3400362217"/>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52400" y="335846"/>
            <a:ext cx="8686800" cy="6278642"/>
          </a:xfrm>
          <a:prstGeom prst="rect">
            <a:avLst/>
          </a:prstGeom>
        </p:spPr>
        <p:txBody>
          <a:bodyPr wrap="square">
            <a:spAutoFit/>
          </a:bodyPr>
          <a:lstStyle/>
          <a:p>
            <a:pPr algn="ctr"/>
            <a:r>
              <a:rPr lang="en-US" sz="2400" b="1" u="sng" dirty="0" smtClean="0">
                <a:effectLst>
                  <a:outerShdw blurRad="38100" dist="38100" dir="2700000" algn="tl">
                    <a:srgbClr val="000000">
                      <a:alpha val="43137"/>
                    </a:srgbClr>
                  </a:outerShdw>
                </a:effectLst>
                <a:latin typeface="Bookman Old Style" panose="02050604050505020204" pitchFamily="18" charset="0"/>
              </a:rPr>
              <a:t>John 21:15-19</a:t>
            </a:r>
          </a:p>
          <a:p>
            <a:endParaRPr lang="en-US" b="1" i="1" dirty="0">
              <a:effectLst>
                <a:outerShdw blurRad="38100" dist="38100" dir="2700000" algn="tl">
                  <a:srgbClr val="000000">
                    <a:alpha val="43137"/>
                  </a:srgbClr>
                </a:outerShdw>
              </a:effectLst>
              <a:latin typeface="Bookman Old Style" panose="02050604050505020204" pitchFamily="18" charset="0"/>
            </a:endParaRPr>
          </a:p>
          <a:p>
            <a:pPr algn="ctr"/>
            <a:r>
              <a:rPr lang="en-US" sz="2000" b="1" i="1" baseline="30000" dirty="0" smtClean="0">
                <a:effectLst>
                  <a:outerShdw blurRad="38100" dist="38100" dir="2700000" algn="tl">
                    <a:srgbClr val="000000">
                      <a:alpha val="43137"/>
                    </a:srgbClr>
                  </a:outerShdw>
                </a:effectLst>
                <a:latin typeface="Bookman Old Style" panose="02050604050505020204" pitchFamily="18" charset="0"/>
              </a:rPr>
              <a:t>15</a:t>
            </a:r>
            <a:r>
              <a:rPr lang="en-US" sz="2000" b="1" i="1" dirty="0" smtClean="0">
                <a:effectLst>
                  <a:outerShdw blurRad="38100" dist="38100" dir="2700000" algn="tl">
                    <a:srgbClr val="000000">
                      <a:alpha val="43137"/>
                    </a:srgbClr>
                  </a:outerShdw>
                </a:effectLst>
                <a:latin typeface="Bookman Old Style" panose="02050604050505020204" pitchFamily="18" charset="0"/>
              </a:rPr>
              <a:t>When </a:t>
            </a:r>
            <a:r>
              <a:rPr lang="en-US" sz="2000" b="1" i="1" dirty="0" smtClean="0">
                <a:effectLst>
                  <a:outerShdw blurRad="38100" dist="38100" dir="2700000" algn="tl">
                    <a:srgbClr val="000000">
                      <a:alpha val="43137"/>
                    </a:srgbClr>
                  </a:outerShdw>
                </a:effectLst>
                <a:latin typeface="Bookman Old Style" panose="02050604050505020204" pitchFamily="18" charset="0"/>
              </a:rPr>
              <a:t>they had finished breakfast, Jesus said to Simon Peter, “Simon, son of John, do you love me more than these?” He said to him, “Yes, Lord; you know that I love you.” He said to him, “Feed my lambs.” </a:t>
            </a:r>
          </a:p>
          <a:p>
            <a:pPr algn="ctr"/>
            <a:r>
              <a:rPr lang="en-US" sz="2000" b="1" i="1" baseline="30000" dirty="0" smtClean="0">
                <a:effectLst>
                  <a:outerShdw blurRad="38100" dist="38100" dir="2700000" algn="tl">
                    <a:srgbClr val="000000">
                      <a:alpha val="43137"/>
                    </a:srgbClr>
                  </a:outerShdw>
                </a:effectLst>
                <a:latin typeface="Bookman Old Style" panose="02050604050505020204" pitchFamily="18" charset="0"/>
              </a:rPr>
              <a:t>16</a:t>
            </a:r>
            <a:r>
              <a:rPr lang="en-US" sz="2000" b="1" i="1" dirty="0" smtClean="0">
                <a:effectLst>
                  <a:outerShdw blurRad="38100" dist="38100" dir="2700000" algn="tl">
                    <a:srgbClr val="000000">
                      <a:alpha val="43137"/>
                    </a:srgbClr>
                  </a:outerShdw>
                </a:effectLst>
                <a:latin typeface="Bookman Old Style" panose="02050604050505020204" pitchFamily="18" charset="0"/>
              </a:rPr>
              <a:t>He </a:t>
            </a:r>
            <a:r>
              <a:rPr lang="en-US" sz="2000" b="1" i="1" dirty="0" smtClean="0">
                <a:effectLst>
                  <a:outerShdw blurRad="38100" dist="38100" dir="2700000" algn="tl">
                    <a:srgbClr val="000000">
                      <a:alpha val="43137"/>
                    </a:srgbClr>
                  </a:outerShdw>
                </a:effectLst>
                <a:latin typeface="Bookman Old Style" panose="02050604050505020204" pitchFamily="18" charset="0"/>
              </a:rPr>
              <a:t>said to him a second time, “Simon, son of John, do you love me?” He said to him, “Yes, Lord; you know that I love you.” He said to him, “Tend my sheep.” </a:t>
            </a:r>
          </a:p>
          <a:p>
            <a:pPr algn="ctr"/>
            <a:r>
              <a:rPr lang="en-US" sz="2000" b="1" i="1" baseline="30000" dirty="0" smtClean="0">
                <a:effectLst>
                  <a:outerShdw blurRad="38100" dist="38100" dir="2700000" algn="tl">
                    <a:srgbClr val="000000">
                      <a:alpha val="43137"/>
                    </a:srgbClr>
                  </a:outerShdw>
                </a:effectLst>
                <a:latin typeface="Bookman Old Style" panose="02050604050505020204" pitchFamily="18" charset="0"/>
              </a:rPr>
              <a:t>17</a:t>
            </a:r>
            <a:r>
              <a:rPr lang="en-US" sz="2000" b="1" i="1" dirty="0" smtClean="0">
                <a:effectLst>
                  <a:outerShdw blurRad="38100" dist="38100" dir="2700000" algn="tl">
                    <a:srgbClr val="000000">
                      <a:alpha val="43137"/>
                    </a:srgbClr>
                  </a:outerShdw>
                </a:effectLst>
                <a:latin typeface="Bookman Old Style" panose="02050604050505020204" pitchFamily="18" charset="0"/>
              </a:rPr>
              <a:t>He </a:t>
            </a:r>
            <a:r>
              <a:rPr lang="en-US" sz="2000" b="1" i="1" dirty="0" smtClean="0">
                <a:effectLst>
                  <a:outerShdw blurRad="38100" dist="38100" dir="2700000" algn="tl">
                    <a:srgbClr val="000000">
                      <a:alpha val="43137"/>
                    </a:srgbClr>
                  </a:outerShdw>
                </a:effectLst>
                <a:latin typeface="Bookman Old Style" panose="02050604050505020204" pitchFamily="18" charset="0"/>
              </a:rPr>
              <a:t>said to him the third time, “Simon, son of John, do you love me?” Peter was grieved because he said to him the third time, “Do you love me?” and he said to him, “Lord, you know everything; you know that I love you.” Jesus said to him, “Feed my sheep. </a:t>
            </a:r>
          </a:p>
          <a:p>
            <a:pPr algn="ctr"/>
            <a:r>
              <a:rPr lang="en-US" sz="2000" b="1" i="1" baseline="30000" dirty="0" smtClean="0">
                <a:effectLst>
                  <a:outerShdw blurRad="38100" dist="38100" dir="2700000" algn="tl">
                    <a:srgbClr val="000000">
                      <a:alpha val="43137"/>
                    </a:srgbClr>
                  </a:outerShdw>
                </a:effectLst>
                <a:latin typeface="Bookman Old Style" panose="02050604050505020204" pitchFamily="18" charset="0"/>
              </a:rPr>
              <a:t>18</a:t>
            </a:r>
            <a:r>
              <a:rPr lang="en-US" sz="2000" b="1" i="1" dirty="0" smtClean="0">
                <a:effectLst>
                  <a:outerShdw blurRad="38100" dist="38100" dir="2700000" algn="tl">
                    <a:srgbClr val="000000">
                      <a:alpha val="43137"/>
                    </a:srgbClr>
                  </a:outerShdw>
                </a:effectLst>
                <a:latin typeface="Bookman Old Style" panose="02050604050505020204" pitchFamily="18" charset="0"/>
              </a:rPr>
              <a:t>Truly</a:t>
            </a:r>
            <a:r>
              <a:rPr lang="en-US" sz="2000" b="1" i="1" dirty="0" smtClean="0">
                <a:effectLst>
                  <a:outerShdw blurRad="38100" dist="38100" dir="2700000" algn="tl">
                    <a:srgbClr val="000000">
                      <a:alpha val="43137"/>
                    </a:srgbClr>
                  </a:outerShdw>
                </a:effectLst>
                <a:latin typeface="Bookman Old Style" panose="02050604050505020204" pitchFamily="18" charset="0"/>
              </a:rPr>
              <a:t>, truly, I say to you, when you were young, you used to dress yourself and walk wherever you wanted, but when you are old, you will stretch out your hands, and another will dress you and carry you where you do not want to go.” </a:t>
            </a:r>
          </a:p>
          <a:p>
            <a:pPr algn="ctr"/>
            <a:r>
              <a:rPr lang="en-US" sz="2000" b="1" i="1" baseline="30000" dirty="0" smtClean="0">
                <a:effectLst>
                  <a:outerShdw blurRad="38100" dist="38100" dir="2700000" algn="tl">
                    <a:srgbClr val="000000">
                      <a:alpha val="43137"/>
                    </a:srgbClr>
                  </a:outerShdw>
                </a:effectLst>
                <a:latin typeface="Bookman Old Style" panose="02050604050505020204" pitchFamily="18" charset="0"/>
              </a:rPr>
              <a:t>19</a:t>
            </a:r>
            <a:r>
              <a:rPr lang="en-US" sz="2000" b="1" i="1" dirty="0" smtClean="0">
                <a:effectLst>
                  <a:outerShdw blurRad="38100" dist="38100" dir="2700000" algn="tl">
                    <a:srgbClr val="000000">
                      <a:alpha val="43137"/>
                    </a:srgbClr>
                  </a:outerShdw>
                </a:effectLst>
                <a:latin typeface="Bookman Old Style" panose="02050604050505020204" pitchFamily="18" charset="0"/>
              </a:rPr>
              <a:t>(This </a:t>
            </a:r>
            <a:r>
              <a:rPr lang="en-US" sz="2000" b="1" i="1" dirty="0" smtClean="0">
                <a:effectLst>
                  <a:outerShdw blurRad="38100" dist="38100" dir="2700000" algn="tl">
                    <a:srgbClr val="000000">
                      <a:alpha val="43137"/>
                    </a:srgbClr>
                  </a:outerShdw>
                </a:effectLst>
                <a:latin typeface="Bookman Old Style" panose="02050604050505020204" pitchFamily="18" charset="0"/>
              </a:rPr>
              <a:t>he said to show by what kind of death he was to glorify God.) And after saying this he said to him, “Follow me.”</a:t>
            </a:r>
            <a:endParaRPr lang="en-US" sz="2000" b="1" i="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19813854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471</Words>
  <Application>Microsoft Office PowerPoint</Application>
  <PresentationFormat>On-screen Show (4:3)</PresentationFormat>
  <Paragraphs>44</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27</cp:revision>
  <cp:lastPrinted>2017-04-16T01:22:07Z</cp:lastPrinted>
  <dcterms:created xsi:type="dcterms:W3CDTF">2017-04-15T00:35:29Z</dcterms:created>
  <dcterms:modified xsi:type="dcterms:W3CDTF">2017-04-16T01:49:45Z</dcterms:modified>
</cp:coreProperties>
</file>