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24"/>
  </p:handoutMasterIdLst>
  <p:sldIdLst>
    <p:sldId id="260" r:id="rId2"/>
    <p:sldId id="257" r:id="rId3"/>
    <p:sldId id="258" r:id="rId4"/>
    <p:sldId id="259" r:id="rId5"/>
    <p:sldId id="261" r:id="rId6"/>
    <p:sldId id="262" r:id="rId7"/>
    <p:sldId id="263" r:id="rId8"/>
    <p:sldId id="264" r:id="rId9"/>
    <p:sldId id="265" r:id="rId10"/>
    <p:sldId id="266" r:id="rId11"/>
    <p:sldId id="267" r:id="rId12"/>
    <p:sldId id="268" r:id="rId13"/>
    <p:sldId id="269" r:id="rId14"/>
    <p:sldId id="270" r:id="rId15"/>
    <p:sldId id="271" r:id="rId16"/>
    <p:sldId id="279" r:id="rId17"/>
    <p:sldId id="273" r:id="rId18"/>
    <p:sldId id="280" r:id="rId19"/>
    <p:sldId id="276" r:id="rId20"/>
    <p:sldId id="275" r:id="rId21"/>
    <p:sldId id="277" r:id="rId22"/>
    <p:sldId id="278" r:id="rId23"/>
  </p:sldIdLst>
  <p:sldSz cx="9144000" cy="6858000" type="screen4x3"/>
  <p:notesSz cx="7077075" cy="9363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3300"/>
    <a:srgbClr val="A7A46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570" autoAdjust="0"/>
  </p:normalViewPr>
  <p:slideViewPr>
    <p:cSldViewPr showGuides="1">
      <p:cViewPr varScale="1">
        <p:scale>
          <a:sx n="69" d="100"/>
          <a:sy n="69" d="100"/>
        </p:scale>
        <p:origin x="-1116"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8154"/>
          </a:xfrm>
          <a:prstGeom prst="rect">
            <a:avLst/>
          </a:prstGeom>
        </p:spPr>
        <p:txBody>
          <a:bodyPr vert="horz" lIns="93936" tIns="46968" rIns="93936" bIns="46968" rtlCol="0"/>
          <a:lstStyle>
            <a:lvl1pPr algn="l">
              <a:defRPr sz="1200"/>
            </a:lvl1pPr>
          </a:lstStyle>
          <a:p>
            <a:endParaRPr lang="en-US"/>
          </a:p>
        </p:txBody>
      </p:sp>
      <p:sp>
        <p:nvSpPr>
          <p:cNvPr id="3" name="Date Placeholder 2"/>
          <p:cNvSpPr>
            <a:spLocks noGrp="1"/>
          </p:cNvSpPr>
          <p:nvPr>
            <p:ph type="dt" sz="quarter" idx="1"/>
          </p:nvPr>
        </p:nvSpPr>
        <p:spPr>
          <a:xfrm>
            <a:off x="4008705" y="0"/>
            <a:ext cx="3066733" cy="468154"/>
          </a:xfrm>
          <a:prstGeom prst="rect">
            <a:avLst/>
          </a:prstGeom>
        </p:spPr>
        <p:txBody>
          <a:bodyPr vert="horz" lIns="93936" tIns="46968" rIns="93936" bIns="46968" rtlCol="0"/>
          <a:lstStyle>
            <a:lvl1pPr algn="r">
              <a:defRPr sz="1200"/>
            </a:lvl1pPr>
          </a:lstStyle>
          <a:p>
            <a:fld id="{200C6BF2-C074-447A-9E15-1E95304EB094}" type="datetimeFigureOut">
              <a:rPr lang="en-US" smtClean="0"/>
              <a:t>4/1/2017</a:t>
            </a:fld>
            <a:endParaRPr lang="en-US"/>
          </a:p>
        </p:txBody>
      </p:sp>
      <p:sp>
        <p:nvSpPr>
          <p:cNvPr id="4" name="Footer Placeholder 3"/>
          <p:cNvSpPr>
            <a:spLocks noGrp="1"/>
          </p:cNvSpPr>
          <p:nvPr>
            <p:ph type="ftr" sz="quarter" idx="2"/>
          </p:nvPr>
        </p:nvSpPr>
        <p:spPr>
          <a:xfrm>
            <a:off x="0" y="8893296"/>
            <a:ext cx="3066733" cy="468154"/>
          </a:xfrm>
          <a:prstGeom prst="rect">
            <a:avLst/>
          </a:prstGeom>
        </p:spPr>
        <p:txBody>
          <a:bodyPr vert="horz" lIns="93936" tIns="46968" rIns="93936" bIns="46968" rtlCol="0" anchor="b"/>
          <a:lstStyle>
            <a:lvl1pPr algn="l">
              <a:defRPr sz="1200"/>
            </a:lvl1pPr>
          </a:lstStyle>
          <a:p>
            <a:endParaRPr lang="en-US"/>
          </a:p>
        </p:txBody>
      </p:sp>
      <p:sp>
        <p:nvSpPr>
          <p:cNvPr id="5" name="Slide Number Placeholder 4"/>
          <p:cNvSpPr>
            <a:spLocks noGrp="1"/>
          </p:cNvSpPr>
          <p:nvPr>
            <p:ph type="sldNum" sz="quarter" idx="3"/>
          </p:nvPr>
        </p:nvSpPr>
        <p:spPr>
          <a:xfrm>
            <a:off x="4008705" y="8893296"/>
            <a:ext cx="3066733" cy="468154"/>
          </a:xfrm>
          <a:prstGeom prst="rect">
            <a:avLst/>
          </a:prstGeom>
        </p:spPr>
        <p:txBody>
          <a:bodyPr vert="horz" lIns="93936" tIns="46968" rIns="93936" bIns="46968" rtlCol="0" anchor="b"/>
          <a:lstStyle>
            <a:lvl1pPr algn="r">
              <a:defRPr sz="1200"/>
            </a:lvl1pPr>
          </a:lstStyle>
          <a:p>
            <a:fld id="{8BED2C85-C7D5-4356-9A0C-67A4FE7673B1}" type="slidenum">
              <a:rPr lang="en-US" smtClean="0"/>
              <a:t>‹#›</a:t>
            </a:fld>
            <a:endParaRPr lang="en-US"/>
          </a:p>
        </p:txBody>
      </p:sp>
    </p:spTree>
    <p:extLst>
      <p:ext uri="{BB962C8B-B14F-4D97-AF65-F5344CB8AC3E}">
        <p14:creationId xmlns:p14="http://schemas.microsoft.com/office/powerpoint/2010/main" val="155658404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F74CB84-2A6F-4867-B7EB-3CE5908B7427}" type="datetimeFigureOut">
              <a:rPr lang="en-US" smtClean="0"/>
              <a:t>4/1/2017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84CC6-A8C6-43B8-8166-E85AB970BF8C}" type="slidenum">
              <a:rPr lang="en-US" smtClean="0"/>
              <a:t>‹#›</a:t>
            </a:fld>
            <a:endParaRPr lang="en-US"/>
          </a:p>
        </p:txBody>
      </p:sp>
    </p:spTree>
    <p:extLst>
      <p:ext uri="{BB962C8B-B14F-4D97-AF65-F5344CB8AC3E}">
        <p14:creationId xmlns:p14="http://schemas.microsoft.com/office/powerpoint/2010/main" val="28781382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74CB84-2A6F-4867-B7EB-3CE5908B7427}" type="datetimeFigureOut">
              <a:rPr lang="en-US" smtClean="0"/>
              <a:t>4/1/2017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84CC6-A8C6-43B8-8166-E85AB970BF8C}" type="slidenum">
              <a:rPr lang="en-US" smtClean="0"/>
              <a:t>‹#›</a:t>
            </a:fld>
            <a:endParaRPr lang="en-US"/>
          </a:p>
        </p:txBody>
      </p:sp>
    </p:spTree>
    <p:extLst>
      <p:ext uri="{BB962C8B-B14F-4D97-AF65-F5344CB8AC3E}">
        <p14:creationId xmlns:p14="http://schemas.microsoft.com/office/powerpoint/2010/main" val="28979132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74CB84-2A6F-4867-B7EB-3CE5908B7427}" type="datetimeFigureOut">
              <a:rPr lang="en-US" smtClean="0"/>
              <a:t>4/1/2017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84CC6-A8C6-43B8-8166-E85AB970BF8C}" type="slidenum">
              <a:rPr lang="en-US" smtClean="0"/>
              <a:t>‹#›</a:t>
            </a:fld>
            <a:endParaRPr lang="en-US"/>
          </a:p>
        </p:txBody>
      </p:sp>
    </p:spTree>
    <p:extLst>
      <p:ext uri="{BB962C8B-B14F-4D97-AF65-F5344CB8AC3E}">
        <p14:creationId xmlns:p14="http://schemas.microsoft.com/office/powerpoint/2010/main" val="816664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F74CB84-2A6F-4867-B7EB-3CE5908B7427}" type="datetimeFigureOut">
              <a:rPr lang="en-US" smtClean="0"/>
              <a:t>4/1/2017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84CC6-A8C6-43B8-8166-E85AB970BF8C}" type="slidenum">
              <a:rPr lang="en-US" smtClean="0"/>
              <a:t>‹#›</a:t>
            </a:fld>
            <a:endParaRPr lang="en-US"/>
          </a:p>
        </p:txBody>
      </p:sp>
    </p:spTree>
    <p:extLst>
      <p:ext uri="{BB962C8B-B14F-4D97-AF65-F5344CB8AC3E}">
        <p14:creationId xmlns:p14="http://schemas.microsoft.com/office/powerpoint/2010/main" val="52755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74CB84-2A6F-4867-B7EB-3CE5908B7427}" type="datetimeFigureOut">
              <a:rPr lang="en-US" smtClean="0"/>
              <a:t>4/1/2017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D184CC6-A8C6-43B8-8166-E85AB970BF8C}" type="slidenum">
              <a:rPr lang="en-US" smtClean="0"/>
              <a:t>‹#›</a:t>
            </a:fld>
            <a:endParaRPr lang="en-US"/>
          </a:p>
        </p:txBody>
      </p:sp>
    </p:spTree>
    <p:extLst>
      <p:ext uri="{BB962C8B-B14F-4D97-AF65-F5344CB8AC3E}">
        <p14:creationId xmlns:p14="http://schemas.microsoft.com/office/powerpoint/2010/main" val="2124458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F74CB84-2A6F-4867-B7EB-3CE5908B7427}" type="datetimeFigureOut">
              <a:rPr lang="en-US" smtClean="0"/>
              <a:t>4/1/2017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184CC6-A8C6-43B8-8166-E85AB970BF8C}" type="slidenum">
              <a:rPr lang="en-US" smtClean="0"/>
              <a:t>‹#›</a:t>
            </a:fld>
            <a:endParaRPr lang="en-US"/>
          </a:p>
        </p:txBody>
      </p:sp>
    </p:spTree>
    <p:extLst>
      <p:ext uri="{BB962C8B-B14F-4D97-AF65-F5344CB8AC3E}">
        <p14:creationId xmlns:p14="http://schemas.microsoft.com/office/powerpoint/2010/main" val="2463574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F74CB84-2A6F-4867-B7EB-3CE5908B7427}" type="datetimeFigureOut">
              <a:rPr lang="en-US" smtClean="0"/>
              <a:t>4/1/2017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D184CC6-A8C6-43B8-8166-E85AB970BF8C}" type="slidenum">
              <a:rPr lang="en-US" smtClean="0"/>
              <a:t>‹#›</a:t>
            </a:fld>
            <a:endParaRPr lang="en-US"/>
          </a:p>
        </p:txBody>
      </p:sp>
    </p:spTree>
    <p:extLst>
      <p:ext uri="{BB962C8B-B14F-4D97-AF65-F5344CB8AC3E}">
        <p14:creationId xmlns:p14="http://schemas.microsoft.com/office/powerpoint/2010/main" val="2453915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F74CB84-2A6F-4867-B7EB-3CE5908B7427}" type="datetimeFigureOut">
              <a:rPr lang="en-US" smtClean="0"/>
              <a:t>4/1/2017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D184CC6-A8C6-43B8-8166-E85AB970BF8C}" type="slidenum">
              <a:rPr lang="en-US" smtClean="0"/>
              <a:t>‹#›</a:t>
            </a:fld>
            <a:endParaRPr lang="en-US"/>
          </a:p>
        </p:txBody>
      </p:sp>
    </p:spTree>
    <p:extLst>
      <p:ext uri="{BB962C8B-B14F-4D97-AF65-F5344CB8AC3E}">
        <p14:creationId xmlns:p14="http://schemas.microsoft.com/office/powerpoint/2010/main" val="3288426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74CB84-2A6F-4867-B7EB-3CE5908B7427}" type="datetimeFigureOut">
              <a:rPr lang="en-US" smtClean="0"/>
              <a:t>4/1/2017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D184CC6-A8C6-43B8-8166-E85AB970BF8C}" type="slidenum">
              <a:rPr lang="en-US" smtClean="0"/>
              <a:t>‹#›</a:t>
            </a:fld>
            <a:endParaRPr lang="en-US"/>
          </a:p>
        </p:txBody>
      </p:sp>
    </p:spTree>
    <p:extLst>
      <p:ext uri="{BB962C8B-B14F-4D97-AF65-F5344CB8AC3E}">
        <p14:creationId xmlns:p14="http://schemas.microsoft.com/office/powerpoint/2010/main" val="9068375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74CB84-2A6F-4867-B7EB-3CE5908B7427}" type="datetimeFigureOut">
              <a:rPr lang="en-US" smtClean="0"/>
              <a:t>4/1/2017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184CC6-A8C6-43B8-8166-E85AB970BF8C}" type="slidenum">
              <a:rPr lang="en-US" smtClean="0"/>
              <a:t>‹#›</a:t>
            </a:fld>
            <a:endParaRPr lang="en-US"/>
          </a:p>
        </p:txBody>
      </p:sp>
    </p:spTree>
    <p:extLst>
      <p:ext uri="{BB962C8B-B14F-4D97-AF65-F5344CB8AC3E}">
        <p14:creationId xmlns:p14="http://schemas.microsoft.com/office/powerpoint/2010/main" val="1743084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74CB84-2A6F-4867-B7EB-3CE5908B7427}" type="datetimeFigureOut">
              <a:rPr lang="en-US" smtClean="0"/>
              <a:t>4/1/2017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D184CC6-A8C6-43B8-8166-E85AB970BF8C}" type="slidenum">
              <a:rPr lang="en-US" smtClean="0"/>
              <a:t>‹#›</a:t>
            </a:fld>
            <a:endParaRPr lang="en-US"/>
          </a:p>
        </p:txBody>
      </p:sp>
    </p:spTree>
    <p:extLst>
      <p:ext uri="{BB962C8B-B14F-4D97-AF65-F5344CB8AC3E}">
        <p14:creationId xmlns:p14="http://schemas.microsoft.com/office/powerpoint/2010/main" val="3060624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74CB84-2A6F-4867-B7EB-3CE5908B7427}" type="datetimeFigureOut">
              <a:rPr lang="en-US" smtClean="0"/>
              <a:t>4/1/2017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184CC6-A8C6-43B8-8166-E85AB970BF8C}" type="slidenum">
              <a:rPr lang="en-US" smtClean="0"/>
              <a:t>‹#›</a:t>
            </a:fld>
            <a:endParaRPr lang="en-US"/>
          </a:p>
        </p:txBody>
      </p:sp>
    </p:spTree>
    <p:extLst>
      <p:ext uri="{BB962C8B-B14F-4D97-AF65-F5344CB8AC3E}">
        <p14:creationId xmlns:p14="http://schemas.microsoft.com/office/powerpoint/2010/main" val="9516030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435264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00000"/>
                    </a14:imgEffect>
                    <a14:imgEffect>
                      <a14:brightnessContrast contrast="33000"/>
                    </a14:imgEffect>
                  </a14:imgLayer>
                </a14:imgProps>
              </a:ext>
              <a:ext uri="{28A0092B-C50C-407E-A947-70E740481C1C}">
                <a14:useLocalDpi xmlns:a14="http://schemas.microsoft.com/office/drawing/2010/main" val="0"/>
              </a:ext>
            </a:extLst>
          </a:blip>
          <a:srcRect/>
          <a:stretch>
            <a:fillRect/>
          </a:stretch>
        </p:blipFill>
        <p:spPr bwMode="auto">
          <a:xfrm>
            <a:off x="152399" y="152400"/>
            <a:ext cx="8763001"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80207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9" y="152400"/>
            <a:ext cx="8763001"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8580678"/>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117" t="23363" r="12117" b="18278"/>
          <a:stretch/>
        </p:blipFill>
        <p:spPr bwMode="auto">
          <a:xfrm>
            <a:off x="-1" y="0"/>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600" y="4191000"/>
            <a:ext cx="8686800" cy="2246769"/>
          </a:xfrm>
          <a:prstGeom prst="rect">
            <a:avLst/>
          </a:prstGeom>
          <a:solidFill>
            <a:schemeClr val="tx1"/>
          </a:solidFill>
        </p:spPr>
        <p:txBody>
          <a:bodyPr wrap="square" rtlCol="0">
            <a:spAutoFit/>
          </a:bodyPr>
          <a:lstStyle/>
          <a:p>
            <a:pPr algn="ctr"/>
            <a:r>
              <a:rPr lang="en-US" sz="2800" b="1" i="1" dirty="0" smtClean="0">
                <a:solidFill>
                  <a:schemeClr val="bg1"/>
                </a:solidFill>
                <a:effectLst>
                  <a:outerShdw blurRad="38100" dist="38100" dir="2700000" algn="tl">
                    <a:srgbClr val="000000">
                      <a:alpha val="43137"/>
                    </a:srgbClr>
                  </a:outerShdw>
                </a:effectLst>
                <a:latin typeface="Garamond" panose="02020404030301010803" pitchFamily="18" charset="0"/>
              </a:rPr>
              <a:t>“Have </a:t>
            </a:r>
            <a:r>
              <a:rPr lang="en-US" sz="2800" b="1" i="1" dirty="0">
                <a:solidFill>
                  <a:schemeClr val="bg1"/>
                </a:solidFill>
                <a:effectLst>
                  <a:outerShdw blurRad="38100" dist="38100" dir="2700000" algn="tl">
                    <a:srgbClr val="000000">
                      <a:alpha val="43137"/>
                    </a:srgbClr>
                  </a:outerShdw>
                </a:effectLst>
                <a:latin typeface="Garamond" panose="02020404030301010803" pitchFamily="18" charset="0"/>
              </a:rPr>
              <a:t>this mind among yourselves, which is yours in Christ Jesus</a:t>
            </a:r>
            <a:r>
              <a:rPr lang="en-US" sz="2800" b="1" i="1" dirty="0" smtClean="0">
                <a:solidFill>
                  <a:schemeClr val="bg1"/>
                </a:solidFill>
                <a:effectLst>
                  <a:outerShdw blurRad="38100" dist="38100" dir="2700000" algn="tl">
                    <a:srgbClr val="000000">
                      <a:alpha val="43137"/>
                    </a:srgbClr>
                  </a:outerShdw>
                </a:effectLst>
                <a:latin typeface="Garamond" panose="02020404030301010803" pitchFamily="18" charset="0"/>
              </a:rPr>
              <a:t>,</a:t>
            </a:r>
            <a:r>
              <a:rPr lang="en-US" sz="2800" b="1" i="1" baseline="30000" dirty="0">
                <a:solidFill>
                  <a:schemeClr val="bg1"/>
                </a:solidFill>
                <a:effectLst>
                  <a:outerShdw blurRad="38100" dist="38100" dir="2700000" algn="tl">
                    <a:srgbClr val="000000">
                      <a:alpha val="43137"/>
                    </a:srgbClr>
                  </a:outerShdw>
                </a:effectLst>
                <a:latin typeface="Garamond" panose="02020404030301010803" pitchFamily="18" charset="0"/>
              </a:rPr>
              <a:t> </a:t>
            </a:r>
            <a:r>
              <a:rPr lang="en-US" sz="2800" b="1" i="1" dirty="0">
                <a:solidFill>
                  <a:schemeClr val="bg1"/>
                </a:solidFill>
                <a:effectLst>
                  <a:outerShdw blurRad="38100" dist="38100" dir="2700000" algn="tl">
                    <a:srgbClr val="000000">
                      <a:alpha val="43137"/>
                    </a:srgbClr>
                  </a:outerShdw>
                </a:effectLst>
                <a:latin typeface="Garamond" panose="02020404030301010803" pitchFamily="18" charset="0"/>
              </a:rPr>
              <a:t>who, though he was in the form of God, did not count equality with God a thing to be grasped, </a:t>
            </a:r>
            <a:r>
              <a:rPr lang="en-US" sz="2800" b="1" i="1" dirty="0" smtClean="0">
                <a:solidFill>
                  <a:schemeClr val="bg1"/>
                </a:solidFill>
                <a:effectLst>
                  <a:outerShdw blurRad="38100" dist="38100" dir="2700000" algn="tl">
                    <a:srgbClr val="000000">
                      <a:alpha val="43137"/>
                    </a:srgbClr>
                  </a:outerShdw>
                </a:effectLst>
                <a:latin typeface="Garamond" panose="02020404030301010803" pitchFamily="18" charset="0"/>
              </a:rPr>
              <a:t>but</a:t>
            </a:r>
            <a:r>
              <a:rPr lang="en-US" sz="2800" b="1" i="1" dirty="0">
                <a:solidFill>
                  <a:schemeClr val="bg1"/>
                </a:solidFill>
                <a:effectLst>
                  <a:outerShdw blurRad="38100" dist="38100" dir="2700000" algn="tl">
                    <a:srgbClr val="000000">
                      <a:alpha val="43137"/>
                    </a:srgbClr>
                  </a:outerShdw>
                </a:effectLst>
                <a:latin typeface="Garamond" panose="02020404030301010803" pitchFamily="18" charset="0"/>
              </a:rPr>
              <a:t> emptied himself, by taking the form of a servant, being born in the likeness of </a:t>
            </a:r>
            <a:r>
              <a:rPr lang="en-US" sz="2800" b="1" i="1" dirty="0" smtClean="0">
                <a:solidFill>
                  <a:schemeClr val="bg1"/>
                </a:solidFill>
                <a:effectLst>
                  <a:outerShdw blurRad="38100" dist="38100" dir="2700000" algn="tl">
                    <a:srgbClr val="000000">
                      <a:alpha val="43137"/>
                    </a:srgbClr>
                  </a:outerShdw>
                </a:effectLst>
                <a:latin typeface="Garamond" panose="02020404030301010803" pitchFamily="18" charset="0"/>
              </a:rPr>
              <a:t>men”.</a:t>
            </a:r>
            <a:endParaRPr lang="en-US" sz="2800" b="1" i="1" dirty="0">
              <a:solidFill>
                <a:schemeClr val="bg1"/>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1183982048"/>
      </p:ext>
    </p:extLst>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9144001"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9561137"/>
      </p:ext>
    </p:extLst>
  </p:cSld>
  <p:clrMapOvr>
    <a:masterClrMapping/>
  </p:clrMapOvr>
  <mc:AlternateContent xmlns:mc="http://schemas.openxmlformats.org/markup-compatibility/2006" xmlns:p14="http://schemas.microsoft.com/office/powerpoint/2010/main">
    <mc:Choice Requires="p14">
      <p:transition spd="slow" p14:dur="3000">
        <p:randomBar dir="vert"/>
      </p:transition>
    </mc:Choice>
    <mc:Fallback xmlns="">
      <p:transition spd="slow">
        <p:randomBar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3264"/>
            <a:ext cx="8797472" cy="6532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06582" y="1536174"/>
            <a:ext cx="3657600" cy="3785652"/>
          </a:xfrm>
          <a:prstGeom prst="rect">
            <a:avLst/>
          </a:prstGeom>
          <a:noFill/>
        </p:spPr>
        <p:txBody>
          <a:bodyPr wrap="square" rtlCol="0">
            <a:spAutoFit/>
          </a:bodyPr>
          <a:lstStyle/>
          <a:p>
            <a:pPr algn="ctr"/>
            <a:r>
              <a:rPr lang="en-US" sz="6000" b="1" i="1" dirty="0" smtClean="0">
                <a:solidFill>
                  <a:schemeClr val="bg1"/>
                </a:solidFill>
                <a:effectLst>
                  <a:outerShdw blurRad="38100" dist="38100" dir="2700000" algn="tl">
                    <a:srgbClr val="000000">
                      <a:alpha val="43137"/>
                    </a:srgbClr>
                  </a:outerShdw>
                </a:effectLst>
                <a:latin typeface="Garamond" panose="02020404030301010803" pitchFamily="18" charset="0"/>
              </a:rPr>
              <a:t>“Lord, Do YOU wash MY feet?”</a:t>
            </a:r>
            <a:endParaRPr lang="en-US" sz="6000" b="1" i="1" dirty="0">
              <a:solidFill>
                <a:schemeClr val="bg1"/>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1492300106"/>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73264"/>
            <a:ext cx="8797472" cy="65323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85800" y="2438400"/>
            <a:ext cx="3657600" cy="3046988"/>
          </a:xfrm>
          <a:prstGeom prst="rect">
            <a:avLst/>
          </a:prstGeom>
          <a:noFill/>
        </p:spPr>
        <p:txBody>
          <a:bodyPr wrap="square" rtlCol="0">
            <a:spAutoFit/>
          </a:bodyPr>
          <a:lstStyle/>
          <a:p>
            <a:pPr algn="ctr"/>
            <a:r>
              <a:rPr lang="en-US" sz="4800" b="1" i="1" dirty="0" smtClean="0">
                <a:solidFill>
                  <a:schemeClr val="bg1"/>
                </a:solidFill>
                <a:effectLst>
                  <a:outerShdw blurRad="38100" dist="38100" dir="2700000" algn="tl">
                    <a:srgbClr val="000000">
                      <a:alpha val="43137"/>
                    </a:srgbClr>
                  </a:outerShdw>
                </a:effectLst>
                <a:latin typeface="Garamond" panose="02020404030301010803" pitchFamily="18" charset="0"/>
              </a:rPr>
              <a:t>“NO! You will NEVER wash my feet!”</a:t>
            </a:r>
            <a:endParaRPr lang="en-US" sz="4800" b="1" i="1" dirty="0">
              <a:solidFill>
                <a:schemeClr val="bg1"/>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1404430919"/>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228600" y="228600"/>
            <a:ext cx="8033488"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838200" y="1600200"/>
            <a:ext cx="6477000" cy="2585323"/>
          </a:xfrm>
          <a:prstGeom prst="rect">
            <a:avLst/>
          </a:prstGeom>
          <a:noFill/>
        </p:spPr>
        <p:txBody>
          <a:bodyPr wrap="square" rtlCol="0">
            <a:spAutoFit/>
          </a:bodyPr>
          <a:lstStyle/>
          <a:p>
            <a:pPr algn="ctr"/>
            <a:r>
              <a:rPr lang="en-US" sz="5400" b="1" i="1" dirty="0" smtClean="0">
                <a:solidFill>
                  <a:srgbClr val="FFFF00"/>
                </a:solidFill>
                <a:latin typeface="Garamond" panose="02020404030301010803" pitchFamily="18" charset="0"/>
              </a:rPr>
              <a:t>“If I do not wash you, you have no SHARE with me.”</a:t>
            </a:r>
            <a:endParaRPr lang="en-US" sz="5400" b="1" i="1" dirty="0">
              <a:solidFill>
                <a:srgbClr val="FFFF00"/>
              </a:solidFill>
              <a:latin typeface="Garamond" panose="02020404030301010803" pitchFamily="18" charset="0"/>
            </a:endParaRPr>
          </a:p>
        </p:txBody>
      </p:sp>
    </p:spTree>
    <p:extLst>
      <p:ext uri="{BB962C8B-B14F-4D97-AF65-F5344CB8AC3E}">
        <p14:creationId xmlns:p14="http://schemas.microsoft.com/office/powerpoint/2010/main" val="3395955280"/>
      </p:ext>
    </p:extLst>
  </p:cSld>
  <p:clrMapOvr>
    <a:masterClrMapping/>
  </p:clrMapOvr>
  <mc:AlternateContent xmlns:mc="http://schemas.openxmlformats.org/markup-compatibility/2006" xmlns:p14="http://schemas.microsoft.com/office/powerpoint/2010/main">
    <mc:Choice Requires="p14">
      <p:transition spd="slow" p14:dur="3000">
        <p:split/>
      </p:transition>
    </mc:Choice>
    <mc:Fallback xmlns="">
      <p:transition spd="slow">
        <p:spli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524" b="10133"/>
          <a:stretch/>
        </p:blipFill>
        <p:spPr bwMode="auto">
          <a:xfrm>
            <a:off x="228600" y="159327"/>
            <a:ext cx="8648629" cy="3422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28600" y="3810000"/>
            <a:ext cx="8648629" cy="2677656"/>
          </a:xfrm>
          <a:prstGeom prst="rect">
            <a:avLst/>
          </a:prstGeom>
          <a:noFill/>
        </p:spPr>
        <p:txBody>
          <a:bodyPr wrap="square" rtlCol="0">
            <a:spAutoFit/>
          </a:bodyPr>
          <a:lstStyle/>
          <a:p>
            <a:pPr algn="ctr"/>
            <a:r>
              <a:rPr lang="en-US" sz="2800" b="1" dirty="0" smtClean="0">
                <a:solidFill>
                  <a:srgbClr val="C00000"/>
                </a:solidFill>
                <a:effectLst>
                  <a:outerShdw blurRad="38100" dist="38100" dir="2700000" algn="tl">
                    <a:srgbClr val="000000">
                      <a:alpha val="43137"/>
                    </a:srgbClr>
                  </a:outerShdw>
                </a:effectLst>
                <a:latin typeface="Garamond" panose="02020404030301010803" pitchFamily="18" charset="0"/>
              </a:rPr>
              <a:t>When Jesus washed the feet of the disciples, it was about a lot more than just cleaning dirty feet.  </a:t>
            </a:r>
          </a:p>
          <a:p>
            <a:pPr algn="ctr"/>
            <a:r>
              <a:rPr lang="en-US" sz="2800" b="1" dirty="0" smtClean="0">
                <a:solidFill>
                  <a:srgbClr val="C00000"/>
                </a:solidFill>
                <a:effectLst>
                  <a:outerShdw blurRad="38100" dist="38100" dir="2700000" algn="tl">
                    <a:srgbClr val="000000">
                      <a:alpha val="43137"/>
                    </a:srgbClr>
                  </a:outerShdw>
                </a:effectLst>
                <a:latin typeface="Garamond" panose="02020404030301010803" pitchFamily="18" charset="0"/>
              </a:rPr>
              <a:t>It was a living illustration of the fact that the only way these guys – or any guys – could be cleansed was by the work of Jesus.  </a:t>
            </a:r>
          </a:p>
          <a:p>
            <a:pPr algn="ctr"/>
            <a:r>
              <a:rPr lang="en-US" sz="2800" b="1" dirty="0" smtClean="0">
                <a:solidFill>
                  <a:srgbClr val="C00000"/>
                </a:solidFill>
                <a:effectLst>
                  <a:outerShdw blurRad="38100" dist="38100" dir="2700000" algn="tl">
                    <a:srgbClr val="000000">
                      <a:alpha val="43137"/>
                    </a:srgbClr>
                  </a:outerShdw>
                </a:effectLst>
                <a:latin typeface="Garamond" panose="02020404030301010803" pitchFamily="18" charset="0"/>
              </a:rPr>
              <a:t>He had to clean them – He had to wash them.</a:t>
            </a:r>
            <a:endParaRPr lang="en-US" sz="2800" b="1" dirty="0">
              <a:solidFill>
                <a:srgbClr val="C00000"/>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975389119"/>
      </p:ext>
    </p:extLst>
  </p:cSld>
  <p:clrMapOvr>
    <a:masterClrMapping/>
  </p:clrMapOvr>
  <mc:AlternateContent xmlns:mc="http://schemas.openxmlformats.org/markup-compatibility/2006" xmlns:p14="http://schemas.microsoft.com/office/powerpoint/2010/main">
    <mc:Choice Requires="p14">
      <p:transition spd="slow" p14:dur="20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500"/>
                                        <p:tgtEl>
                                          <p:spTgt spid="2">
                                            <p:txEl>
                                              <p:pRg st="0" end="0"/>
                                            </p:txEl>
                                          </p:spTgt>
                                        </p:tgtEl>
                                      </p:cBhvr>
                                    </p:animEffect>
                                    <p:anim calcmode="lin" valueType="num">
                                      <p:cBhvr>
                                        <p:cTn id="8" dur="1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1500"/>
                                        <p:tgtEl>
                                          <p:spTgt spid="2">
                                            <p:txEl>
                                              <p:pRg st="1" end="1"/>
                                            </p:txEl>
                                          </p:spTgt>
                                        </p:tgtEl>
                                      </p:cBhvr>
                                    </p:animEffect>
                                    <p:anim calcmode="lin" valueType="num">
                                      <p:cBhvr>
                                        <p:cTn id="14" dur="1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1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1500"/>
                                        <p:tgtEl>
                                          <p:spTgt spid="2">
                                            <p:txEl>
                                              <p:pRg st="2" end="2"/>
                                            </p:txEl>
                                          </p:spTgt>
                                        </p:tgtEl>
                                      </p:cBhvr>
                                    </p:animEffect>
                                    <p:anim calcmode="lin" valueType="num">
                                      <p:cBhvr>
                                        <p:cTn id="20" dur="1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1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228600"/>
            <a:ext cx="8610601"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rot="20188363">
            <a:off x="1269631" y="2967335"/>
            <a:ext cx="6604757" cy="1754326"/>
          </a:xfrm>
          <a:prstGeom prst="rect">
            <a:avLst/>
          </a:prstGeom>
          <a:solidFill>
            <a:srgbClr val="663300">
              <a:alpha val="48000"/>
            </a:srgbClr>
          </a:solidFill>
        </p:spPr>
        <p:txBody>
          <a:bodyPr wrap="none" lIns="91440" tIns="45720" rIns="91440" bIns="45720">
            <a:spAutoFit/>
          </a:bodyPr>
          <a:lstStyle/>
          <a:p>
            <a:pPr algn="ctr"/>
            <a:r>
              <a:rPr lang="en-US" sz="5400" b="1" cap="none" spc="0" dirty="0" smtClean="0">
                <a:ln w="900" cmpd="sng">
                  <a:solidFill>
                    <a:schemeClr val="accent1">
                      <a:satMod val="190000"/>
                      <a:alpha val="55000"/>
                    </a:schemeClr>
                  </a:solidFill>
                  <a:prstDash val="solid"/>
                </a:ln>
                <a:solidFill>
                  <a:schemeClr val="accent1">
                    <a:satMod val="200000"/>
                    <a:tint val="3000"/>
                  </a:schemeClr>
                </a:solidFill>
                <a:effectLst>
                  <a:outerShdw blurRad="38100" dist="38100" dir="2700000" algn="tl">
                    <a:srgbClr val="000000">
                      <a:alpha val="43137"/>
                    </a:srgbClr>
                  </a:outerShdw>
                </a:effectLst>
                <a:latin typeface="Garamond" panose="02020404030301010803" pitchFamily="18" charset="0"/>
              </a:rPr>
              <a:t>“What If Jesus Came </a:t>
            </a:r>
          </a:p>
          <a:p>
            <a:pPr algn="ctr"/>
            <a:r>
              <a:rPr lang="en-US" sz="5400" b="1" cap="none" spc="0" dirty="0" smtClean="0">
                <a:ln w="900" cmpd="sng">
                  <a:solidFill>
                    <a:schemeClr val="accent1">
                      <a:satMod val="190000"/>
                      <a:alpha val="55000"/>
                    </a:schemeClr>
                  </a:solidFill>
                  <a:prstDash val="solid"/>
                </a:ln>
                <a:solidFill>
                  <a:schemeClr val="accent1">
                    <a:satMod val="200000"/>
                    <a:tint val="3000"/>
                  </a:schemeClr>
                </a:solidFill>
                <a:effectLst>
                  <a:outerShdw blurRad="38100" dist="38100" dir="2700000" algn="tl">
                    <a:srgbClr val="000000">
                      <a:alpha val="43137"/>
                    </a:srgbClr>
                  </a:outerShdw>
                </a:effectLst>
                <a:latin typeface="Garamond" panose="02020404030301010803" pitchFamily="18" charset="0"/>
              </a:rPr>
              <a:t>To Your House?</a:t>
            </a:r>
            <a:endParaRPr lang="en-US" sz="5400" b="1" cap="none" spc="0" dirty="0">
              <a:ln w="900" cmpd="sng">
                <a:solidFill>
                  <a:schemeClr val="accent1">
                    <a:satMod val="190000"/>
                    <a:alpha val="55000"/>
                  </a:schemeClr>
                </a:solidFill>
                <a:prstDash val="solid"/>
              </a:ln>
              <a:solidFill>
                <a:schemeClr val="accent1">
                  <a:satMod val="200000"/>
                  <a:tint val="3000"/>
                </a:schemeClr>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4198570"/>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32" y="0"/>
            <a:ext cx="9103768"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98348770"/>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0" y="152400"/>
            <a:ext cx="4343400" cy="461665"/>
          </a:xfrm>
          <a:prstGeom prst="rect">
            <a:avLst/>
          </a:prstGeom>
          <a:noFill/>
        </p:spPr>
        <p:txBody>
          <a:bodyPr wrap="square" rtlCol="0">
            <a:spAutoFit/>
          </a:bodyPr>
          <a:lstStyle/>
          <a:p>
            <a:r>
              <a:rPr lang="en-US" sz="2400" b="1" u="sng" kern="1800" dirty="0" smtClean="0">
                <a:solidFill>
                  <a:srgbClr val="C00000"/>
                </a:solidFill>
                <a:effectLst/>
                <a:latin typeface="Garamond"/>
                <a:ea typeface="Times New Roman"/>
                <a:cs typeface="Times New Roman"/>
              </a:rPr>
              <a:t>John 13:1-10</a:t>
            </a:r>
            <a:endParaRPr lang="en-US" sz="2400" b="1" u="sng" dirty="0">
              <a:solidFill>
                <a:srgbClr val="C00000"/>
              </a:solidFill>
            </a:endParaRPr>
          </a:p>
        </p:txBody>
      </p:sp>
      <p:sp>
        <p:nvSpPr>
          <p:cNvPr id="5" name="TextBox 4"/>
          <p:cNvSpPr txBox="1"/>
          <p:nvPr/>
        </p:nvSpPr>
        <p:spPr>
          <a:xfrm>
            <a:off x="4572000" y="614065"/>
            <a:ext cx="4495800" cy="5454250"/>
          </a:xfrm>
          <a:prstGeom prst="rect">
            <a:avLst/>
          </a:prstGeom>
          <a:noFill/>
        </p:spPr>
        <p:txBody>
          <a:bodyPr wrap="square" rtlCol="0">
            <a:spAutoFit/>
          </a:bodyPr>
          <a:lstStyle/>
          <a:p>
            <a:pPr>
              <a:lnSpc>
                <a:spcPct val="125000"/>
              </a:lnSpc>
            </a:pPr>
            <a:r>
              <a:rPr lang="en-US" sz="2000" b="1" baseline="30000" dirty="0">
                <a:latin typeface="Garamond" panose="02020404030301010803" pitchFamily="18" charset="0"/>
              </a:rPr>
              <a:t>1</a:t>
            </a:r>
            <a:r>
              <a:rPr lang="en-US" sz="2000" b="1" dirty="0">
                <a:latin typeface="Garamond" panose="02020404030301010803" pitchFamily="18" charset="0"/>
              </a:rPr>
              <a:t>Now before the Feast of the Passover, when Jesus knew that his hour had come to depart out of this world to the Father, having loved his own who were in the world, he loved them to the end. </a:t>
            </a:r>
            <a:r>
              <a:rPr lang="en-US" sz="2000" b="1" baseline="30000" dirty="0">
                <a:latin typeface="Garamond" panose="02020404030301010803" pitchFamily="18" charset="0"/>
              </a:rPr>
              <a:t>2 </a:t>
            </a:r>
            <a:r>
              <a:rPr lang="en-US" sz="2000" b="1" dirty="0">
                <a:latin typeface="Garamond" panose="02020404030301010803" pitchFamily="18" charset="0"/>
              </a:rPr>
              <a:t>During supper, when the devil had already put it into the heart of Judas Iscariot, Simon's son, to betray him, </a:t>
            </a:r>
            <a:r>
              <a:rPr lang="en-US" sz="2000" b="1" baseline="30000" dirty="0">
                <a:latin typeface="Garamond" panose="02020404030301010803" pitchFamily="18" charset="0"/>
              </a:rPr>
              <a:t>3 </a:t>
            </a:r>
            <a:r>
              <a:rPr lang="en-US" sz="2000" b="1" dirty="0">
                <a:latin typeface="Garamond" panose="02020404030301010803" pitchFamily="18" charset="0"/>
              </a:rPr>
              <a:t>Jesus, knowing that the Father had given all things into his hands, and that he had come from God and was going back to God, </a:t>
            </a:r>
            <a:r>
              <a:rPr lang="en-US" sz="2000" b="1" baseline="30000" dirty="0">
                <a:latin typeface="Garamond" panose="02020404030301010803" pitchFamily="18" charset="0"/>
              </a:rPr>
              <a:t>4 </a:t>
            </a:r>
            <a:r>
              <a:rPr lang="en-US" sz="2000" b="1" dirty="0">
                <a:latin typeface="Garamond" panose="02020404030301010803" pitchFamily="18" charset="0"/>
              </a:rPr>
              <a:t>rose from supper. He laid aside his outer garments, and taking a towel, tied it around his waist.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4636"/>
            <a:ext cx="42672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0823948"/>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792308"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257800" y="1676400"/>
            <a:ext cx="3352800" cy="2123658"/>
          </a:xfrm>
          <a:prstGeom prst="rect">
            <a:avLst/>
          </a:prstGeom>
          <a:noFill/>
        </p:spPr>
        <p:txBody>
          <a:bodyPr wrap="square" rtlCol="0">
            <a:spAutoFit/>
          </a:bodyPr>
          <a:lstStyle/>
          <a:p>
            <a:pPr algn="ctr"/>
            <a:r>
              <a:rPr lang="en-US" sz="4400" b="1" dirty="0" smtClean="0">
                <a:solidFill>
                  <a:schemeClr val="bg1"/>
                </a:solidFill>
                <a:effectLst>
                  <a:outerShdw blurRad="38100" dist="38100" dir="2700000" algn="tl">
                    <a:srgbClr val="000000">
                      <a:alpha val="43137"/>
                    </a:srgbClr>
                  </a:outerShdw>
                </a:effectLst>
                <a:latin typeface="Garamond" panose="02020404030301010803" pitchFamily="18" charset="0"/>
              </a:rPr>
              <a:t>HE WANTS TO WASH OUR FEET!</a:t>
            </a:r>
            <a:endParaRPr lang="en-US" sz="4400" b="1" dirty="0">
              <a:solidFill>
                <a:schemeClr val="bg1"/>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57844874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2879"/>
          <a:stretch/>
        </p:blipFill>
        <p:spPr bwMode="auto">
          <a:xfrm>
            <a:off x="152399" y="99581"/>
            <a:ext cx="8827271" cy="66060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9867817"/>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633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494620"/>
      </p:ext>
    </p:extLst>
  </p:cSld>
  <p:clrMapOvr>
    <a:masterClrMapping/>
  </p:clrMapOvr>
  <mc:AlternateContent xmlns:mc="http://schemas.openxmlformats.org/markup-compatibility/2006" xmlns:p14="http://schemas.microsoft.com/office/powerpoint/2010/main">
    <mc:Choice Requires="p14">
      <p:transition spd="slow" p14:dur="5000">
        <p:fade/>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36328"/>
          <a:stretch/>
        </p:blipFill>
        <p:spPr bwMode="auto">
          <a:xfrm>
            <a:off x="152400" y="152400"/>
            <a:ext cx="425471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572000" y="152400"/>
            <a:ext cx="4343400" cy="461665"/>
          </a:xfrm>
          <a:prstGeom prst="rect">
            <a:avLst/>
          </a:prstGeom>
          <a:noFill/>
        </p:spPr>
        <p:txBody>
          <a:bodyPr wrap="square" rtlCol="0">
            <a:spAutoFit/>
          </a:bodyPr>
          <a:lstStyle/>
          <a:p>
            <a:r>
              <a:rPr lang="en-US" sz="2400" b="1" u="sng" kern="1800" dirty="0" smtClean="0">
                <a:solidFill>
                  <a:srgbClr val="C00000"/>
                </a:solidFill>
                <a:effectLst/>
                <a:latin typeface="Garamond"/>
                <a:ea typeface="Times New Roman"/>
                <a:cs typeface="Times New Roman"/>
              </a:rPr>
              <a:t>John 13:1-10</a:t>
            </a:r>
            <a:endParaRPr lang="en-US" sz="2400" b="1" u="sng" dirty="0">
              <a:solidFill>
                <a:srgbClr val="C00000"/>
              </a:solidFill>
            </a:endParaRPr>
          </a:p>
        </p:txBody>
      </p:sp>
      <p:sp>
        <p:nvSpPr>
          <p:cNvPr id="5" name="TextBox 4"/>
          <p:cNvSpPr txBox="1"/>
          <p:nvPr/>
        </p:nvSpPr>
        <p:spPr>
          <a:xfrm>
            <a:off x="4572000" y="614065"/>
            <a:ext cx="4495800" cy="5478423"/>
          </a:xfrm>
          <a:prstGeom prst="rect">
            <a:avLst/>
          </a:prstGeom>
          <a:noFill/>
        </p:spPr>
        <p:txBody>
          <a:bodyPr wrap="square" rtlCol="0">
            <a:spAutoFit/>
          </a:bodyPr>
          <a:lstStyle/>
          <a:p>
            <a:pPr>
              <a:lnSpc>
                <a:spcPct val="125000"/>
              </a:lnSpc>
            </a:pPr>
            <a:r>
              <a:rPr lang="en-US" sz="2000" b="1" baseline="30000" dirty="0">
                <a:latin typeface="Garamond" panose="02020404030301010803" pitchFamily="18" charset="0"/>
              </a:rPr>
              <a:t>5 </a:t>
            </a:r>
            <a:r>
              <a:rPr lang="en-US" sz="2000" b="1" dirty="0">
                <a:latin typeface="Garamond" panose="02020404030301010803" pitchFamily="18" charset="0"/>
              </a:rPr>
              <a:t>Then he poured water into a basin and began to wash the disciples' feet and to wipe them with the towel that was wrapped around him. </a:t>
            </a:r>
            <a:r>
              <a:rPr lang="en-US" sz="2000" b="1" baseline="30000" dirty="0">
                <a:latin typeface="Garamond" panose="02020404030301010803" pitchFamily="18" charset="0"/>
              </a:rPr>
              <a:t>6 </a:t>
            </a:r>
            <a:r>
              <a:rPr lang="en-US" sz="2000" b="1" dirty="0">
                <a:latin typeface="Garamond" panose="02020404030301010803" pitchFamily="18" charset="0"/>
              </a:rPr>
              <a:t>He came to Simon Peter, who said to him, “Lord, do you wash my feet?” </a:t>
            </a:r>
            <a:r>
              <a:rPr lang="en-US" sz="2000" b="1" baseline="30000" dirty="0">
                <a:latin typeface="Garamond" panose="02020404030301010803" pitchFamily="18" charset="0"/>
              </a:rPr>
              <a:t>7 </a:t>
            </a:r>
            <a:r>
              <a:rPr lang="en-US" sz="2000" b="1" dirty="0">
                <a:latin typeface="Garamond" panose="02020404030301010803" pitchFamily="18" charset="0"/>
              </a:rPr>
              <a:t>Jesus answered him, “What I am doing you do not understand now, but afterward you will understand.”</a:t>
            </a:r>
            <a:r>
              <a:rPr lang="en-US" sz="2000" b="1" baseline="30000" dirty="0">
                <a:latin typeface="Garamond" panose="02020404030301010803" pitchFamily="18" charset="0"/>
              </a:rPr>
              <a:t>8 </a:t>
            </a:r>
            <a:r>
              <a:rPr lang="en-US" sz="2000" b="1" dirty="0">
                <a:latin typeface="Garamond" panose="02020404030301010803" pitchFamily="18" charset="0"/>
              </a:rPr>
              <a:t>Peter said to him, “You shall never wash my feet.” Jesus answered him, “If I do not wash you, you have no share with me.” </a:t>
            </a:r>
            <a:r>
              <a:rPr lang="en-US" sz="2000" b="1" baseline="30000" dirty="0">
                <a:latin typeface="Garamond" panose="02020404030301010803" pitchFamily="18" charset="0"/>
              </a:rPr>
              <a:t>9 </a:t>
            </a:r>
            <a:r>
              <a:rPr lang="en-US" sz="2000" b="1" dirty="0">
                <a:latin typeface="Garamond" panose="02020404030301010803" pitchFamily="18" charset="0"/>
              </a:rPr>
              <a:t>Simon Peter said to him, “Lord, not my feet only but also my hands and my head!” </a:t>
            </a:r>
          </a:p>
        </p:txBody>
      </p:sp>
    </p:spTree>
    <p:extLst>
      <p:ext uri="{BB962C8B-B14F-4D97-AF65-F5344CB8AC3E}">
        <p14:creationId xmlns:p14="http://schemas.microsoft.com/office/powerpoint/2010/main" val="871679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0" y="152400"/>
            <a:ext cx="4343400" cy="461665"/>
          </a:xfrm>
          <a:prstGeom prst="rect">
            <a:avLst/>
          </a:prstGeom>
          <a:noFill/>
        </p:spPr>
        <p:txBody>
          <a:bodyPr wrap="square" rtlCol="0">
            <a:spAutoFit/>
          </a:bodyPr>
          <a:lstStyle/>
          <a:p>
            <a:r>
              <a:rPr lang="en-US" sz="2400" b="1" u="sng" kern="1800" dirty="0" smtClean="0">
                <a:solidFill>
                  <a:srgbClr val="C00000"/>
                </a:solidFill>
                <a:effectLst/>
                <a:latin typeface="Garamond"/>
                <a:ea typeface="Times New Roman"/>
                <a:cs typeface="Times New Roman"/>
              </a:rPr>
              <a:t>John 13:1-10</a:t>
            </a:r>
            <a:endParaRPr lang="en-US" sz="2400" b="1" u="sng" dirty="0">
              <a:solidFill>
                <a:srgbClr val="C00000"/>
              </a:solidFill>
            </a:endParaRPr>
          </a:p>
        </p:txBody>
      </p:sp>
      <p:sp>
        <p:nvSpPr>
          <p:cNvPr id="5" name="TextBox 4"/>
          <p:cNvSpPr txBox="1"/>
          <p:nvPr/>
        </p:nvSpPr>
        <p:spPr>
          <a:xfrm>
            <a:off x="4572000" y="614065"/>
            <a:ext cx="4495800" cy="2015936"/>
          </a:xfrm>
          <a:prstGeom prst="rect">
            <a:avLst/>
          </a:prstGeom>
          <a:noFill/>
        </p:spPr>
        <p:txBody>
          <a:bodyPr wrap="square" rtlCol="0">
            <a:spAutoFit/>
          </a:bodyPr>
          <a:lstStyle/>
          <a:p>
            <a:pPr>
              <a:lnSpc>
                <a:spcPct val="125000"/>
              </a:lnSpc>
            </a:pPr>
            <a:r>
              <a:rPr lang="en-US" sz="2000" b="1" dirty="0">
                <a:latin typeface="Garamond" panose="02020404030301010803" pitchFamily="18" charset="0"/>
              </a:rPr>
              <a:t> </a:t>
            </a:r>
            <a:r>
              <a:rPr lang="en-US" sz="2000" b="1" baseline="30000" dirty="0">
                <a:latin typeface="Garamond" panose="02020404030301010803" pitchFamily="18" charset="0"/>
              </a:rPr>
              <a:t>10 </a:t>
            </a:r>
            <a:r>
              <a:rPr lang="en-US" sz="2000" b="1" dirty="0">
                <a:latin typeface="Garamond" panose="02020404030301010803" pitchFamily="18" charset="0"/>
              </a:rPr>
              <a:t>Jesus said to him, “The one who has bathed does not need to wash, except for his feet, but is completely clean. And you are clean, but not every one of you.”</a:t>
            </a:r>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3923" r="20415"/>
          <a:stretch/>
        </p:blipFill>
        <p:spPr bwMode="auto">
          <a:xfrm>
            <a:off x="159327" y="152400"/>
            <a:ext cx="4260274"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2551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32" y="0"/>
            <a:ext cx="9103768"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600" y="5867400"/>
            <a:ext cx="8686800" cy="954107"/>
          </a:xfrm>
          <a:prstGeom prst="rect">
            <a:avLst/>
          </a:prstGeom>
          <a:solidFill>
            <a:srgbClr val="A7A465">
              <a:alpha val="57000"/>
            </a:srgbClr>
          </a:solidFill>
        </p:spPr>
        <p:txBody>
          <a:bodyPr wrap="square">
            <a:spAutoFit/>
          </a:bodyPr>
          <a:lstStyle/>
          <a:p>
            <a:pPr algn="ctr"/>
            <a:r>
              <a:rPr lang="en-US" sz="2400" b="1" dirty="0" smtClean="0">
                <a:solidFill>
                  <a:srgbClr val="C00000"/>
                </a:solidFill>
                <a:effectLst>
                  <a:outerShdw blurRad="38100" dist="38100" dir="2700000" algn="tl">
                    <a:srgbClr val="000000">
                      <a:alpha val="43137"/>
                    </a:srgbClr>
                  </a:outerShdw>
                </a:effectLst>
                <a:latin typeface="Garamond" panose="02020404030301010803" pitchFamily="18" charset="0"/>
              </a:rPr>
              <a:t>John 13:1-10 (ESV)</a:t>
            </a:r>
          </a:p>
          <a:p>
            <a:pPr algn="ctr"/>
            <a:r>
              <a:rPr lang="en-US" sz="3200" b="1" dirty="0" smtClean="0">
                <a:effectLst>
                  <a:outerShdw blurRad="38100" dist="38100" dir="2700000" algn="tl">
                    <a:srgbClr val="000000">
                      <a:alpha val="43137"/>
                    </a:srgbClr>
                  </a:outerShdw>
                </a:effectLst>
                <a:latin typeface="Garamond" panose="02020404030301010803" pitchFamily="18" charset="0"/>
              </a:rPr>
              <a:t>Jesus Washes the Disciples' Feet</a:t>
            </a:r>
            <a:endParaRPr lang="en-US" sz="3200" b="1" dirty="0">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3281698323"/>
      </p:ext>
    </p:extLst>
  </p:cSld>
  <p:clrMapOvr>
    <a:masterClrMapping/>
  </p:clrMapOvr>
  <mc:AlternateContent xmlns:mc="http://schemas.openxmlformats.org/markup-compatibility/2006" xmlns:p14="http://schemas.microsoft.com/office/powerpoint/2010/main">
    <mc:Choice Requires="p14">
      <p:transition spd="slow" p14:dur="3000">
        <p:randomBar dir="vert"/>
      </p:transition>
    </mc:Choice>
    <mc:Fallback xmlns="">
      <p:transition spd="slow">
        <p:randomBar dir="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8569" r="21462"/>
          <a:stretch/>
        </p:blipFill>
        <p:spPr bwMode="auto">
          <a:xfrm>
            <a:off x="3657600" y="76200"/>
            <a:ext cx="5361709"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4800" y="1690062"/>
            <a:ext cx="2971800" cy="3477875"/>
          </a:xfrm>
          <a:prstGeom prst="rect">
            <a:avLst/>
          </a:prstGeom>
          <a:noFill/>
        </p:spPr>
        <p:txBody>
          <a:bodyPr wrap="square" rtlCol="0">
            <a:spAutoFit/>
          </a:bodyPr>
          <a:lstStyle/>
          <a:p>
            <a:pPr algn="ctr"/>
            <a:r>
              <a:rPr lang="en-US" sz="4400" b="1" i="1" dirty="0" smtClean="0">
                <a:solidFill>
                  <a:srgbClr val="C00000"/>
                </a:solidFill>
                <a:effectLst>
                  <a:outerShdw blurRad="38100" dist="38100" dir="2700000" algn="tl">
                    <a:srgbClr val="000000">
                      <a:alpha val="43137"/>
                    </a:srgbClr>
                  </a:outerShdw>
                </a:effectLst>
                <a:latin typeface="Garamond" panose="02020404030301010803" pitchFamily="18" charset="0"/>
              </a:rPr>
              <a:t>WHAT IF JESUS CAME TO YOUR HOUSE?</a:t>
            </a:r>
            <a:endParaRPr lang="en-US" sz="4400" b="1" i="1" dirty="0">
              <a:solidFill>
                <a:srgbClr val="C00000"/>
              </a:solidFill>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17340305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32" y="0"/>
            <a:ext cx="9103768" cy="6857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28600" y="5867400"/>
            <a:ext cx="8686800" cy="954107"/>
          </a:xfrm>
          <a:prstGeom prst="rect">
            <a:avLst/>
          </a:prstGeom>
          <a:solidFill>
            <a:srgbClr val="A7A465">
              <a:alpha val="57000"/>
            </a:srgbClr>
          </a:solidFill>
        </p:spPr>
        <p:txBody>
          <a:bodyPr wrap="square">
            <a:spAutoFit/>
          </a:bodyPr>
          <a:lstStyle/>
          <a:p>
            <a:pPr algn="ctr"/>
            <a:r>
              <a:rPr lang="en-US" sz="2400" b="1" dirty="0" smtClean="0">
                <a:solidFill>
                  <a:srgbClr val="C00000"/>
                </a:solidFill>
                <a:effectLst>
                  <a:outerShdw blurRad="38100" dist="38100" dir="2700000" algn="tl">
                    <a:srgbClr val="000000">
                      <a:alpha val="43137"/>
                    </a:srgbClr>
                  </a:outerShdw>
                </a:effectLst>
                <a:latin typeface="Garamond" panose="02020404030301010803" pitchFamily="18" charset="0"/>
              </a:rPr>
              <a:t>John 13:1-10 (ESV)</a:t>
            </a:r>
          </a:p>
          <a:p>
            <a:pPr algn="ctr"/>
            <a:r>
              <a:rPr lang="en-US" sz="3200" b="1" dirty="0" smtClean="0">
                <a:effectLst>
                  <a:outerShdw blurRad="38100" dist="38100" dir="2700000" algn="tl">
                    <a:srgbClr val="000000">
                      <a:alpha val="43137"/>
                    </a:srgbClr>
                  </a:outerShdw>
                </a:effectLst>
                <a:latin typeface="Garamond" panose="02020404030301010803" pitchFamily="18" charset="0"/>
              </a:rPr>
              <a:t>Jesus Washes the Disciples' Feet</a:t>
            </a:r>
            <a:endParaRPr lang="en-US" sz="3200" b="1" dirty="0">
              <a:effectLst>
                <a:outerShdw blurRad="38100" dist="38100" dir="2700000" algn="tl">
                  <a:srgbClr val="000000">
                    <a:alpha val="43137"/>
                  </a:srgbClr>
                </a:outerShdw>
              </a:effectLst>
              <a:latin typeface="Garamond" panose="02020404030301010803" pitchFamily="18" charset="0"/>
            </a:endParaRPr>
          </a:p>
        </p:txBody>
      </p:sp>
    </p:spTree>
    <p:extLst>
      <p:ext uri="{BB962C8B-B14F-4D97-AF65-F5344CB8AC3E}">
        <p14:creationId xmlns:p14="http://schemas.microsoft.com/office/powerpoint/2010/main" val="2748027884"/>
      </p:ext>
    </p:extLst>
  </p:cSld>
  <p:clrMapOvr>
    <a:masterClrMapping/>
  </p:clrMapOvr>
  <mc:AlternateContent xmlns:mc="http://schemas.openxmlformats.org/markup-compatibility/2006" xmlns:p14="http://schemas.microsoft.com/office/powerpoint/2010/main">
    <mc:Choice Requires="p14">
      <p:transition spd="slow" p14:dur="2000">
        <p:fad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5000"/>
                    </a14:imgEffect>
                  </a14:imgLayer>
                </a14:imgProps>
              </a:ext>
              <a:ext uri="{28A0092B-C50C-407E-A947-70E740481C1C}">
                <a14:useLocalDpi xmlns:a14="http://schemas.microsoft.com/office/drawing/2010/main" val="0"/>
              </a:ext>
            </a:extLst>
          </a:blip>
          <a:srcRect/>
          <a:stretch>
            <a:fillRect/>
          </a:stretch>
        </p:blipFill>
        <p:spPr bwMode="auto">
          <a:xfrm>
            <a:off x="180109" y="152400"/>
            <a:ext cx="8801100"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04964086"/>
      </p:ext>
    </p:extLst>
  </p:cSld>
  <p:clrMapOvr>
    <a:masterClrMapping/>
  </p:clrMapOvr>
  <mc:AlternateContent xmlns:mc="http://schemas.openxmlformats.org/markup-compatibility/2006" xmlns:p14="http://schemas.microsoft.com/office/powerpoint/2010/main">
    <mc:Choice Requires="p14">
      <p:transition spd="slow" p14:dur="2000">
        <p:circle/>
      </p:transition>
    </mc:Choice>
    <mc:Fallback xmlns="">
      <p:transition spd="slow">
        <p:circl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63473"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28055421"/>
      </p:ext>
    </p:extLst>
  </p:cSld>
  <p:clrMapOvr>
    <a:masterClrMapping/>
  </p:clrMapOvr>
  <mc:AlternateContent xmlns:mc="http://schemas.openxmlformats.org/markup-compatibility/2006" xmlns:p14="http://schemas.microsoft.com/office/powerpoint/2010/main">
    <mc:Choice Requires="p14">
      <p:transition spd="slow" p14:dur="2000">
        <p:split/>
      </p:transition>
    </mc:Choice>
    <mc:Fallback xmlns="">
      <p:transition spd="slow">
        <p:spli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453</TotalTime>
  <Words>164</Words>
  <Application>Microsoft Office PowerPoint</Application>
  <PresentationFormat>On-screen Show (4:3)</PresentationFormat>
  <Paragraphs>21</Paragraphs>
  <Slides>22</Slides>
  <Notes>0</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Eckhart</dc:creator>
  <cp:lastModifiedBy>John Eckhart</cp:lastModifiedBy>
  <cp:revision>23</cp:revision>
  <cp:lastPrinted>2017-04-02T00:31:02Z</cp:lastPrinted>
  <dcterms:created xsi:type="dcterms:W3CDTF">2017-04-01T17:59:04Z</dcterms:created>
  <dcterms:modified xsi:type="dcterms:W3CDTF">2017-04-02T02:28:08Z</dcterms:modified>
</cp:coreProperties>
</file>