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6" r:id="rId3"/>
    <p:sldId id="258" r:id="rId4"/>
    <p:sldId id="259" r:id="rId5"/>
    <p:sldId id="260" r:id="rId6"/>
    <p:sldId id="261" r:id="rId7"/>
    <p:sldId id="262" r:id="rId8"/>
    <p:sldId id="264" r:id="rId9"/>
    <p:sldId id="265" r:id="rId10"/>
    <p:sldId id="266" r:id="rId11"/>
    <p:sldId id="267" r:id="rId12"/>
    <p:sldId id="268" r:id="rId13"/>
    <p:sldId id="269" r:id="rId14"/>
    <p:sldId id="270" r:id="rId15"/>
    <p:sldId id="273" r:id="rId16"/>
    <p:sldId id="271" r:id="rId17"/>
    <p:sldId id="272" r:id="rId18"/>
    <p:sldId id="274" r:id="rId19"/>
    <p:sldId id="275" r:id="rId20"/>
    <p:sldId id="277" r:id="rId21"/>
    <p:sldId id="276" r:id="rId22"/>
    <p:sldId id="278" r:id="rId23"/>
    <p:sldId id="279" r:id="rId24"/>
    <p:sldId id="280" r:id="rId25"/>
    <p:sldId id="282" r:id="rId26"/>
    <p:sldId id="283" r:id="rId27"/>
    <p:sldId id="284" r:id="rId28"/>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26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55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47AB38CB-85A1-454D-94D6-DA26CDDE384E}" type="datetimeFigureOut">
              <a:rPr lang="en-US" smtClean="0"/>
              <a:t>6/10/2017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E2B94F7B-AABC-4F98-90A2-C322528BEC84}" type="slidenum">
              <a:rPr lang="en-US" smtClean="0"/>
              <a:t>‹#›</a:t>
            </a:fld>
            <a:endParaRPr lang="en-US"/>
          </a:p>
        </p:txBody>
      </p:sp>
    </p:spTree>
    <p:extLst>
      <p:ext uri="{BB962C8B-B14F-4D97-AF65-F5344CB8AC3E}">
        <p14:creationId xmlns:p14="http://schemas.microsoft.com/office/powerpoint/2010/main" val="130268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8E7626AD-A610-4A88-8B45-16AA4C60E41B}" type="datetimeFigureOut">
              <a:rPr lang="en-US" smtClean="0"/>
              <a:t>6/10/2017</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A4D62474-8D5C-4DDB-B37C-117700AB7971}" type="slidenum">
              <a:rPr lang="en-US" smtClean="0"/>
              <a:t>‹#›</a:t>
            </a:fld>
            <a:endParaRPr lang="en-US"/>
          </a:p>
        </p:txBody>
      </p:sp>
    </p:spTree>
    <p:extLst>
      <p:ext uri="{BB962C8B-B14F-4D97-AF65-F5344CB8AC3E}">
        <p14:creationId xmlns:p14="http://schemas.microsoft.com/office/powerpoint/2010/main" val="264684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D62474-8D5C-4DDB-B37C-117700AB7971}" type="slidenum">
              <a:rPr lang="en-US" smtClean="0"/>
              <a:t>5</a:t>
            </a:fld>
            <a:endParaRPr lang="en-US"/>
          </a:p>
        </p:txBody>
      </p:sp>
    </p:spTree>
    <p:extLst>
      <p:ext uri="{BB962C8B-B14F-4D97-AF65-F5344CB8AC3E}">
        <p14:creationId xmlns:p14="http://schemas.microsoft.com/office/powerpoint/2010/main" val="12122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C76CC1-9769-4329-90AB-70EE0AC5DC28}" type="datetimeFigureOut">
              <a:rPr lang="en-US" smtClean="0"/>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184986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76CC1-9769-4329-90AB-70EE0AC5DC28}" type="datetimeFigureOut">
              <a:rPr lang="en-US" smtClean="0"/>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3805202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76CC1-9769-4329-90AB-70EE0AC5DC28}" type="datetimeFigureOut">
              <a:rPr lang="en-US" smtClean="0"/>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2727096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C76CC1-9769-4329-90AB-70EE0AC5DC28}" type="datetimeFigureOut">
              <a:rPr lang="en-US" smtClean="0"/>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176730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C76CC1-9769-4329-90AB-70EE0AC5DC28}" type="datetimeFigureOut">
              <a:rPr lang="en-US" smtClean="0"/>
              <a:t>6/10/2017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871655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C76CC1-9769-4329-90AB-70EE0AC5DC28}" type="datetimeFigureOut">
              <a:rPr lang="en-US" smtClean="0"/>
              <a:t>6/10/2017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42825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C76CC1-9769-4329-90AB-70EE0AC5DC28}" type="datetimeFigureOut">
              <a:rPr lang="en-US" smtClean="0"/>
              <a:t>6/10/2017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133972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C76CC1-9769-4329-90AB-70EE0AC5DC28}" type="datetimeFigureOut">
              <a:rPr lang="en-US" smtClean="0"/>
              <a:t>6/10/2017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1009298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76CC1-9769-4329-90AB-70EE0AC5DC28}" type="datetimeFigureOut">
              <a:rPr lang="en-US" smtClean="0"/>
              <a:t>6/10/2017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14508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6CC1-9769-4329-90AB-70EE0AC5DC28}" type="datetimeFigureOut">
              <a:rPr lang="en-US" smtClean="0"/>
              <a:t>6/10/2017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183471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76CC1-9769-4329-90AB-70EE0AC5DC28}" type="datetimeFigureOut">
              <a:rPr lang="en-US" smtClean="0"/>
              <a:t>6/10/2017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4764B-0A31-4DA6-B47F-B777264C8EBC}" type="slidenum">
              <a:rPr lang="en-US" smtClean="0"/>
              <a:t>‹#›</a:t>
            </a:fld>
            <a:endParaRPr lang="en-US"/>
          </a:p>
        </p:txBody>
      </p:sp>
    </p:spTree>
    <p:extLst>
      <p:ext uri="{BB962C8B-B14F-4D97-AF65-F5344CB8AC3E}">
        <p14:creationId xmlns:p14="http://schemas.microsoft.com/office/powerpoint/2010/main" val="28631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76CC1-9769-4329-90AB-70EE0AC5DC28}" type="datetimeFigureOut">
              <a:rPr lang="en-US" smtClean="0"/>
              <a:t>6/10/2017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4764B-0A31-4DA6-B47F-B777264C8EBC}" type="slidenum">
              <a:rPr lang="en-US" smtClean="0"/>
              <a:t>‹#›</a:t>
            </a:fld>
            <a:endParaRPr lang="en-US"/>
          </a:p>
        </p:txBody>
      </p:sp>
    </p:spTree>
    <p:extLst>
      <p:ext uri="{BB962C8B-B14F-4D97-AF65-F5344CB8AC3E}">
        <p14:creationId xmlns:p14="http://schemas.microsoft.com/office/powerpoint/2010/main" val="1832820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334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2769989"/>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3:5-17</a:t>
            </a:r>
          </a:p>
          <a:p>
            <a:pPr algn="ctr">
              <a:lnSpc>
                <a:spcPct val="75000"/>
              </a:lnSpc>
            </a:pPr>
            <a:endParaRPr lang="en-US" sz="2800" dirty="0" smtClean="0">
              <a:latin typeface="Times New Roman" panose="02020603050405020304" pitchFamily="18" charset="0"/>
              <a:cs typeface="Times New Roman" panose="02020603050405020304" pitchFamily="18" charset="0"/>
            </a:endParaRPr>
          </a:p>
          <a:p>
            <a:pPr algn="ctr">
              <a:lnSpc>
                <a:spcPct val="75000"/>
              </a:lnSpc>
            </a:pPr>
            <a:r>
              <a:rPr lang="en-US" sz="8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8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95300" y="5410200"/>
            <a:ext cx="8153400" cy="769441"/>
          </a:xfrm>
          <a:prstGeom prst="rect">
            <a:avLst/>
          </a:prstGeom>
          <a:noFill/>
        </p:spPr>
        <p:txBody>
          <a:bodyPr wrap="square" rtlCol="0">
            <a:spAutoFit/>
          </a:bodyPr>
          <a:lstStyle/>
          <a:p>
            <a:pPr algn="ctr"/>
            <a:r>
              <a:rPr lang="en-US" sz="4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Loved?  </a:t>
            </a:r>
            <a:endPar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126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3450"/>
          <a:stretch/>
        </p:blipFill>
        <p:spPr bwMode="auto">
          <a:xfrm>
            <a:off x="173814" y="76200"/>
            <a:ext cx="8796372" cy="950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381000"/>
            <a:ext cx="7315200" cy="3589444"/>
          </a:xfrm>
          <a:prstGeom prst="rect">
            <a:avLst/>
          </a:prstGeom>
        </p:spPr>
        <p:txBody>
          <a:bodyPr wrap="square">
            <a:spAutoFit/>
          </a:bodyPr>
          <a:lstStyle/>
          <a:p>
            <a:pP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3:5-10</a:t>
            </a:r>
          </a:p>
          <a:p>
            <a:pPr>
              <a:lnSpc>
                <a:spcPct val="75000"/>
              </a:lnSpc>
            </a:pPr>
            <a:r>
              <a:rPr lang="en-US" sz="25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to death therefore what is earthly in you: sexual immorality, impurity, passion, evil desire, and covetousness, which is idolatry. On account of these the wrath of God is coming. In these you too once walked, when you were living in them.  But now you must put them all away: anger, wrath, malice, slander, and obscene talk from your mouth. Do not lie to one another, seeing that you have put off the old self with its practices and have put on the new self, which is being renewed in knowledge after the image of its creator.”</a:t>
            </a:r>
          </a:p>
        </p:txBody>
      </p:sp>
    </p:spTree>
    <p:extLst>
      <p:ext uri="{BB962C8B-B14F-4D97-AF65-F5344CB8AC3E}">
        <p14:creationId xmlns:p14="http://schemas.microsoft.com/office/powerpoint/2010/main" val="3283287055"/>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3000" contrast="-64000"/>
                    </a14:imgEffect>
                  </a14:imgLayer>
                </a14:imgProps>
              </a:ext>
              <a:ext uri="{28A0092B-C50C-407E-A947-70E740481C1C}">
                <a14:useLocalDpi xmlns:a14="http://schemas.microsoft.com/office/drawing/2010/main" val="0"/>
              </a:ext>
            </a:extLst>
          </a:blip>
          <a:srcRect/>
          <a:stretch>
            <a:fillRect/>
          </a:stretch>
        </p:blipFill>
        <p:spPr bwMode="auto">
          <a:xfrm>
            <a:off x="152400" y="66538"/>
            <a:ext cx="8882736" cy="671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9617" y="914400"/>
            <a:ext cx="8108310" cy="1107996"/>
          </a:xfrm>
          <a:prstGeom prst="rect">
            <a:avLst/>
          </a:prstGeom>
          <a:noFill/>
        </p:spPr>
        <p:txBody>
          <a:bodyPr wrap="none" lIns="91440" tIns="45720" rIns="91440" bIns="45720">
            <a:spAutoFit/>
          </a:bodyPr>
          <a:lstStyle/>
          <a:p>
            <a:pPr algn="ctr"/>
            <a:r>
              <a:rPr lang="en-US" sz="6600" b="1" cap="none" spc="300" dirty="0" smtClean="0">
                <a:ln w="11430" cmpd="sng">
                  <a:solidFill>
                    <a:schemeClr val="accent1">
                      <a:tint val="10000"/>
                    </a:schemeClr>
                  </a:solidFill>
                  <a:prstDash val="solid"/>
                  <a:miter lim="800000"/>
                </a:ln>
                <a:solidFill>
                  <a:srgbClr val="7030A0"/>
                </a:solidFill>
                <a:effectLst>
                  <a:glow rad="45500">
                    <a:schemeClr val="accent1">
                      <a:satMod val="220000"/>
                      <a:alpha val="35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“Citizens of Heaven</a:t>
            </a:r>
            <a:endParaRPr lang="en-US" sz="6600" b="1" cap="none" spc="300" dirty="0">
              <a:ln w="11430" cmpd="sng">
                <a:solidFill>
                  <a:schemeClr val="accent1">
                    <a:tint val="10000"/>
                  </a:schemeClr>
                </a:solidFill>
                <a:prstDash val="solid"/>
                <a:miter lim="800000"/>
              </a:ln>
              <a:solidFill>
                <a:srgbClr val="7030A0"/>
              </a:solidFill>
              <a:effectLst>
                <a:glow rad="45500">
                  <a:schemeClr val="accent1">
                    <a:satMod val="220000"/>
                    <a:alpha val="35000"/>
                  </a:scheme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420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005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514431"/>
      </p:ext>
    </p:extLst>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03" y="190500"/>
            <a:ext cx="8700394"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21388127">
            <a:off x="1312194" y="2744645"/>
            <a:ext cx="6858000"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WHEN JESUS IS AT THE CENTER</a:t>
            </a: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0624536"/>
      </p:ext>
    </p:extLst>
  </p:cSld>
  <p:clrMapOvr>
    <a:masterClrMapping/>
  </p:clrMapOvr>
  <mc:AlternateContent xmlns:mc="http://schemas.openxmlformats.org/markup-compatibility/2006">
    <mc:Choice xmlns:p14="http://schemas.microsoft.com/office/powerpoint/2010/main" Requires="p14">
      <p:transition spd="slow" p14:dur="3000">
        <p:fad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3450"/>
          <a:stretch/>
        </p:blipFill>
        <p:spPr bwMode="auto">
          <a:xfrm>
            <a:off x="173814" y="76200"/>
            <a:ext cx="8796372" cy="950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381000"/>
            <a:ext cx="7315200" cy="3589444"/>
          </a:xfrm>
          <a:prstGeom prst="rect">
            <a:avLst/>
          </a:prstGeom>
        </p:spPr>
        <p:txBody>
          <a:bodyPr wrap="square">
            <a:spAutoFit/>
          </a:bodyPr>
          <a:lstStyle/>
          <a:p>
            <a:pP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3:5-10</a:t>
            </a:r>
          </a:p>
          <a:p>
            <a:pPr>
              <a:lnSpc>
                <a:spcPct val="75000"/>
              </a:lnSpc>
            </a:pPr>
            <a:r>
              <a:rPr lang="en-US" sz="25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to death therefore what is earthly in you: sexual immorality, impurity, passion, evil desire, and covetousness, which is idolatry. On account of these the wrath of God is coming. In these you too once walked, when you were living in them.  But now you must put them all away: anger, wrath, malice, slander, and obscene talk from your mouth. Do not lie to one another, seeing that you have put off the old self with its practices and have put on the new self, which is being renewed in knowledge after the image of its creator.”</a:t>
            </a:r>
          </a:p>
        </p:txBody>
      </p:sp>
    </p:spTree>
    <p:extLst>
      <p:ext uri="{BB962C8B-B14F-4D97-AF65-F5344CB8AC3E}">
        <p14:creationId xmlns:p14="http://schemas.microsoft.com/office/powerpoint/2010/main" val="3331345508"/>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3450"/>
          <a:stretch/>
        </p:blipFill>
        <p:spPr bwMode="auto">
          <a:xfrm>
            <a:off x="173814" y="76200"/>
            <a:ext cx="8796372" cy="950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381000"/>
            <a:ext cx="7315200" cy="3739485"/>
          </a:xfrm>
          <a:prstGeom prst="rect">
            <a:avLst/>
          </a:prstGeom>
        </p:spPr>
        <p:txBody>
          <a:bodyPr wrap="square">
            <a:spAutoFit/>
          </a:bodyPr>
          <a:lstStyle/>
          <a:p>
            <a:pP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3:5-10</a:t>
            </a:r>
          </a:p>
          <a:p>
            <a:pPr>
              <a:lnSpc>
                <a:spcPct val="75000"/>
              </a:lnSpc>
            </a:pP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to death </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therefore what is earthly in you: </a:t>
            </a:r>
            <a:r>
              <a:rPr lang="en-US" sz="36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sexual immorality, impurity, passion, evil desire, and covetousness, which is idolatry</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On account of these the wrath of God is coming. In these you too once walked, when you were living in them.  </a:t>
            </a:r>
          </a:p>
        </p:txBody>
      </p:sp>
    </p:spTree>
    <p:extLst>
      <p:ext uri="{BB962C8B-B14F-4D97-AF65-F5344CB8AC3E}">
        <p14:creationId xmlns:p14="http://schemas.microsoft.com/office/powerpoint/2010/main" val="550911675"/>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3450"/>
          <a:stretch/>
        </p:blipFill>
        <p:spPr bwMode="auto">
          <a:xfrm>
            <a:off x="173814" y="76200"/>
            <a:ext cx="8796372" cy="950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381000"/>
            <a:ext cx="7315200" cy="4154984"/>
          </a:xfrm>
          <a:prstGeom prst="rect">
            <a:avLst/>
          </a:prstGeom>
        </p:spPr>
        <p:txBody>
          <a:bodyPr wrap="square">
            <a:spAutoFit/>
          </a:bodyPr>
          <a:lstStyle/>
          <a:p>
            <a:pP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3:5-10</a:t>
            </a:r>
          </a:p>
          <a:p>
            <a:pPr>
              <a:lnSpc>
                <a:spcPct val="75000"/>
              </a:lnSpc>
            </a:pP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But now you must </a:t>
            </a:r>
            <a:r>
              <a:rPr lang="en-US" sz="3600" b="1" i="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them all away</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anger, wrath, malice, slander, and obscene talk</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from your mouth. Do not </a:t>
            </a:r>
            <a:r>
              <a:rPr lang="en-US" sz="36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lie to one another</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seeing that you have put off the old self with its practices and have put on the new self, which is being renewed in knowledge after the image of its creator.”</a:t>
            </a:r>
          </a:p>
        </p:txBody>
      </p:sp>
    </p:spTree>
    <p:extLst>
      <p:ext uri="{BB962C8B-B14F-4D97-AF65-F5344CB8AC3E}">
        <p14:creationId xmlns:p14="http://schemas.microsoft.com/office/powerpoint/2010/main" val="971677975"/>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8267E"/>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347230"/>
            <a:ext cx="8607135" cy="6358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0674791">
            <a:off x="843827" y="3360147"/>
            <a:ext cx="2988318" cy="830997"/>
          </a:xfrm>
          <a:prstGeom prst="rect">
            <a:avLst/>
          </a:prstGeom>
          <a:solidFill>
            <a:schemeClr val="accent6">
              <a:lumMod val="20000"/>
              <a:lumOff val="80000"/>
            </a:schemeClr>
          </a:solidFill>
        </p:spPr>
        <p:txBody>
          <a:bodyPr wrap="none" lIns="91440" tIns="45720" rIns="91440" bIns="45720">
            <a:spAutoFit/>
          </a:bodyPr>
          <a:lstStyle/>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SEXUAL?</a:t>
            </a:r>
            <a:endPar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7" name="Rectangle 6"/>
          <p:cNvSpPr/>
          <p:nvPr/>
        </p:nvSpPr>
        <p:spPr>
          <a:xfrm rot="1136486">
            <a:off x="5706031" y="3374002"/>
            <a:ext cx="2714205" cy="830997"/>
          </a:xfrm>
          <a:prstGeom prst="rect">
            <a:avLst/>
          </a:prstGeom>
          <a:solidFill>
            <a:schemeClr val="accent6">
              <a:lumMod val="20000"/>
              <a:lumOff val="80000"/>
            </a:schemeClr>
          </a:solidFill>
        </p:spPr>
        <p:txBody>
          <a:bodyPr wrap="none" lIns="91440" tIns="45720" rIns="91440" bIns="45720">
            <a:spAutoFit/>
          </a:bodyPr>
          <a:lstStyle/>
          <a:p>
            <a:pPr algn="ctr"/>
            <a:r>
              <a:rPr lang="en-US" sz="4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ANGER?</a:t>
            </a:r>
            <a:endParaRPr lang="en-US" sz="4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8" name="Rectangle 7"/>
          <p:cNvSpPr/>
          <p:nvPr/>
        </p:nvSpPr>
        <p:spPr>
          <a:xfrm rot="20674791">
            <a:off x="405464" y="2654648"/>
            <a:ext cx="2595582" cy="646331"/>
          </a:xfrm>
          <a:prstGeom prst="rect">
            <a:avLst/>
          </a:prstGeom>
          <a:solidFill>
            <a:schemeClr val="accent6">
              <a:lumMod val="20000"/>
              <a:lumOff val="80000"/>
            </a:schemeClr>
          </a:solidFill>
        </p:spPr>
        <p:txBody>
          <a:bodyPr wrap="none" lIns="91440" tIns="45720" rIns="91440" bIns="45720">
            <a:spAutoFit/>
          </a:bodyPr>
          <a:lstStyle/>
          <a:p>
            <a:pPr algn="ctr"/>
            <a:r>
              <a:rPr lang="en-US" sz="3600" b="1" cap="none" spc="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Put to death</a:t>
            </a:r>
            <a:endParaRPr lang="en-US" sz="3600" b="1" cap="none" spc="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9" name="Rectangle 8"/>
          <p:cNvSpPr/>
          <p:nvPr/>
        </p:nvSpPr>
        <p:spPr>
          <a:xfrm rot="1144977">
            <a:off x="6482639" y="2690614"/>
            <a:ext cx="2018502" cy="646331"/>
          </a:xfrm>
          <a:prstGeom prst="rect">
            <a:avLst/>
          </a:prstGeom>
          <a:solidFill>
            <a:schemeClr val="accent6">
              <a:lumMod val="20000"/>
              <a:lumOff val="80000"/>
            </a:schemeClr>
          </a:solidFill>
        </p:spPr>
        <p:txBody>
          <a:bodyPr wrap="none" lIns="91440" tIns="45720" rIns="91440" bIns="45720">
            <a:spAutoFit/>
          </a:bodyPr>
          <a:lstStyle/>
          <a:p>
            <a:pPr algn="ctr"/>
            <a:r>
              <a:rPr lang="en-US" sz="3600" b="1" cap="none" spc="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Put away</a:t>
            </a:r>
            <a:endParaRPr lang="en-US" sz="3600" b="1" cap="none" spc="0"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3118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2769989"/>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3:5-17</a:t>
            </a:r>
          </a:p>
          <a:p>
            <a:pPr algn="ctr">
              <a:lnSpc>
                <a:spcPct val="75000"/>
              </a:lnSpc>
            </a:pPr>
            <a:endParaRPr lang="en-US" sz="2800" dirty="0" smtClean="0">
              <a:latin typeface="Times New Roman" panose="02020603050405020304" pitchFamily="18" charset="0"/>
              <a:cs typeface="Times New Roman" panose="02020603050405020304" pitchFamily="18" charset="0"/>
            </a:endParaRPr>
          </a:p>
          <a:p>
            <a:pPr algn="ctr">
              <a:lnSpc>
                <a:spcPct val="75000"/>
              </a:lnSpc>
            </a:pPr>
            <a:r>
              <a:rPr lang="en-US" sz="8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8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475154"/>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4229101"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31618"/>
            <a:ext cx="4488873" cy="314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3429000"/>
            <a:ext cx="42291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75983"/>
            <a:ext cx="4488872" cy="3305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655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1000"/>
                                        <p:tgtEl>
                                          <p:spTgt spid="1027"/>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3000821"/>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3:12</a:t>
            </a:r>
          </a:p>
          <a:p>
            <a:pPr algn="ctr">
              <a:lnSpc>
                <a:spcPct val="70000"/>
              </a:lnSpc>
            </a:pPr>
            <a:r>
              <a:rPr lang="en-US" sz="4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on </a:t>
            </a:r>
            <a:r>
              <a:rPr lang="en-US" sz="4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then, as God's chosen ones, holy and beloved, compassionate hearts, kindness, humility, meekness, and patience,”</a:t>
            </a:r>
            <a:endParaRPr lang="en-US" sz="4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711734"/>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542"/>
            <a:ext cx="4308798" cy="665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423" r="32218"/>
          <a:stretch/>
        </p:blipFill>
        <p:spPr bwMode="auto">
          <a:xfrm>
            <a:off x="4544291" y="136177"/>
            <a:ext cx="4447309" cy="656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96352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outVertical)">
                                      <p:cBhvr>
                                        <p:cTn id="7" dur="2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75">
          <a:fgClr>
            <a:schemeClr val="accent2">
              <a:lumMod val="60000"/>
              <a:lumOff val="40000"/>
            </a:schemeClr>
          </a:fgClr>
          <a:bgClr>
            <a:schemeClr val="tx1"/>
          </a:bgClr>
        </a:patt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958" b="30458"/>
          <a:stretch/>
        </p:blipFill>
        <p:spPr bwMode="auto">
          <a:xfrm>
            <a:off x="111664" y="1828800"/>
            <a:ext cx="8920672"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02483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3000821"/>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3:12</a:t>
            </a:r>
          </a:p>
          <a:p>
            <a:pPr algn="ctr">
              <a:lnSpc>
                <a:spcPct val="70000"/>
              </a:lnSpc>
            </a:pPr>
            <a:r>
              <a:rPr lang="en-US" sz="4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on </a:t>
            </a:r>
            <a:r>
              <a:rPr lang="en-US" sz="4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then, as God's chosen ones, holy and beloved, </a:t>
            </a:r>
            <a:r>
              <a:rPr lang="en-US" sz="48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compassionate hearts, kindness, humility, meekness, and patience</a:t>
            </a:r>
            <a:r>
              <a:rPr lang="en-US" sz="4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74917"/>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3450"/>
          <a:stretch/>
        </p:blipFill>
        <p:spPr bwMode="auto">
          <a:xfrm>
            <a:off x="173814" y="76200"/>
            <a:ext cx="8796372" cy="950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66800" y="381000"/>
            <a:ext cx="7315200" cy="3300904"/>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3:15-17</a:t>
            </a:r>
          </a:p>
          <a:p>
            <a:pPr algn="ctr">
              <a:lnSpc>
                <a:spcPct val="75000"/>
              </a:lnSpc>
            </a:pPr>
            <a:r>
              <a:rPr lang="en-US" sz="25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let the peace of Christ rule in your hearts, to which indeed you were called in one body. And be thankful. </a:t>
            </a:r>
          </a:p>
          <a:p>
            <a:pPr algn="ctr">
              <a:lnSpc>
                <a:spcPct val="75000"/>
              </a:lnSpc>
            </a:pPr>
            <a:r>
              <a:rPr lang="en-US" sz="25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the word of Christ dwell in you richly, teaching and admonishing one another in all wisdom, singing psalms and hymns and spiritual songs, with thankfulness in your hearts to God. </a:t>
            </a:r>
          </a:p>
          <a:p>
            <a:pPr algn="ctr">
              <a:lnSpc>
                <a:spcPct val="75000"/>
              </a:lnSpc>
            </a:pPr>
            <a:r>
              <a:rPr lang="en-US" sz="25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whatever you do, in word or deed, do everything in the name of the Lord Jesus, giving thanks to God the Father through him.”</a:t>
            </a:r>
          </a:p>
        </p:txBody>
      </p:sp>
      <p:sp>
        <p:nvSpPr>
          <p:cNvPr id="3" name="Rectangle 2"/>
          <p:cNvSpPr/>
          <p:nvPr/>
        </p:nvSpPr>
        <p:spPr>
          <a:xfrm>
            <a:off x="3249416" y="5562600"/>
            <a:ext cx="2602893" cy="923330"/>
          </a:xfrm>
          <a:prstGeom prst="rect">
            <a:avLst/>
          </a:prstGeom>
          <a:noFill/>
        </p:spPr>
        <p:txBody>
          <a:bodyPr wrap="none" lIns="91440" tIns="45720" rIns="91440" bIns="45720">
            <a:spAutoFit/>
          </a:bodyPr>
          <a:lstStyle/>
          <a:p>
            <a:pPr algn="ctr"/>
            <a:r>
              <a:rPr lang="en-US"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L O V E</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0000"/>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8316665"/>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286744"/>
      </p:ext>
    </p:extLst>
  </p:cSld>
  <p:clrMapOvr>
    <a:masterClrMapping/>
  </p:clrMapOvr>
  <mc:AlternateContent xmlns:mc="http://schemas.openxmlformats.org/markup-compatibility/2006">
    <mc:Choice xmlns:p14="http://schemas.microsoft.com/office/powerpoint/2010/main" Requires="p14">
      <p:transition spd="slow" p14:dur="50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2769989"/>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3:5-17</a:t>
            </a:r>
          </a:p>
          <a:p>
            <a:pPr algn="ctr">
              <a:lnSpc>
                <a:spcPct val="75000"/>
              </a:lnSpc>
            </a:pPr>
            <a:endParaRPr lang="en-US" sz="2800" dirty="0" smtClean="0">
              <a:latin typeface="Times New Roman" panose="02020603050405020304" pitchFamily="18" charset="0"/>
              <a:cs typeface="Times New Roman" panose="02020603050405020304" pitchFamily="18" charset="0"/>
            </a:endParaRPr>
          </a:p>
          <a:p>
            <a:pPr algn="ctr">
              <a:lnSpc>
                <a:spcPct val="75000"/>
              </a:lnSpc>
            </a:pPr>
            <a:r>
              <a:rPr lang="en-US" sz="8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8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5715000"/>
            <a:ext cx="8458200"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CHOSEN - HOLY - LOVED</a:t>
            </a:r>
            <a:endPar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4617709"/>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738200"/>
      </p:ext>
    </p:extLst>
  </p:cSld>
  <p:clrMapOvr>
    <a:masterClrMapping/>
  </p:clrMapOvr>
  <mc:AlternateContent xmlns:mc="http://schemas.openxmlformats.org/markup-compatibility/2006">
    <mc:Choice xmlns:p14="http://schemas.microsoft.com/office/powerpoint/2010/main" Requires="p14">
      <p:transition spd="slow" p14:dur="40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3200401" cy="236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1618"/>
            <a:ext cx="3345872" cy="234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4244544"/>
            <a:ext cx="3200401" cy="2537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261625"/>
            <a:ext cx="3422072" cy="252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2895600"/>
            <a:ext cx="7391399" cy="1107996"/>
          </a:xfrm>
          <a:prstGeom prst="rect">
            <a:avLst/>
          </a:prstGeom>
          <a:noFill/>
        </p:spPr>
        <p:txBody>
          <a:bodyPr wrap="square" rtlCol="0">
            <a:spAutoFit/>
          </a:bodyPr>
          <a:lstStyle/>
          <a:p>
            <a:pPr algn="ctr"/>
            <a:r>
              <a:rPr lang="en-US" sz="6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321488"/>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38200" y="2895600"/>
            <a:ext cx="7391399" cy="1107996"/>
          </a:xfrm>
          <a:prstGeom prst="rect">
            <a:avLst/>
          </a:prstGeom>
          <a:noFill/>
        </p:spPr>
        <p:txBody>
          <a:bodyPr wrap="square" rtlCol="0">
            <a:spAutoFit/>
          </a:bodyPr>
          <a:lstStyle/>
          <a:p>
            <a:pPr algn="ctr"/>
            <a:r>
              <a:rPr lang="en-US" sz="66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66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179" y="166254"/>
            <a:ext cx="4270664" cy="28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6254"/>
            <a:ext cx="4488872" cy="28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79" y="4024378"/>
            <a:ext cx="4228180" cy="275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24378"/>
            <a:ext cx="4488872" cy="275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6864681"/>
      </p:ext>
    </p:ext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47" y="914400"/>
            <a:ext cx="8676104" cy="5029199"/>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83950" y="5934670"/>
            <a:ext cx="5320687" cy="923330"/>
          </a:xfrm>
          <a:prstGeom prst="rect">
            <a:avLst/>
          </a:prstGeom>
          <a:noFill/>
        </p:spPr>
        <p:txBody>
          <a:bodyPr wrap="none" lIns="91440" tIns="45720" rIns="91440" bIns="45720">
            <a:spAutoFit/>
          </a:bodyPr>
          <a:lstStyle/>
          <a:p>
            <a:pPr algn="ctr"/>
            <a:r>
              <a:rPr lang="en-US" sz="5400" b="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Colossians 3:5-17</a:t>
            </a:r>
            <a:endParaRPr lang="en-US" sz="5400" b="1" cap="none" spc="0" dirty="0">
              <a:ln w="10160">
                <a:solidFill>
                  <a:schemeClr val="accent1"/>
                </a:solidFill>
                <a:prstDash val="solid"/>
              </a:ln>
              <a:solidFill>
                <a:srgbClr val="FFFFFF"/>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990747"/>
      </p:ext>
    </p:extLst>
  </p:cSld>
  <p:clrMapOvr>
    <a:masterClrMapping/>
  </p:clrMapOvr>
  <mc:AlternateContent xmlns:mc="http://schemas.openxmlformats.org/markup-compatibility/2006">
    <mc:Choice xmlns:p14="http://schemas.microsoft.com/office/powerpoint/2010/main" Requires="p14">
      <p:transition spd="slow" p14:dur="60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685800"/>
            <a:ext cx="7315200" cy="2400657"/>
          </a:xfrm>
          <a:prstGeom prst="rect">
            <a:avLst/>
          </a:prstGeom>
        </p:spPr>
        <p:txBody>
          <a:bodyPr wrap="square">
            <a:spAutoFit/>
          </a:bodyPr>
          <a:lstStyle/>
          <a:p>
            <a:pP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3:11</a:t>
            </a:r>
          </a:p>
          <a:p>
            <a:pPr>
              <a:lnSpc>
                <a:spcPct val="75000"/>
              </a:lnSpc>
            </a:pPr>
            <a:endParaRPr lang="en-US" sz="2800" dirty="0" smtClean="0">
              <a:latin typeface="Times New Roman" panose="02020603050405020304" pitchFamily="18" charset="0"/>
              <a:cs typeface="Times New Roman" panose="02020603050405020304" pitchFamily="18" charset="0"/>
            </a:endParaRPr>
          </a:p>
          <a:p>
            <a:pPr>
              <a:lnSpc>
                <a:spcPct val="75000"/>
              </a:lnSpc>
            </a:pP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“Here there is not Greek and Jew, circumcised and uncircumcised, barbarian, Scythian, slave, free; but </a:t>
            </a:r>
            <a:r>
              <a:rPr lang="en-US" sz="36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Christ IS all, and IN all.</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595854"/>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685800"/>
            <a:ext cx="7315200" cy="2400657"/>
          </a:xfrm>
          <a:prstGeom prst="rect">
            <a:avLst/>
          </a:prstGeom>
        </p:spPr>
        <p:txBody>
          <a:bodyPr wrap="square">
            <a:spAutoFit/>
          </a:bodyPr>
          <a:lstStyle/>
          <a:p>
            <a:pP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3:12</a:t>
            </a:r>
          </a:p>
          <a:p>
            <a:pPr>
              <a:lnSpc>
                <a:spcPct val="75000"/>
              </a:lnSpc>
            </a:pPr>
            <a:endParaRPr lang="en-US" sz="2800" dirty="0" smtClean="0">
              <a:latin typeface="Times New Roman" panose="02020603050405020304" pitchFamily="18" charset="0"/>
              <a:cs typeface="Times New Roman" panose="02020603050405020304" pitchFamily="18" charset="0"/>
            </a:endParaRPr>
          </a:p>
          <a:p>
            <a:pPr>
              <a:lnSpc>
                <a:spcPct val="75000"/>
              </a:lnSpc>
            </a:pP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“Put on then, </a:t>
            </a:r>
            <a:r>
              <a:rPr lang="en-US" sz="36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 God's chosen ones, holy and beloved</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compassionate hearts, kindness, humility, meekness, and patience”</a:t>
            </a:r>
            <a:endParaRPr lang="en-US"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2500655"/>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2769989"/>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3:5-17</a:t>
            </a:r>
          </a:p>
          <a:p>
            <a:pPr algn="ctr">
              <a:lnSpc>
                <a:spcPct val="75000"/>
              </a:lnSpc>
            </a:pPr>
            <a:endParaRPr lang="en-US" sz="2800" dirty="0" smtClean="0">
              <a:latin typeface="Times New Roman" panose="02020603050405020304" pitchFamily="18" charset="0"/>
              <a:cs typeface="Times New Roman" panose="02020603050405020304" pitchFamily="18" charset="0"/>
            </a:endParaRPr>
          </a:p>
          <a:p>
            <a:pPr algn="ctr">
              <a:lnSpc>
                <a:spcPct val="75000"/>
              </a:lnSpc>
            </a:pPr>
            <a:r>
              <a:rPr lang="en-US" sz="8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8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36418" y="5503459"/>
            <a:ext cx="8153400" cy="769441"/>
          </a:xfrm>
          <a:prstGeom prst="rect">
            <a:avLst/>
          </a:prstGeom>
          <a:noFill/>
        </p:spPr>
        <p:txBody>
          <a:bodyPr wrap="square" rtlCol="0">
            <a:spAutoFit/>
          </a:bodyPr>
          <a:lstStyle/>
          <a:p>
            <a:pPr algn="ctr"/>
            <a:r>
              <a:rPr lang="en-US" sz="4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Chosen of God?  </a:t>
            </a:r>
            <a:endPar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08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4" y="76200"/>
            <a:ext cx="8796372" cy="662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14400" y="706582"/>
            <a:ext cx="7315200" cy="2769989"/>
          </a:xfrm>
          <a:prstGeom prst="rect">
            <a:avLst/>
          </a:prstGeom>
        </p:spPr>
        <p:txBody>
          <a:bodyPr wrap="square">
            <a:spAutoFit/>
          </a:bodyPr>
          <a:lstStyle/>
          <a:p>
            <a:pPr algn="ctr">
              <a:lnSpc>
                <a:spcPct val="75000"/>
              </a:lnSpc>
            </a:pPr>
            <a:r>
              <a:rPr lang="en-US" sz="2800" b="1" dirty="0" smtClean="0">
                <a:solidFill>
                  <a:schemeClr val="accent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Colossians 3:5-17</a:t>
            </a:r>
          </a:p>
          <a:p>
            <a:pPr algn="ctr">
              <a:lnSpc>
                <a:spcPct val="75000"/>
              </a:lnSpc>
            </a:pPr>
            <a:endParaRPr lang="en-US" sz="2800" dirty="0" smtClean="0">
              <a:latin typeface="Times New Roman" panose="02020603050405020304" pitchFamily="18" charset="0"/>
              <a:cs typeface="Times New Roman" panose="02020603050405020304" pitchFamily="18" charset="0"/>
            </a:endParaRPr>
          </a:p>
          <a:p>
            <a:pPr algn="ctr">
              <a:lnSpc>
                <a:spcPct val="75000"/>
              </a:lnSpc>
            </a:pPr>
            <a:r>
              <a:rPr lang="en-US" sz="8800" b="1" i="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“BE what you ARE!”</a:t>
            </a:r>
            <a:endParaRPr lang="en-US" sz="8800" b="1" i="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57200" y="5517313"/>
            <a:ext cx="8153400" cy="769441"/>
          </a:xfrm>
          <a:prstGeom prst="rect">
            <a:avLst/>
          </a:prstGeom>
          <a:noFill/>
        </p:spPr>
        <p:txBody>
          <a:bodyPr wrap="square" rtlCol="0">
            <a:spAutoFit/>
          </a:bodyPr>
          <a:lstStyle/>
          <a:p>
            <a:pPr algn="ctr"/>
            <a:r>
              <a:rPr lang="en-US" sz="4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you Holy?  </a:t>
            </a:r>
            <a:endParaRPr lang="en-US" sz="44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04929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662</Words>
  <Application>Microsoft Office PowerPoint</Application>
  <PresentationFormat>On-screen Show (4:3)</PresentationFormat>
  <Paragraphs>52</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16</cp:revision>
  <cp:lastPrinted>2017-06-11T00:53:21Z</cp:lastPrinted>
  <dcterms:created xsi:type="dcterms:W3CDTF">2017-06-10T17:46:58Z</dcterms:created>
  <dcterms:modified xsi:type="dcterms:W3CDTF">2017-06-11T01:40:16Z</dcterms:modified>
</cp:coreProperties>
</file>